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56"/>
  </p:notesMasterIdLst>
  <p:sldIdLst>
    <p:sldId id="256" r:id="rId5"/>
    <p:sldId id="1121" r:id="rId6"/>
    <p:sldId id="832" r:id="rId7"/>
    <p:sldId id="1067" r:id="rId8"/>
    <p:sldId id="1068" r:id="rId9"/>
    <p:sldId id="1072" r:id="rId10"/>
    <p:sldId id="1117" r:id="rId11"/>
    <p:sldId id="1074" r:id="rId12"/>
    <p:sldId id="751" r:id="rId13"/>
    <p:sldId id="1118" r:id="rId14"/>
    <p:sldId id="1076" r:id="rId15"/>
    <p:sldId id="993" r:id="rId16"/>
    <p:sldId id="1077" r:id="rId17"/>
    <p:sldId id="1110" r:id="rId18"/>
    <p:sldId id="1078" r:id="rId19"/>
    <p:sldId id="1040" r:id="rId20"/>
    <p:sldId id="1107" r:id="rId21"/>
    <p:sldId id="1108" r:id="rId22"/>
    <p:sldId id="1109" r:id="rId23"/>
    <p:sldId id="1088" r:id="rId24"/>
    <p:sldId id="1124" r:id="rId25"/>
    <p:sldId id="1125" r:id="rId26"/>
    <p:sldId id="1095" r:id="rId27"/>
    <p:sldId id="1094" r:id="rId28"/>
    <p:sldId id="1096" r:id="rId29"/>
    <p:sldId id="1097" r:id="rId30"/>
    <p:sldId id="760" r:id="rId31"/>
    <p:sldId id="1112" r:id="rId32"/>
    <p:sldId id="1111" r:id="rId33"/>
    <p:sldId id="1099" r:id="rId34"/>
    <p:sldId id="1100" r:id="rId35"/>
    <p:sldId id="999" r:id="rId36"/>
    <p:sldId id="1102" r:id="rId37"/>
    <p:sldId id="1101" r:id="rId38"/>
    <p:sldId id="1103" r:id="rId39"/>
    <p:sldId id="1104" r:id="rId40"/>
    <p:sldId id="1105" r:id="rId41"/>
    <p:sldId id="1113" r:id="rId42"/>
    <p:sldId id="1122" r:id="rId43"/>
    <p:sldId id="1123" r:id="rId44"/>
    <p:sldId id="1114" r:id="rId45"/>
    <p:sldId id="1115" r:id="rId46"/>
    <p:sldId id="816" r:id="rId47"/>
    <p:sldId id="820" r:id="rId48"/>
    <p:sldId id="1116" r:id="rId49"/>
    <p:sldId id="824" r:id="rId50"/>
    <p:sldId id="1045" r:id="rId51"/>
    <p:sldId id="839" r:id="rId52"/>
    <p:sldId id="1054" r:id="rId53"/>
    <p:sldId id="987" r:id="rId54"/>
    <p:sldId id="985" r:id="rId55"/>
  </p:sldIdLst>
  <p:sldSz cx="12192000" cy="6858000"/>
  <p:notesSz cx="6858000" cy="9144000"/>
  <p:embeddedFontLst>
    <p:embeddedFont>
      <p:font typeface="Arial Black" panose="020B0A04020102020204" pitchFamily="34" charset="0"/>
      <p:bold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</p:embeddedFontLst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lZ1UJKCV6RK426UbP/3oA==" hashData="MxS/UQdFSNQeLBxntDDwFDpWqJPebLjLxTOYqjsmwhW+WBgqFf8dx0b7d5BAqxYggASbgZRaQtvLnZuykBfv1w=="/>
  <p:extLst>
    <p:ext uri="{521415D9-36F7-43E2-AB2F-B90AF26B5E84}">
      <p14:sectionLst xmlns:p14="http://schemas.microsoft.com/office/powerpoint/2010/main">
        <p14:section name="Default Section" id="{34F95C3A-FF56-2C4E-9918-19ECB7E5F7BA}">
          <p14:sldIdLst>
            <p14:sldId id="256"/>
            <p14:sldId id="1121"/>
          </p14:sldIdLst>
        </p14:section>
        <p14:section name="COVID-19" id="{887B9468-B054-8742-8944-C25214449B33}">
          <p14:sldIdLst>
            <p14:sldId id="832"/>
            <p14:sldId id="1067"/>
            <p14:sldId id="1068"/>
            <p14:sldId id="1072"/>
            <p14:sldId id="1117"/>
            <p14:sldId id="1074"/>
          </p14:sldIdLst>
        </p14:section>
        <p14:section name="Black Lives Matter" id="{D2A66ED3-C343-3B48-830C-9460278C18C0}">
          <p14:sldIdLst>
            <p14:sldId id="751"/>
            <p14:sldId id="1118"/>
          </p14:sldIdLst>
        </p14:section>
        <p14:section name="Novartis &amp; Indivior" id="{811CE8BA-B29A-418E-85B3-EB3D947887E1}">
          <p14:sldIdLst>
            <p14:sldId id="1076"/>
            <p14:sldId id="993"/>
            <p14:sldId id="1077"/>
            <p14:sldId id="1110"/>
          </p14:sldIdLst>
        </p14:section>
        <p14:section name="Federal Settlements" id="{C4E670A2-8B40-FE45-BEAC-B923DBCEAAFA}">
          <p14:sldIdLst>
            <p14:sldId id="1078"/>
            <p14:sldId id="1040"/>
            <p14:sldId id="1107"/>
            <p14:sldId id="1108"/>
            <p14:sldId id="1109"/>
            <p14:sldId id="1088"/>
            <p14:sldId id="1124"/>
            <p14:sldId id="1125"/>
          </p14:sldIdLst>
        </p14:section>
        <p14:section name="State Settlements" id="{E97A339C-8C74-684B-A3C5-ABCD2012F5CE}">
          <p14:sldIdLst>
            <p14:sldId id="1095"/>
            <p14:sldId id="1094"/>
            <p14:sldId id="1096"/>
            <p14:sldId id="1097"/>
          </p14:sldIdLst>
        </p14:section>
        <p14:section name="Individual Responsibility" id="{28B905F3-3248-BE49-A601-55EDFD7B6006}">
          <p14:sldIdLst>
            <p14:sldId id="760"/>
            <p14:sldId id="1112"/>
            <p14:sldId id="1111"/>
            <p14:sldId id="1099"/>
          </p14:sldIdLst>
        </p14:section>
        <p14:section name="Civil Litigation" id="{0E860F77-5839-524E-914A-09A6D98650DD}">
          <p14:sldIdLst>
            <p14:sldId id="1100"/>
            <p14:sldId id="999"/>
          </p14:sldIdLst>
        </p14:section>
        <p14:section name="State Laws" id="{0B3C15AC-FB7D-BD4A-B608-7DB80AEEE23C}">
          <p14:sldIdLst>
            <p14:sldId id="1102"/>
            <p14:sldId id="1101"/>
          </p14:sldIdLst>
        </p14:section>
        <p14:section name="Code Updates" id="{32F1EFA7-E475-144C-896A-D9736F3C8656}">
          <p14:sldIdLst>
            <p14:sldId id="1103"/>
            <p14:sldId id="1104"/>
            <p14:sldId id="1105"/>
            <p14:sldId id="1113"/>
            <p14:sldId id="1122"/>
            <p14:sldId id="1123"/>
          </p14:sldIdLst>
        </p14:section>
        <p14:section name="Compliance News" id="{04DAEA81-35AE-D44C-8A21-2978BCB71133}">
          <p14:sldIdLst>
            <p14:sldId id="1114"/>
            <p14:sldId id="1115"/>
          </p14:sldIdLst>
        </p14:section>
        <p14:section name="International News" id="{B2635275-215B-644E-8E72-366A70F0A727}">
          <p14:sldIdLst>
            <p14:sldId id="816"/>
            <p14:sldId id="820"/>
            <p14:sldId id="1116"/>
            <p14:sldId id="824"/>
            <p14:sldId id="1045"/>
            <p14:sldId id="839"/>
            <p14:sldId id="1054"/>
            <p14:sldId id="987"/>
            <p14:sldId id="9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melia Winthrop" initials="AW [2]" lastIdx="1" clrIdx="6">
    <p:extLst>
      <p:ext uri="{19B8F6BF-5375-455C-9EA6-DF929625EA0E}">
        <p15:presenceInfo xmlns:p15="http://schemas.microsoft.com/office/powerpoint/2012/main" userId="S::awinthrop@potomacriverpartners.com::2dbef51a-2ef6-470f-aa34-9735e8f3db8f" providerId="AD"/>
      </p:ext>
    </p:extLst>
  </p:cmAuthor>
  <p:cmAuthor id="1" name="Chris Hull" initials="CH" lastIdx="60" clrIdx="0">
    <p:extLst>
      <p:ext uri="{19B8F6BF-5375-455C-9EA6-DF929625EA0E}">
        <p15:presenceInfo xmlns:p15="http://schemas.microsoft.com/office/powerpoint/2012/main" userId="Chris Hull" providerId="None"/>
      </p:ext>
    </p:extLst>
  </p:cmAuthor>
  <p:cmAuthor id="2" name="Catherine Fama" initials="CF" lastIdx="5" clrIdx="1">
    <p:extLst>
      <p:ext uri="{19B8F6BF-5375-455C-9EA6-DF929625EA0E}">
        <p15:presenceInfo xmlns:p15="http://schemas.microsoft.com/office/powerpoint/2012/main" userId="Catherine Fama" providerId="None"/>
      </p:ext>
    </p:extLst>
  </p:cmAuthor>
  <p:cmAuthor id="3" name="Michael Young" initials="MY" lastIdx="1" clrIdx="2">
    <p:extLst>
      <p:ext uri="{19B8F6BF-5375-455C-9EA6-DF929625EA0E}">
        <p15:presenceInfo xmlns:p15="http://schemas.microsoft.com/office/powerpoint/2012/main" userId="Michael Young" providerId="None"/>
      </p:ext>
    </p:extLst>
  </p:cmAuthor>
  <p:cmAuthor id="4" name="Amelia Winthrop" initials="AW" lastIdx="54" clrIdx="3">
    <p:extLst>
      <p:ext uri="{19B8F6BF-5375-455C-9EA6-DF929625EA0E}">
        <p15:presenceInfo xmlns:p15="http://schemas.microsoft.com/office/powerpoint/2012/main" userId="Amelia Winthrop" providerId="None"/>
      </p:ext>
    </p:extLst>
  </p:cmAuthor>
  <p:cmAuthor id="5" name="Eric Davis" initials="ED" lastIdx="22" clrIdx="4">
    <p:extLst>
      <p:ext uri="{19B8F6BF-5375-455C-9EA6-DF929625EA0E}">
        <p15:presenceInfo xmlns:p15="http://schemas.microsoft.com/office/powerpoint/2012/main" userId="S::edavis@potomacriverpartners.com::53a0d975-54c4-4ce8-ac7b-caf6191bc88d" providerId="AD"/>
      </p:ext>
    </p:extLst>
  </p:cmAuthor>
  <p:cmAuthor id="6" name="Jonathan Wilkenfeld" initials="JW" lastIdx="6" clrIdx="5">
    <p:extLst>
      <p:ext uri="{19B8F6BF-5375-455C-9EA6-DF929625EA0E}">
        <p15:presenceInfo xmlns:p15="http://schemas.microsoft.com/office/powerpoint/2012/main" userId="Jonathan Wilkenfel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200"/>
    <a:srgbClr val="4C83C3"/>
    <a:srgbClr val="FFFCEF"/>
    <a:srgbClr val="338741"/>
    <a:srgbClr val="418713"/>
    <a:srgbClr val="278700"/>
    <a:srgbClr val="ACACAC"/>
    <a:srgbClr val="A9AAA8"/>
    <a:srgbClr val="A9AAA3"/>
    <a:srgbClr val="A9A2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7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2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64" Type="http://schemas.openxmlformats.org/officeDocument/2006/relationships/tags" Target="tags/tag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3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4.fntdata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691FD-457D-41A9-B609-733844A2B4C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A4C16-18A0-48AB-AB5E-960438123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0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A4C16-18A0-48AB-AB5E-9604381236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11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A4C16-18A0-48AB-AB5E-9604381236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75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A4C16-18A0-48AB-AB5E-96043812360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61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7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5FEA-9BDB-DD42-AF0C-5DE7B548A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92285-DDFB-2349-9693-FEE1CA033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87EE5-8F78-1145-A1BB-D3D928509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E03B2-157E-C040-B4F3-D9278777E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8AE23-7C18-6D48-A364-D760E6287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5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0D2A-DAAE-B54A-AF3F-731057AE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28A6B4-3D54-C74E-9A21-93EFFC2A5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5D84F-FAFE-D04C-A1F3-5D2CABBDB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34BBC-B689-784F-86CC-C78E0A47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67533-B516-A742-8A60-FA38829E4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7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07AD89-FB99-244E-A1DF-F269035C5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3FEF3-6C8B-0E4D-9790-5E058BB64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3C765-04BF-6D46-8891-79622168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6EEC-2296-5742-B701-CE3FD14F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BDBE3-8EF1-254C-9BA5-D3121AAC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1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93601-A251-A241-A72A-D8D1A422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EB25F-DC6F-F14A-A0F6-9FDFBE509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F8227-BDD6-004A-9BB1-B263689C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A0A3C-D8E9-D74F-9D26-86B998B3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A7AC3-3716-9F49-BC6C-A1F353345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06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4C0F-8543-0946-A7DB-0565B415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50E8D-4A0F-5C4D-A75A-2A295EE2F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6EE39-9A1D-884A-9B86-FAAE6289A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C711E-1255-A549-A88E-934A8E0B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8ACE7-4C27-9349-A0E1-6F705557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7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2FB0E-3C39-574E-AC08-E4153196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4E725-B851-4C44-B5AF-C6F0C1FD1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047EC-BD28-E244-8EA5-2DBD9E3C6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0EABC-0F33-8640-9D90-D682CD17C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64594-2159-D14C-A291-C69C206E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CF3C1-6F32-8E41-97A1-D7CA3E80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1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6DA41-77AE-A14D-BB8C-1BF1C976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798F0-5DD7-6149-8758-7A049B0D8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EDEC0-8FAF-F74B-A9CB-438152E83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6F2035-523C-834E-8152-A9B81A9B7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406291-E32D-CC4C-92F3-059692C09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093627-F0DE-7644-AD23-BFF0D3C2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9065F-37ED-9546-9C29-34DEA24E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0BD9CE-A8BC-CE49-AC68-9DCAAF1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5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1CDE-FADB-8348-8DC4-AE693608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06DE9-2BB4-2744-A160-4594B53A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98F52-C215-4942-AAAB-A9100542F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F0BBA-1903-9749-90CA-6A643E8F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5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78AAEF-C8B8-E64F-B8B0-DEDF67C1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DAA62-30A1-8C4A-B876-3D54BB09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22998-4970-B94F-8B4A-82712151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1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A10F-DE95-6D4A-B029-E71F5F63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2AAB-C4F9-AE47-964A-BF7B27B73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38163-F33F-DC43-89D8-88051B326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FE8BA-68F3-A14E-A338-C9036959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285A0-EC42-6348-91EC-4A4E9A20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569B9-0F33-B141-A776-29DE6934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3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8AB6-0D2D-5F44-AA96-67CFE76A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D8748-2836-6C4C-BFDA-834422739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A4C9-D417-7B40-AAC3-8823BBB4C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D8C29-5FC4-2B4D-B904-513211A0E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A14F9-DF56-1A45-B9DD-2D71AA13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2AB1C-2F2A-5D40-B569-269B1BE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6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22427-725F-3046-8168-1D1AA4CD9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5B528-7CCF-5541-8C02-76C1DDE53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E71D0-DC48-724E-BE39-FFAF578D4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A718D-0E07-A841-A70D-B7575F93930D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799C9-DD5F-9B4A-AC6F-350E4D384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AE01C-6BD1-7F4F-B842-03E833107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3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microsoft.com/office/2007/relationships/hdphoto" Target="../media/hdphoto8.wdp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3.pn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microsoft.com/office/2007/relationships/hdphoto" Target="../media/hdphoto1.wdp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3" Type="http://schemas.openxmlformats.org/officeDocument/2006/relationships/image" Target="../media/image69.png"/><Relationship Id="rId7" Type="http://schemas.openxmlformats.org/officeDocument/2006/relationships/image" Target="../media/image51.png"/><Relationship Id="rId12" Type="http://schemas.openxmlformats.org/officeDocument/2006/relationships/image" Target="../media/image57.jpeg"/><Relationship Id="rId1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png"/><Relationship Id="rId1" Type="http://schemas.openxmlformats.org/officeDocument/2006/relationships/tags" Target="../tags/tag22.xml"/><Relationship Id="rId6" Type="http://schemas.openxmlformats.org/officeDocument/2006/relationships/image" Target="../media/image68.png"/><Relationship Id="rId11" Type="http://schemas.openxmlformats.org/officeDocument/2006/relationships/image" Target="../media/image56.png"/><Relationship Id="rId5" Type="http://schemas.openxmlformats.org/officeDocument/2006/relationships/image" Target="../media/image67.png"/><Relationship Id="rId15" Type="http://schemas.openxmlformats.org/officeDocument/2006/relationships/image" Target="../media/image65.png"/><Relationship Id="rId10" Type="http://schemas.openxmlformats.org/officeDocument/2006/relationships/image" Target="../media/image54.jpeg"/><Relationship Id="rId4" Type="http://schemas.microsoft.com/office/2007/relationships/hdphoto" Target="../media/hdphoto11.wdp"/><Relationship Id="rId9" Type="http://schemas.openxmlformats.org/officeDocument/2006/relationships/image" Target="../media/image53.png"/><Relationship Id="rId1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3" Type="http://schemas.openxmlformats.org/officeDocument/2006/relationships/image" Target="../media/image69.png"/><Relationship Id="rId7" Type="http://schemas.openxmlformats.org/officeDocument/2006/relationships/image" Target="../media/image51.png"/><Relationship Id="rId12" Type="http://schemas.openxmlformats.org/officeDocument/2006/relationships/image" Target="../media/image57.jpeg"/><Relationship Id="rId1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png"/><Relationship Id="rId1" Type="http://schemas.openxmlformats.org/officeDocument/2006/relationships/tags" Target="../tags/tag23.xml"/><Relationship Id="rId6" Type="http://schemas.openxmlformats.org/officeDocument/2006/relationships/image" Target="../media/image68.png"/><Relationship Id="rId11" Type="http://schemas.openxmlformats.org/officeDocument/2006/relationships/image" Target="../media/image56.png"/><Relationship Id="rId5" Type="http://schemas.openxmlformats.org/officeDocument/2006/relationships/image" Target="../media/image67.png"/><Relationship Id="rId15" Type="http://schemas.openxmlformats.org/officeDocument/2006/relationships/image" Target="../media/image65.png"/><Relationship Id="rId10" Type="http://schemas.openxmlformats.org/officeDocument/2006/relationships/image" Target="../media/image54.jpeg"/><Relationship Id="rId4" Type="http://schemas.microsoft.com/office/2007/relationships/hdphoto" Target="../media/hdphoto12.wdp"/><Relationship Id="rId9" Type="http://schemas.openxmlformats.org/officeDocument/2006/relationships/image" Target="../media/image53.png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71.jpe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53.pn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78.jpeg"/><Relationship Id="rId4" Type="http://schemas.openxmlformats.org/officeDocument/2006/relationships/image" Target="../media/image7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77.emf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2.png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107.jpeg"/><Relationship Id="rId5" Type="http://schemas.openxmlformats.org/officeDocument/2006/relationships/image" Target="../media/image106.sv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dsupra.com/legalnews/ema-publishes-guidance-providing-23512/" TargetMode="External"/><Relationship Id="rId13" Type="http://schemas.openxmlformats.org/officeDocument/2006/relationships/hyperlink" Target="https://www.ifpma.org/resource-centre/pharma-industry-updates-advice-on-engaging-with-healthcare-professionals-as-countries-emerge-from-covid-19-lockdown/?preview=true" TargetMode="External"/><Relationship Id="rId18" Type="http://schemas.openxmlformats.org/officeDocument/2006/relationships/hyperlink" Target="https://www.cov.com/en/news-and-insights/insights/2020/05/fda-issues-new-guidance-for-development-of-covid-19-drugs-and-biological-products" TargetMode="External"/><Relationship Id="rId26" Type="http://schemas.openxmlformats.org/officeDocument/2006/relationships/hyperlink" Target="https://stories.gilead.com/articles/message-to-our-employees-on-george-floyd-and-ongoing-protests" TargetMode="External"/><Relationship Id="rId3" Type="http://schemas.openxmlformats.org/officeDocument/2006/relationships/hyperlink" Target="https://www.healthlawadvisor.com/2020/02/11/hhs-addresses-federal-court-invalidation-of-certain-provisions-of-the-hipaa-rule-relating-to-the-third-party-requests-for-patient-records/?utm_source=Epstein+Becker+%26+Green+-+Health+Law+Advisor&amp;utm_campaign=ff001b260f-RSS_EMAIL_CAMPAIGN&amp;utm_medium=email&amp;utm_term=0_41d6f4a777-ff001b260f-78153541" TargetMode="External"/><Relationship Id="rId21" Type="http://schemas.openxmlformats.org/officeDocument/2006/relationships/hyperlink" Target="https://www.fiercepharma.com/pharma/as-discussions-about-racism-inequality-play-out-nationwide-biopharma-ceos-speak-up" TargetMode="External"/><Relationship Id="rId7" Type="http://schemas.openxmlformats.org/officeDocument/2006/relationships/hyperlink" Target="https://www.fdanews.com/articles/196658-ema-promises-regulatory-flexibility-during-the-pandemic?v=preview" TargetMode="External"/><Relationship Id="rId12" Type="http://schemas.openxmlformats.org/officeDocument/2006/relationships/hyperlink" Target="https://www.fda.gov/news-events/press-announcements/coronavirus-covid-19-update-fda-authorizes-first-test-patient-home-sample-collection" TargetMode="External"/><Relationship Id="rId17" Type="http://schemas.openxmlformats.org/officeDocument/2006/relationships/hyperlink" Target="https://www.cov.com/en/news-and-insights/insights/2020/06/president-trump-issues-executive-order-promoting-regulatory-flexibility-in-light-of-covid-19" TargetMode="External"/><Relationship Id="rId25" Type="http://schemas.openxmlformats.org/officeDocument/2006/relationships/hyperlink" Target="https://www.linkedin.com/feed/update/urn:li:activity:6673332331777937409/" TargetMode="External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www.justice.gov/criminal-fraud/page/file/937501/download" TargetMode="External"/><Relationship Id="rId20" Type="http://schemas.openxmlformats.org/officeDocument/2006/relationships/hyperlink" Target="https://www.policymed.com/2020/06/cms-modifies-rules-to-allow-for-covid-19-tests-without-physician-orders-expanded-telehealth-and-enhanced-payments-for-hospital-owned-practices.html?utm_source=feedblitz&amp;utm_medium=FeedBlitzRss&amp;utm_campaign=policymed" TargetMode="External"/><Relationship Id="rId29" Type="http://schemas.openxmlformats.org/officeDocument/2006/relationships/hyperlink" Target="https://www.astrazeneca.com/content/astraz/media-centre/articles/2020/ceo-pascal-soriot-addresses-ongoing-racial-injustice.html" TargetMode="External"/><Relationship Id="rId1" Type="http://schemas.openxmlformats.org/officeDocument/2006/relationships/tags" Target="../tags/tag49.xml"/><Relationship Id="rId6" Type="http://schemas.openxmlformats.org/officeDocument/2006/relationships/hyperlink" Target="https://www.fda.gov/news-events/press-announcements/coronavirus-covid-19-update-fda-issues-guidance-conducting-clinical-trials" TargetMode="External"/><Relationship Id="rId11" Type="http://schemas.openxmlformats.org/officeDocument/2006/relationships/hyperlink" Target="https://www.raps.org/news-and-articles/news-articles/2020/4/mdcg-posts-five-new-guidances" TargetMode="External"/><Relationship Id="rId24" Type="http://schemas.openxmlformats.org/officeDocument/2006/relationships/hyperlink" Target="https://www.jnj.com/latest-news/a-message-from-johnson-johnson-ceo-alex-gorsky-about-recent-events-in-the-united-states" TargetMode="External"/><Relationship Id="rId5" Type="http://schemas.openxmlformats.org/officeDocument/2006/relationships/hyperlink" Target="https://www.sidley.com/en/insights/newsupdates/2020/03/senate-passes-economic-stimulus-package-in-response-to-covid-19-crisis" TargetMode="External"/><Relationship Id="rId15" Type="http://schemas.openxmlformats.org/officeDocument/2006/relationships/hyperlink" Target="https://www.fiercebiotech.com/medtech/fda-officially-authorizes-its-first-serological-antibody-blood-test-for-covid-19" TargetMode="External"/><Relationship Id="rId23" Type="http://schemas.openxmlformats.org/officeDocument/2006/relationships/hyperlink" Target="https://wwwext.amgen.com/media/featured-news/2020/05/ceo-bob-bradway-shares-perspective-on-death-of-george-floyd/" TargetMode="External"/><Relationship Id="rId28" Type="http://schemas.openxmlformats.org/officeDocument/2006/relationships/hyperlink" Target="https://www.linkedin.com/feed/update/urn:li:activity:6673283090216972288/" TargetMode="External"/><Relationship Id="rId10" Type="http://schemas.openxmlformats.org/officeDocument/2006/relationships/hyperlink" Target="http://www.pharmatimes.com/news/nice_publishes_new_covid-19_guidelines_1338869" TargetMode="External"/><Relationship Id="rId19" Type="http://schemas.openxmlformats.org/officeDocument/2006/relationships/hyperlink" Target="https://www.fda.gov/regulatory-information/search-fda-guidance-documents/temporary-policy-prescription-drug-marketing-act-requirements-distribution-drug-samples-during-covid?utm_campaign=060820_PR_Coronavirus%20%28COVID-19%29%20Update%3A%20Daily%20Roundup%20June%208%2C%202020&amp;utm_medium=email&amp;utm_source=Eloqua" TargetMode="External"/><Relationship Id="rId4" Type="http://schemas.openxmlformats.org/officeDocument/2006/relationships/hyperlink" Target="https://www.ebglaw.com/news/in-an-unprecedented-move-oig-expands-access-to-telehealth-in-response-to-the-covid-19-outbreak/" TargetMode="External"/><Relationship Id="rId9" Type="http://schemas.openxmlformats.org/officeDocument/2006/relationships/hyperlink" Target="https://www.workforcebulletin.com/2020/04/15/eeoc-updates-guidance-on-covid-19-and-compliance-with-antidiscrimination-laws/" TargetMode="External"/><Relationship Id="rId14" Type="http://schemas.openxmlformats.org/officeDocument/2006/relationships/hyperlink" Target="https://www.raps.org/news-and-articles/news-articles/2020/5/fda-issues-guidance-on-pma-hde-supplements-amid-co" TargetMode="External"/><Relationship Id="rId22" Type="http://schemas.openxmlformats.org/officeDocument/2006/relationships/hyperlink" Target="https://www.cnbc.com/2020/06/01/merck-ceo-george-floyd-could-be-me.html" TargetMode="External"/><Relationship Id="rId27" Type="http://schemas.openxmlformats.org/officeDocument/2006/relationships/hyperlink" Target="https://www.linkedin.com/feed/update/urn:li:activity:6673323366612533248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iercepharma.com/pharma/novartis-inks-settlements-worth-347m-doj-sec-over-foreign-doctor-payments-records-keeping" TargetMode="External"/><Relationship Id="rId13" Type="http://schemas.openxmlformats.org/officeDocument/2006/relationships/hyperlink" Target="https://www.fiercepharma.com/pharma/former-novartis-sandoz-exec-pleads-guilty-generics-price-fixing-investigation?mkt_tok=eyJpIjoiTjJRM00yUTVPV1JpTnpZMCIsInQiOiJBVmQ5NmQ5TjYxS1JPTm9MWGVWTjUxZ2phZk02VDhCT3VHUmhLQ1ZGUU9xUGNwZk9Yc3BETDdVaERqYUZxOUJhRXdRS2F3bXJOM211ZXpIN0pYSGxFRGFZczQ0cWM0K0dTOHRtQVczTXBWd3RDUWtPRXU4OERxanBBY0kxSHcxcEZWUU1EQmhoWkFNamNrczhyNFliS3c9PSJ9&amp;mrkid=104479841" TargetMode="External"/><Relationship Id="rId18" Type="http://schemas.openxmlformats.org/officeDocument/2006/relationships/hyperlink" Target="https://www.sec.gov/news/press-release/2020-149" TargetMode="External"/><Relationship Id="rId3" Type="http://schemas.openxmlformats.org/officeDocument/2006/relationships/hyperlink" Target="https://www.justice.gov/usao-ndia/pr/resmed-corp-pay-united-states-375-million-allegedly-causing-false-claims-related-sale" TargetMode="External"/><Relationship Id="rId7" Type="http://schemas.openxmlformats.org/officeDocument/2006/relationships/hyperlink" Target="https://www.fdanews.com/articles/196202-doj-sues-mallinckrodt-for-alleged-non-payment-of-250-million-in-medicaid-rebates" TargetMode="External"/><Relationship Id="rId12" Type="http://schemas.openxmlformats.org/officeDocument/2006/relationships/hyperlink" Target="https://www.fiercebiotech.com/biotech/ex-pixarbio-ceo-sentenced-to-7-years-for-defrauding-investors?mkt_tok=eyJpIjoiTVRFek9HUTBNMlprT1dObCIsInQiOiJhbWM2b1hJZ2ZYdkJtU3RzdlwvTHBZdWhGR2oxNXEwQ3dtS2M3UGZWSkhsbVk1cDFXSlhVNEpZT3dFQlgyQ1hJY1V4d0xqQ3lia1NpY1wvTW13Vm52VExacmxaNFRIb21NUkNlajhDTnZlR2xVeTJkQVRyVkhiR0ZLdDNkK24xM3RFWWNkQ3NrWDh5REI3YVwvYjhkeHkrd0E9PSJ9&amp;mrkid=104479841" TargetMode="External"/><Relationship Id="rId17" Type="http://schemas.openxmlformats.org/officeDocument/2006/relationships/hyperlink" Target="https://www.fiercepharma.com/pharma/taro-pharma-will-pay-419m-to-settle-claims-it-engaged-generics-price-fixing-scheme?mkt_tok=eyJpIjoiTUdJNVpXTXdPVEV4WW1aaCIsInQiOiJuNWlmVGRkQ0hcLzF3YlRwVFQxeVwvWXl2SWZweEtZdUY5R29EbnFlK1JFTlJOV3dxQmpnSUtUdUhYeXNPcUpkWTExNWJNSzRteWZ2bGhoajQxa2JKZkdvbmE3Y2hNR1FHMnNMbGJJTVg0VVk3OGpjdUtCQkJ2c3RNUWFRbGxleDFPIn0%3D&amp;mrkid=880625" TargetMode="External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www.justice.gov/opa/pr/mimedx-group-inc-agrees-pay-65-million-resolve-false-claims-act-allegations-false-commercial" TargetMode="External"/><Relationship Id="rId20" Type="http://schemas.openxmlformats.org/officeDocument/2006/relationships/hyperlink" Target="https://www.justice.gov/opa/pr/opioid-manufacturer-indivior-s-chief-executive-officer-pleads-guilty-connection-drug-safety" TargetMode="External"/><Relationship Id="rId1" Type="http://schemas.openxmlformats.org/officeDocument/2006/relationships/tags" Target="../tags/tag50.xml"/><Relationship Id="rId6" Type="http://schemas.openxmlformats.org/officeDocument/2006/relationships/hyperlink" Target="https://www.cfo.com/legal/2020/03/cardinal-health-fined-8m-for-fcpa-violations/" TargetMode="External"/><Relationship Id="rId11" Type="http://schemas.openxmlformats.org/officeDocument/2006/relationships/hyperlink" Target="https://apnews.com/2b0514eaa3c85c212de930e3788d056e" TargetMode="External"/><Relationship Id="rId5" Type="http://schemas.openxmlformats.org/officeDocument/2006/relationships/hyperlink" Target="https://www.justice.gov/opa/pr/major-generic-pharmaceutical-company-admits-antitrust-crimes" TargetMode="External"/><Relationship Id="rId15" Type="http://schemas.openxmlformats.org/officeDocument/2006/relationships/hyperlink" Target="https://www.justice.gov/usao-nj/pr/pharmaceutical-company-agrees-pay-35-million-resolve-allegations-violating-false-claims" TargetMode="External"/><Relationship Id="rId10" Type="http://schemas.openxmlformats.org/officeDocument/2006/relationships/hyperlink" Target="https://www.wsj.com/articles/endo-agrees-to-pay-8-8-million-to-settle-oklahoma-opioid-case-11578682133?utm_source=newsletter&amp;utm_medium=email&amp;utm_campaign=newsletter_axiosvitals&amp;stream=top" TargetMode="External"/><Relationship Id="rId19" Type="http://schemas.openxmlformats.org/officeDocument/2006/relationships/hyperlink" Target="https://www.reuters.com/article/product-johnsonjohnson/jj-settles-lawsuit-by-west-virginia-over-mesh-marketing-idUSL1N2CI20D" TargetMode="External"/><Relationship Id="rId4" Type="http://schemas.openxmlformats.org/officeDocument/2006/relationships/hyperlink" Target="https://www.justice.gov/opa/pr/patient-services-inc-agrees-pay-3-million-allegedly-serving-conduit-pharmaceutical-companies" TargetMode="External"/><Relationship Id="rId9" Type="http://schemas.openxmlformats.org/officeDocument/2006/relationships/hyperlink" Target="https://www.justice.gov/opa/pr/novartis-pays-over-642-million-settle-allegations-improper-payments-patients-and-physicians" TargetMode="External"/><Relationship Id="rId14" Type="http://schemas.openxmlformats.org/officeDocument/2006/relationships/hyperlink" Target="https://www.justice.gov/opa/pr/fifth-pharmaceutical-company-charged-ongoing-criminal-antitrust-investigatio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microsoft.com/office/2007/relationships/hdphoto" Target="../media/hdphoto5.wdp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rwg.org/post/new-mexico-legislature-approves-bill-allowing-importation-drugs-canada" TargetMode="External"/><Relationship Id="rId13" Type="http://schemas.openxmlformats.org/officeDocument/2006/relationships/hyperlink" Target="https://www.ifpma.org/wp-content/uploads/2020/03/NfG-Interactions-with-Patients_final_202001313.pdf" TargetMode="External"/><Relationship Id="rId18" Type="http://schemas.openxmlformats.org/officeDocument/2006/relationships/hyperlink" Target="https://news.bloomberglaw.com/mergers-and-antitrust/teva-picked-as-bellwether-target-in-generic-drug-price-fix-case" TargetMode="External"/><Relationship Id="rId3" Type="http://schemas.openxmlformats.org/officeDocument/2006/relationships/hyperlink" Target="https://www.fiercehealthcare.com/payer/california-seeks-to-become-first-state-own-generic-drug-label-bid-to-lower-prices?mkt_tok=eyJpIjoiT1dReVl6STNNbVE0TldFMCIsInQiOiJLNHJqQklcL0ZFeE41VmdESjhxRkdNZHk3djZtK2lraHN4WHlPRWU3UTRLcSt1cEpoQW1VTXBQYVRzMW5cL2xQemZRd1BiNnREV1h6c0xQYmh2OTRvZlpJNGx0R2JkKzZoZ1IyeDVwWW9vZ0ZVWVpjY3hBY2paZ201ZW5FOWlIQWRIMVY2TnA1UTc4Q1U5TE85YWtiMlBjUT09In0%3D&amp;mrkid=104479841" TargetMode="External"/><Relationship Id="rId21" Type="http://schemas.openxmlformats.org/officeDocument/2006/relationships/hyperlink" Target="https://www.fiercepharma.com/pharma/calling-gilead-s-car-t-infringement-willful-judge-enhances-bms-award-to-1-2b" TargetMode="External"/><Relationship Id="rId7" Type="http://schemas.openxmlformats.org/officeDocument/2006/relationships/hyperlink" Target="https://www.businessinsider.com/states-rejected-an-18-billion-offer-to-settle-opioid-epidemic-2020-2" TargetMode="External"/><Relationship Id="rId12" Type="http://schemas.openxmlformats.org/officeDocument/2006/relationships/hyperlink" Target="http://www.fdalawblog.net/2020/06/d-c-circuit-whacks-cms-wacky-wac-disclosure-rule/" TargetMode="External"/><Relationship Id="rId17" Type="http://schemas.openxmlformats.org/officeDocument/2006/relationships/hyperlink" Target="https://www.beckershospitalreview.com/pharmacy/teva-pulls-out-of-antitrust-settlement-talks-with-justice-department.html" TargetMode="External"/><Relationship Id="rId25" Type="http://schemas.openxmlformats.org/officeDocument/2006/relationships/hyperlink" Target="https://www.sidley.com/en/insights/publications/2020/03/eu-whistleblowing-directive-what-life-sciences-companies-need-to-know" TargetMode="External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www.justice.gov/criminal-fraud/file/1292051/download" TargetMode="External"/><Relationship Id="rId20" Type="http://schemas.openxmlformats.org/officeDocument/2006/relationships/hyperlink" Target="https://www.fiercepharma.com/pharma/teva-forks-over-54m-to-resolve-whistleblower-kickbacks-suit-copaxone-azilect?mkt_tok=eyJpIjoiT1dZMU5USTRaVFV4TWpReiIsInQiOiIweHVEVUFhVUFYcnBrMEVWZ3pWRTMyTXN2Q3Q2cmorWkdqS1pXQTRab3BWckpHelY5dFVZaUpBRzRvS3dlTDZJeUZ6RTFJb0pBRGZqSzBmWUpXQmJMNGxxR2FUQk9PQUpXZUtiMmI3S1J4N3hZSng0TlVad2dTYU5VOTlmUHMxS2lzZ1Z5WkRsTXNMMFN5aFRST1wvXC9sZz09In0%3D&amp;mrkid=104479841" TargetMode="External"/><Relationship Id="rId1" Type="http://schemas.openxmlformats.org/officeDocument/2006/relationships/tags" Target="../tags/tag51.xml"/><Relationship Id="rId6" Type="http://schemas.openxmlformats.org/officeDocument/2006/relationships/hyperlink" Target="https://www.statnews.com/2020/01/28/new-fda-rules-gene-therapies/?utm_source=STAT+Newsletters&amp;utm_campaign=449256daf6-RO_COPY_04&amp;utm_medium=email&amp;utm_term=0_8cab1d7961-449256daf6-151881193" TargetMode="External"/><Relationship Id="rId11" Type="http://schemas.openxmlformats.org/officeDocument/2006/relationships/hyperlink" Target="https://www.policymed.com/2020/06/maine-finalizes-its-physician-gift-ban-rules-to-exclude-pharmacists-speaker-fees-expenses-accredited-education-and-market-research.html?utm_source=feedblitz&amp;utm_medium=FeedBlitzRss&amp;utm_campaign=policymed" TargetMode="External"/><Relationship Id="rId24" Type="http://schemas.openxmlformats.org/officeDocument/2006/relationships/hyperlink" Target="http://www.pharmatimes.com/news/four_pharma_companies_found_guilty_of_anti-competitive_behaviour_1327906" TargetMode="External"/><Relationship Id="rId5" Type="http://schemas.openxmlformats.org/officeDocument/2006/relationships/hyperlink" Target="https://www.fiercepharma.com/pharma/celgene-backs-out-55m-class-action-settlement-claims-it-blocked-copycat-to-revlimid-thalomid" TargetMode="External"/><Relationship Id="rId15" Type="http://schemas.openxmlformats.org/officeDocument/2006/relationships/hyperlink" Target="https://www.ifpma.org/wp-content/uploads/2020/02/IFPMA-Note-for-Guidance-on-Sponsorship-of-Events-and-Meetings-2020-update.pdf" TargetMode="External"/><Relationship Id="rId23" Type="http://schemas.openxmlformats.org/officeDocument/2006/relationships/hyperlink" Target="https://www.competitionpolicyinternational.com/us-celgene-backs-out-of-a-55m-antitrust-settlement/" TargetMode="External"/><Relationship Id="rId10" Type="http://schemas.openxmlformats.org/officeDocument/2006/relationships/hyperlink" Target="https://www.medtechdive.com/news/coronavirus-eu-mdr-commission-proposal-1-year-delay/574842/" TargetMode="External"/><Relationship Id="rId19" Type="http://schemas.openxmlformats.org/officeDocument/2006/relationships/hyperlink" Target="https://www.fiercepharma.com/pharma/allergan-skirts-subsidiaries-pay-for-delay-suit-300m-settlement?mkt_tok=eyJpIjoiWXpFd1lXVTBPRE00WlRaaiIsInQiOiJ0a1p1d1I3VzVtVG40OWMxT201NVAxSnBtZmZaRFwvZUFRazJmalgzVmJWcG9wQ1J0SG95cm83djFIR1FlZE12bUhGR1pcL3lUbUkyWVRlV0E1eTFRM1BjVXJoNWJlck5Cc0pSUTN1ZFJ5VEdHMDJQMjNUbkxxd1Zlc0FpTEwxbElweWJ1NWpuRGM0akdHaVVCbFpjczJlQT09In0%3D&amp;mrkid=104479841" TargetMode="External"/><Relationship Id="rId4" Type="http://schemas.openxmlformats.org/officeDocument/2006/relationships/hyperlink" Target="https://www.beckershospitalreview.com/pharmacy/judge-refuses-to-block-california-ban-on-pay-to-delay-deals.html" TargetMode="External"/><Relationship Id="rId9" Type="http://schemas.openxmlformats.org/officeDocument/2006/relationships/hyperlink" Target="https://www.ifpma.org/resource-centre/pharma-industry-and-patient-groups-collaborate-on-a-new-guidance-note-on-best-practices-for-interaction/" TargetMode="External"/><Relationship Id="rId14" Type="http://schemas.openxmlformats.org/officeDocument/2006/relationships/hyperlink" Target="https://www.ifpma.org/wp-content/uploads/2020/02/IFPMA-Note-for-Guidance-on-Fees-for-Services-2020-update.pdf" TargetMode="External"/><Relationship Id="rId22" Type="http://schemas.openxmlformats.org/officeDocument/2006/relationships/hyperlink" Target="https://abc7chicago.com/business/infants-tylenol-packaging-leads-to-$63-million-settlement/5830639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5" Type="http://schemas.openxmlformats.org/officeDocument/2006/relationships/image" Target="../media/image117.jpeg"/><Relationship Id="rId4" Type="http://schemas.openxmlformats.org/officeDocument/2006/relationships/hyperlink" Target="http://www.potomacriverpartners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352F80-2E26-D341-8884-2DD23CAAC94C}"/>
              </a:ext>
            </a:extLst>
          </p:cNvPr>
          <p:cNvSpPr/>
          <p:nvPr/>
        </p:nvSpPr>
        <p:spPr>
          <a:xfrm>
            <a:off x="0" y="0"/>
            <a:ext cx="1220114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DECF054-2A52-8C46-B5A7-227B75E71576}"/>
              </a:ext>
            </a:extLst>
          </p:cNvPr>
          <p:cNvSpPr txBox="1">
            <a:spLocks/>
          </p:cNvSpPr>
          <p:nvPr/>
        </p:nvSpPr>
        <p:spPr>
          <a:xfrm>
            <a:off x="859536" y="751281"/>
            <a:ext cx="11006203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700"/>
              </a:lnSpc>
            </a:pPr>
            <a:r>
              <a:rPr lang="en-US" sz="8600" b="1">
                <a:solidFill>
                  <a:schemeClr val="accent2"/>
                </a:solidFill>
                <a:latin typeface="Arial"/>
                <a:cs typeface="Arial"/>
              </a:rPr>
              <a:t>Mid </a:t>
            </a:r>
            <a:r>
              <a:rPr lang="en-US" sz="8600" b="1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Year-in-Review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CFCD65-A196-3941-85D1-2CB3904D5859}"/>
              </a:ext>
            </a:extLst>
          </p:cNvPr>
          <p:cNvSpPr/>
          <p:nvPr/>
        </p:nvSpPr>
        <p:spPr>
          <a:xfrm>
            <a:off x="882500" y="3447952"/>
            <a:ext cx="4383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by</a:t>
            </a:r>
            <a:r>
              <a:rPr lang="en-US" sz="1600" b="1" spc="1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b="1" spc="100">
                <a:solidFill>
                  <a:schemeClr val="bg1"/>
                </a:solidFill>
                <a:latin typeface="Arial"/>
                <a:cs typeface="Arial"/>
              </a:rPr>
              <a:t>POTOMAC RIVER PARTNERS</a:t>
            </a:r>
            <a:endParaRPr lang="en-US" sz="1600" b="1" spc="1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E0B7A7-2EEC-B646-9A9A-50F20E2AC8D6}"/>
              </a:ext>
            </a:extLst>
          </p:cNvPr>
          <p:cNvSpPr/>
          <p:nvPr/>
        </p:nvSpPr>
        <p:spPr>
          <a:xfrm>
            <a:off x="909787" y="1389773"/>
            <a:ext cx="24836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kern="1100" spc="1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– JUN 2020</a:t>
            </a:r>
            <a:endParaRPr lang="en-US" sz="2200" b="1" kern="1100" spc="11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2D5A01E5-3F3E-8247-AD24-5F900EBEFB00}"/>
              </a:ext>
            </a:extLst>
          </p:cNvPr>
          <p:cNvGrpSpPr>
            <a:grpSpLocks noChangeAspect="1"/>
          </p:cNvGrpSpPr>
          <p:nvPr/>
        </p:nvGrpSpPr>
        <p:grpSpPr>
          <a:xfrm>
            <a:off x="9317516" y="5291209"/>
            <a:ext cx="2278136" cy="845281"/>
            <a:chOff x="4181189" y="2739104"/>
            <a:chExt cx="3821905" cy="1418081"/>
          </a:xfrm>
        </p:grpSpPr>
        <p:grpSp>
          <p:nvGrpSpPr>
            <p:cNvPr id="13" name="Graphic 3">
              <a:extLst>
                <a:ext uri="{FF2B5EF4-FFF2-40B4-BE49-F238E27FC236}">
                  <a16:creationId xmlns:a16="http://schemas.microsoft.com/office/drawing/2014/main" id="{C58B9598-1AAF-7E4E-B790-34312B44F5D9}"/>
                </a:ext>
              </a:extLst>
            </p:cNvPr>
            <p:cNvGrpSpPr/>
            <p:nvPr/>
          </p:nvGrpSpPr>
          <p:grpSpPr>
            <a:xfrm>
              <a:off x="4181189" y="3367944"/>
              <a:ext cx="3821905" cy="789241"/>
              <a:chOff x="4181189" y="3367944"/>
              <a:chExt cx="3821905" cy="789241"/>
            </a:xfrm>
          </p:grpSpPr>
          <p:grpSp>
            <p:nvGrpSpPr>
              <p:cNvPr id="16" name="Graphic 3">
                <a:extLst>
                  <a:ext uri="{FF2B5EF4-FFF2-40B4-BE49-F238E27FC236}">
                    <a16:creationId xmlns:a16="http://schemas.microsoft.com/office/drawing/2014/main" id="{6E5C89F5-F780-D24C-A35B-919947FA6B7C}"/>
                  </a:ext>
                </a:extLst>
              </p:cNvPr>
              <p:cNvGrpSpPr/>
              <p:nvPr/>
            </p:nvGrpSpPr>
            <p:grpSpPr>
              <a:xfrm>
                <a:off x="4792217" y="3972686"/>
                <a:ext cx="2655951" cy="184499"/>
                <a:chOff x="4792217" y="3972686"/>
                <a:chExt cx="2655951" cy="184499"/>
              </a:xfrm>
              <a:solidFill>
                <a:srgbClr val="FFFFFF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F3A569C-D176-4D4A-95E3-3B3E32991353}"/>
                    </a:ext>
                  </a:extLst>
                </p:cNvPr>
                <p:cNvSpPr/>
                <p:nvPr/>
              </p:nvSpPr>
              <p:spPr>
                <a:xfrm>
                  <a:off x="4792217" y="3975544"/>
                  <a:ext cx="136493" cy="178689"/>
                </a:xfrm>
                <a:custGeom>
                  <a:avLst/>
                  <a:gdLst>
                    <a:gd name="connsiteX0" fmla="*/ 26575 w 136493"/>
                    <a:gd name="connsiteY0" fmla="*/ 28099 h 178689"/>
                    <a:gd name="connsiteX1" fmla="*/ 0 w 136493"/>
                    <a:gd name="connsiteY1" fmla="*/ 4477 h 178689"/>
                    <a:gd name="connsiteX2" fmla="*/ 0 w 136493"/>
                    <a:gd name="connsiteY2" fmla="*/ 0 h 178689"/>
                    <a:gd name="connsiteX3" fmla="*/ 64294 w 136493"/>
                    <a:gd name="connsiteY3" fmla="*/ 0 h 178689"/>
                    <a:gd name="connsiteX4" fmla="*/ 136493 w 136493"/>
                    <a:gd name="connsiteY4" fmla="*/ 46482 h 178689"/>
                    <a:gd name="connsiteX5" fmla="*/ 61627 w 136493"/>
                    <a:gd name="connsiteY5" fmla="*/ 92678 h 178689"/>
                    <a:gd name="connsiteX6" fmla="*/ 49721 w 136493"/>
                    <a:gd name="connsiteY6" fmla="*/ 92678 h 178689"/>
                    <a:gd name="connsiteX7" fmla="*/ 49721 w 136493"/>
                    <a:gd name="connsiteY7" fmla="*/ 178689 h 178689"/>
                    <a:gd name="connsiteX8" fmla="*/ 26575 w 136493"/>
                    <a:gd name="connsiteY8" fmla="*/ 178689 h 178689"/>
                    <a:gd name="connsiteX9" fmla="*/ 26575 w 136493"/>
                    <a:gd name="connsiteY9" fmla="*/ 28099 h 178689"/>
                    <a:gd name="connsiteX10" fmla="*/ 49721 w 136493"/>
                    <a:gd name="connsiteY10" fmla="*/ 82296 h 178689"/>
                    <a:gd name="connsiteX11" fmla="*/ 61151 w 136493"/>
                    <a:gd name="connsiteY11" fmla="*/ 82296 h 178689"/>
                    <a:gd name="connsiteX12" fmla="*/ 110585 w 136493"/>
                    <a:gd name="connsiteY12" fmla="*/ 46482 h 178689"/>
                    <a:gd name="connsiteX13" fmla="*/ 72295 w 136493"/>
                    <a:gd name="connsiteY13" fmla="*/ 10382 h 178689"/>
                    <a:gd name="connsiteX14" fmla="*/ 49721 w 136493"/>
                    <a:gd name="connsiteY14" fmla="*/ 28194 h 178689"/>
                    <a:gd name="connsiteX15" fmla="*/ 49721 w 136493"/>
                    <a:gd name="connsiteY15" fmla="*/ 82296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6493" h="178689">
                      <a:moveTo>
                        <a:pt x="26575" y="28099"/>
                      </a:moveTo>
                      <a:cubicBezTo>
                        <a:pt x="26575" y="11906"/>
                        <a:pt x="22860" y="7906"/>
                        <a:pt x="0" y="4477"/>
                      </a:cubicBezTo>
                      <a:lnTo>
                        <a:pt x="0" y="0"/>
                      </a:lnTo>
                      <a:lnTo>
                        <a:pt x="64294" y="0"/>
                      </a:lnTo>
                      <a:cubicBezTo>
                        <a:pt x="96393" y="0"/>
                        <a:pt x="136493" y="0"/>
                        <a:pt x="136493" y="46482"/>
                      </a:cubicBezTo>
                      <a:cubicBezTo>
                        <a:pt x="136493" y="92678"/>
                        <a:pt x="94012" y="92678"/>
                        <a:pt x="61627" y="92678"/>
                      </a:cubicBezTo>
                      <a:lnTo>
                        <a:pt x="49721" y="92678"/>
                      </a:lnTo>
                      <a:lnTo>
                        <a:pt x="49721" y="178689"/>
                      </a:lnTo>
                      <a:lnTo>
                        <a:pt x="26575" y="178689"/>
                      </a:lnTo>
                      <a:lnTo>
                        <a:pt x="26575" y="28099"/>
                      </a:lnTo>
                      <a:close/>
                      <a:moveTo>
                        <a:pt x="49721" y="82296"/>
                      </a:moveTo>
                      <a:lnTo>
                        <a:pt x="61151" y="82296"/>
                      </a:lnTo>
                      <a:cubicBezTo>
                        <a:pt x="85820" y="82296"/>
                        <a:pt x="110585" y="80677"/>
                        <a:pt x="110585" y="46482"/>
                      </a:cubicBezTo>
                      <a:cubicBezTo>
                        <a:pt x="110585" y="20193"/>
                        <a:pt x="96012" y="10382"/>
                        <a:pt x="72295" y="10382"/>
                      </a:cubicBezTo>
                      <a:cubicBezTo>
                        <a:pt x="51054" y="10382"/>
                        <a:pt x="49721" y="12763"/>
                        <a:pt x="49721" y="28194"/>
                      </a:cubicBezTo>
                      <a:lnTo>
                        <a:pt x="49721" y="822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4BBB728-C91A-094E-A57B-92F97516AB40}"/>
                    </a:ext>
                  </a:extLst>
                </p:cNvPr>
                <p:cNvSpPr/>
                <p:nvPr/>
              </p:nvSpPr>
              <p:spPr>
                <a:xfrm>
                  <a:off x="5148072" y="3975544"/>
                  <a:ext cx="152780" cy="178689"/>
                </a:xfrm>
                <a:custGeom>
                  <a:avLst/>
                  <a:gdLst>
                    <a:gd name="connsiteX0" fmla="*/ 55054 w 152780"/>
                    <a:gd name="connsiteY0" fmla="*/ 31242 h 178689"/>
                    <a:gd name="connsiteX1" fmla="*/ 59055 w 152780"/>
                    <a:gd name="connsiteY1" fmla="*/ 16954 h 178689"/>
                    <a:gd name="connsiteX2" fmla="*/ 38576 w 152780"/>
                    <a:gd name="connsiteY2" fmla="*/ 4477 h 178689"/>
                    <a:gd name="connsiteX3" fmla="*/ 38576 w 152780"/>
                    <a:gd name="connsiteY3" fmla="*/ 0 h 178689"/>
                    <a:gd name="connsiteX4" fmla="*/ 84296 w 152780"/>
                    <a:gd name="connsiteY4" fmla="*/ 0 h 178689"/>
                    <a:gd name="connsiteX5" fmla="*/ 152781 w 152780"/>
                    <a:gd name="connsiteY5" fmla="*/ 178689 h 178689"/>
                    <a:gd name="connsiteX6" fmla="*/ 126968 w 152780"/>
                    <a:gd name="connsiteY6" fmla="*/ 178689 h 178689"/>
                    <a:gd name="connsiteX7" fmla="*/ 104680 w 152780"/>
                    <a:gd name="connsiteY7" fmla="*/ 119444 h 178689"/>
                    <a:gd name="connsiteX8" fmla="*/ 37719 w 152780"/>
                    <a:gd name="connsiteY8" fmla="*/ 119444 h 178689"/>
                    <a:gd name="connsiteX9" fmla="*/ 16764 w 152780"/>
                    <a:gd name="connsiteY9" fmla="*/ 178689 h 178689"/>
                    <a:gd name="connsiteX10" fmla="*/ 0 w 152780"/>
                    <a:gd name="connsiteY10" fmla="*/ 178689 h 178689"/>
                    <a:gd name="connsiteX11" fmla="*/ 55054 w 152780"/>
                    <a:gd name="connsiteY11" fmla="*/ 31242 h 178689"/>
                    <a:gd name="connsiteX12" fmla="*/ 41434 w 152780"/>
                    <a:gd name="connsiteY12" fmla="*/ 109061 h 178689"/>
                    <a:gd name="connsiteX13" fmla="*/ 101727 w 152780"/>
                    <a:gd name="connsiteY13" fmla="*/ 109061 h 178689"/>
                    <a:gd name="connsiteX14" fmla="*/ 71723 w 152780"/>
                    <a:gd name="connsiteY14" fmla="*/ 28099 h 178689"/>
                    <a:gd name="connsiteX15" fmla="*/ 41434 w 152780"/>
                    <a:gd name="connsiteY15" fmla="*/ 10906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80" h="178689">
                      <a:moveTo>
                        <a:pt x="55054" y="31242"/>
                      </a:moveTo>
                      <a:cubicBezTo>
                        <a:pt x="56959" y="26479"/>
                        <a:pt x="59055" y="21146"/>
                        <a:pt x="59055" y="16954"/>
                      </a:cubicBezTo>
                      <a:cubicBezTo>
                        <a:pt x="59055" y="10001"/>
                        <a:pt x="51911" y="7620"/>
                        <a:pt x="38576" y="4477"/>
                      </a:cubicBezTo>
                      <a:lnTo>
                        <a:pt x="38576" y="0"/>
                      </a:lnTo>
                      <a:lnTo>
                        <a:pt x="84296" y="0"/>
                      </a:lnTo>
                      <a:lnTo>
                        <a:pt x="152781" y="178689"/>
                      </a:lnTo>
                      <a:lnTo>
                        <a:pt x="126968" y="178689"/>
                      </a:lnTo>
                      <a:lnTo>
                        <a:pt x="104680" y="119444"/>
                      </a:lnTo>
                      <a:lnTo>
                        <a:pt x="37719" y="119444"/>
                      </a:lnTo>
                      <a:lnTo>
                        <a:pt x="16764" y="178689"/>
                      </a:lnTo>
                      <a:lnTo>
                        <a:pt x="0" y="178689"/>
                      </a:lnTo>
                      <a:lnTo>
                        <a:pt x="55054" y="31242"/>
                      </a:lnTo>
                      <a:close/>
                      <a:moveTo>
                        <a:pt x="41434" y="109061"/>
                      </a:moveTo>
                      <a:lnTo>
                        <a:pt x="101727" y="109061"/>
                      </a:lnTo>
                      <a:lnTo>
                        <a:pt x="71723" y="28099"/>
                      </a:lnTo>
                      <a:lnTo>
                        <a:pt x="41434" y="1090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EE95FD9-64D1-854B-8FFE-8F960E64CFB7}"/>
                    </a:ext>
                  </a:extLst>
                </p:cNvPr>
                <p:cNvSpPr/>
                <p:nvPr/>
              </p:nvSpPr>
              <p:spPr>
                <a:xfrm>
                  <a:off x="5512022" y="3975544"/>
                  <a:ext cx="142112" cy="178689"/>
                </a:xfrm>
                <a:custGeom>
                  <a:avLst/>
                  <a:gdLst>
                    <a:gd name="connsiteX0" fmla="*/ 26765 w 142112"/>
                    <a:gd name="connsiteY0" fmla="*/ 28099 h 178689"/>
                    <a:gd name="connsiteX1" fmla="*/ 0 w 142112"/>
                    <a:gd name="connsiteY1" fmla="*/ 4477 h 178689"/>
                    <a:gd name="connsiteX2" fmla="*/ 0 w 142112"/>
                    <a:gd name="connsiteY2" fmla="*/ 0 h 178689"/>
                    <a:gd name="connsiteX3" fmla="*/ 75152 w 142112"/>
                    <a:gd name="connsiteY3" fmla="*/ 0 h 178689"/>
                    <a:gd name="connsiteX4" fmla="*/ 134398 w 142112"/>
                    <a:gd name="connsiteY4" fmla="*/ 45911 h 178689"/>
                    <a:gd name="connsiteX5" fmla="*/ 88487 w 142112"/>
                    <a:gd name="connsiteY5" fmla="*/ 89154 h 178689"/>
                    <a:gd name="connsiteX6" fmla="*/ 142113 w 142112"/>
                    <a:gd name="connsiteY6" fmla="*/ 178689 h 178689"/>
                    <a:gd name="connsiteX7" fmla="*/ 116110 w 142112"/>
                    <a:gd name="connsiteY7" fmla="*/ 178689 h 178689"/>
                    <a:gd name="connsiteX8" fmla="*/ 63246 w 142112"/>
                    <a:gd name="connsiteY8" fmla="*/ 90773 h 178689"/>
                    <a:gd name="connsiteX9" fmla="*/ 50006 w 142112"/>
                    <a:gd name="connsiteY9" fmla="*/ 90773 h 178689"/>
                    <a:gd name="connsiteX10" fmla="*/ 50006 w 142112"/>
                    <a:gd name="connsiteY10" fmla="*/ 178689 h 178689"/>
                    <a:gd name="connsiteX11" fmla="*/ 26861 w 142112"/>
                    <a:gd name="connsiteY11" fmla="*/ 178689 h 178689"/>
                    <a:gd name="connsiteX12" fmla="*/ 26861 w 142112"/>
                    <a:gd name="connsiteY12" fmla="*/ 28099 h 178689"/>
                    <a:gd name="connsiteX13" fmla="*/ 49816 w 142112"/>
                    <a:gd name="connsiteY13" fmla="*/ 80391 h 178689"/>
                    <a:gd name="connsiteX14" fmla="*/ 56960 w 142112"/>
                    <a:gd name="connsiteY14" fmla="*/ 80391 h 178689"/>
                    <a:gd name="connsiteX15" fmla="*/ 108204 w 142112"/>
                    <a:gd name="connsiteY15" fmla="*/ 43244 h 178689"/>
                    <a:gd name="connsiteX16" fmla="*/ 68675 w 142112"/>
                    <a:gd name="connsiteY16" fmla="*/ 10287 h 178689"/>
                    <a:gd name="connsiteX17" fmla="*/ 49816 w 142112"/>
                    <a:gd name="connsiteY17" fmla="*/ 28099 h 178689"/>
                    <a:gd name="connsiteX18" fmla="*/ 49816 w 142112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2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EDDFA2B5-8C8B-014F-B324-F49BCF6A23B1}"/>
                    </a:ext>
                  </a:extLst>
                </p:cNvPr>
                <p:cNvSpPr/>
                <p:nvPr/>
              </p:nvSpPr>
              <p:spPr>
                <a:xfrm>
                  <a:off x="5876543" y="3975449"/>
                  <a:ext cx="136207" cy="178784"/>
                </a:xfrm>
                <a:custGeom>
                  <a:avLst/>
                  <a:gdLst>
                    <a:gd name="connsiteX0" fmla="*/ 56579 w 136207"/>
                    <a:gd name="connsiteY0" fmla="*/ 10382 h 178784"/>
                    <a:gd name="connsiteX1" fmla="*/ 32671 w 136207"/>
                    <a:gd name="connsiteY1" fmla="*/ 10382 h 178784"/>
                    <a:gd name="connsiteX2" fmla="*/ 8287 w 136207"/>
                    <a:gd name="connsiteY2" fmla="*/ 36100 h 178784"/>
                    <a:gd name="connsiteX3" fmla="*/ 0 w 136207"/>
                    <a:gd name="connsiteY3" fmla="*/ 36100 h 178784"/>
                    <a:gd name="connsiteX4" fmla="*/ 1334 w 136207"/>
                    <a:gd name="connsiteY4" fmla="*/ 0 h 178784"/>
                    <a:gd name="connsiteX5" fmla="*/ 134874 w 136207"/>
                    <a:gd name="connsiteY5" fmla="*/ 0 h 178784"/>
                    <a:gd name="connsiteX6" fmla="*/ 136208 w 136207"/>
                    <a:gd name="connsiteY6" fmla="*/ 36100 h 178784"/>
                    <a:gd name="connsiteX7" fmla="*/ 128016 w 136207"/>
                    <a:gd name="connsiteY7" fmla="*/ 36100 h 178784"/>
                    <a:gd name="connsiteX8" fmla="*/ 103632 w 136207"/>
                    <a:gd name="connsiteY8" fmla="*/ 10382 h 178784"/>
                    <a:gd name="connsiteX9" fmla="*/ 79724 w 136207"/>
                    <a:gd name="connsiteY9" fmla="*/ 10382 h 178784"/>
                    <a:gd name="connsiteX10" fmla="*/ 79724 w 136207"/>
                    <a:gd name="connsiteY10" fmla="*/ 178784 h 178784"/>
                    <a:gd name="connsiteX11" fmla="*/ 56579 w 136207"/>
                    <a:gd name="connsiteY11" fmla="*/ 178784 h 178784"/>
                    <a:gd name="connsiteX12" fmla="*/ 56579 w 136207"/>
                    <a:gd name="connsiteY12" fmla="*/ 10382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207" h="178784">
                      <a:moveTo>
                        <a:pt x="56579" y="10382"/>
                      </a:moveTo>
                      <a:lnTo>
                        <a:pt x="32671" y="10382"/>
                      </a:lnTo>
                      <a:cubicBezTo>
                        <a:pt x="10382" y="10382"/>
                        <a:pt x="9811" y="19907"/>
                        <a:pt x="8287" y="36100"/>
                      </a:cubicBezTo>
                      <a:lnTo>
                        <a:pt x="0" y="36100"/>
                      </a:lnTo>
                      <a:lnTo>
                        <a:pt x="1334" y="0"/>
                      </a:lnTo>
                      <a:lnTo>
                        <a:pt x="134874" y="0"/>
                      </a:lnTo>
                      <a:lnTo>
                        <a:pt x="136208" y="36100"/>
                      </a:lnTo>
                      <a:lnTo>
                        <a:pt x="128016" y="36100"/>
                      </a:lnTo>
                      <a:cubicBezTo>
                        <a:pt x="126397" y="19907"/>
                        <a:pt x="126397" y="10382"/>
                        <a:pt x="103632" y="10382"/>
                      </a:cubicBezTo>
                      <a:lnTo>
                        <a:pt x="79724" y="10382"/>
                      </a:lnTo>
                      <a:lnTo>
                        <a:pt x="79724" y="178784"/>
                      </a:lnTo>
                      <a:lnTo>
                        <a:pt x="56579" y="178784"/>
                      </a:lnTo>
                      <a:lnTo>
                        <a:pt x="56579" y="10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E2663151-5A2C-B843-A13D-5B57DA57295B}"/>
                    </a:ext>
                  </a:extLst>
                </p:cNvPr>
                <p:cNvSpPr/>
                <p:nvPr/>
              </p:nvSpPr>
              <p:spPr>
                <a:xfrm>
                  <a:off x="6227349" y="3975544"/>
                  <a:ext cx="150780" cy="178689"/>
                </a:xfrm>
                <a:custGeom>
                  <a:avLst/>
                  <a:gdLst>
                    <a:gd name="connsiteX0" fmla="*/ 26575 w 150780"/>
                    <a:gd name="connsiteY0" fmla="*/ 31242 h 178689"/>
                    <a:gd name="connsiteX1" fmla="*/ 0 w 150780"/>
                    <a:gd name="connsiteY1" fmla="*/ 4477 h 178689"/>
                    <a:gd name="connsiteX2" fmla="*/ 0 w 150780"/>
                    <a:gd name="connsiteY2" fmla="*/ 0 h 178689"/>
                    <a:gd name="connsiteX3" fmla="*/ 53149 w 150780"/>
                    <a:gd name="connsiteY3" fmla="*/ 0 h 178689"/>
                    <a:gd name="connsiteX4" fmla="*/ 136493 w 150780"/>
                    <a:gd name="connsiteY4" fmla="*/ 144971 h 178689"/>
                    <a:gd name="connsiteX5" fmla="*/ 136970 w 150780"/>
                    <a:gd name="connsiteY5" fmla="*/ 144971 h 178689"/>
                    <a:gd name="connsiteX6" fmla="*/ 136970 w 150780"/>
                    <a:gd name="connsiteY6" fmla="*/ 0 h 178689"/>
                    <a:gd name="connsiteX7" fmla="*/ 150781 w 150780"/>
                    <a:gd name="connsiteY7" fmla="*/ 0 h 178689"/>
                    <a:gd name="connsiteX8" fmla="*/ 150781 w 150780"/>
                    <a:gd name="connsiteY8" fmla="*/ 178689 h 178689"/>
                    <a:gd name="connsiteX9" fmla="*/ 130588 w 150780"/>
                    <a:gd name="connsiteY9" fmla="*/ 178689 h 178689"/>
                    <a:gd name="connsiteX10" fmla="*/ 40862 w 150780"/>
                    <a:gd name="connsiteY10" fmla="*/ 22765 h 178689"/>
                    <a:gd name="connsiteX11" fmla="*/ 40291 w 150780"/>
                    <a:gd name="connsiteY11" fmla="*/ 22765 h 178689"/>
                    <a:gd name="connsiteX12" fmla="*/ 40291 w 150780"/>
                    <a:gd name="connsiteY12" fmla="*/ 178689 h 178689"/>
                    <a:gd name="connsiteX13" fmla="*/ 26479 w 150780"/>
                    <a:gd name="connsiteY13" fmla="*/ 178689 h 178689"/>
                    <a:gd name="connsiteX14" fmla="*/ 26479 w 150780"/>
                    <a:gd name="connsiteY14" fmla="*/ 31242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0780" h="178689">
                      <a:moveTo>
                        <a:pt x="26575" y="31242"/>
                      </a:moveTo>
                      <a:cubicBezTo>
                        <a:pt x="26575" y="10001"/>
                        <a:pt x="22860" y="8096"/>
                        <a:pt x="0" y="4477"/>
                      </a:cubicBezTo>
                      <a:lnTo>
                        <a:pt x="0" y="0"/>
                      </a:lnTo>
                      <a:lnTo>
                        <a:pt x="53149" y="0"/>
                      </a:lnTo>
                      <a:lnTo>
                        <a:pt x="136493" y="144971"/>
                      </a:lnTo>
                      <a:lnTo>
                        <a:pt x="136970" y="144971"/>
                      </a:lnTo>
                      <a:lnTo>
                        <a:pt x="136970" y="0"/>
                      </a:lnTo>
                      <a:lnTo>
                        <a:pt x="150781" y="0"/>
                      </a:lnTo>
                      <a:lnTo>
                        <a:pt x="150781" y="178689"/>
                      </a:lnTo>
                      <a:lnTo>
                        <a:pt x="130588" y="178689"/>
                      </a:lnTo>
                      <a:lnTo>
                        <a:pt x="40862" y="22765"/>
                      </a:lnTo>
                      <a:lnTo>
                        <a:pt x="40291" y="22765"/>
                      </a:lnTo>
                      <a:lnTo>
                        <a:pt x="40291" y="178689"/>
                      </a:lnTo>
                      <a:lnTo>
                        <a:pt x="26479" y="178689"/>
                      </a:lnTo>
                      <a:lnTo>
                        <a:pt x="26479" y="31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607CDC5-5476-E94B-A0AF-FA99AAFD0497}"/>
                    </a:ext>
                  </a:extLst>
                </p:cNvPr>
                <p:cNvSpPr/>
                <p:nvPr/>
              </p:nvSpPr>
              <p:spPr>
                <a:xfrm>
                  <a:off x="6612635" y="3975544"/>
                  <a:ext cx="131730" cy="178784"/>
                </a:xfrm>
                <a:custGeom>
                  <a:avLst/>
                  <a:gdLst>
                    <a:gd name="connsiteX0" fmla="*/ 26861 w 131730"/>
                    <a:gd name="connsiteY0" fmla="*/ 27813 h 178784"/>
                    <a:gd name="connsiteX1" fmla="*/ 0 w 131730"/>
                    <a:gd name="connsiteY1" fmla="*/ 4477 h 178784"/>
                    <a:gd name="connsiteX2" fmla="*/ 0 w 131730"/>
                    <a:gd name="connsiteY2" fmla="*/ 0 h 178784"/>
                    <a:gd name="connsiteX3" fmla="*/ 125349 w 131730"/>
                    <a:gd name="connsiteY3" fmla="*/ 0 h 178784"/>
                    <a:gd name="connsiteX4" fmla="*/ 126683 w 131730"/>
                    <a:gd name="connsiteY4" fmla="*/ 32385 h 178784"/>
                    <a:gd name="connsiteX5" fmla="*/ 118491 w 131730"/>
                    <a:gd name="connsiteY5" fmla="*/ 32385 h 178784"/>
                    <a:gd name="connsiteX6" fmla="*/ 94012 w 131730"/>
                    <a:gd name="connsiteY6" fmla="*/ 10382 h 178784"/>
                    <a:gd name="connsiteX7" fmla="*/ 66104 w 131730"/>
                    <a:gd name="connsiteY7" fmla="*/ 10382 h 178784"/>
                    <a:gd name="connsiteX8" fmla="*/ 49911 w 131730"/>
                    <a:gd name="connsiteY8" fmla="*/ 27908 h 178784"/>
                    <a:gd name="connsiteX9" fmla="*/ 49911 w 131730"/>
                    <a:gd name="connsiteY9" fmla="*/ 80200 h 178784"/>
                    <a:gd name="connsiteX10" fmla="*/ 83629 w 131730"/>
                    <a:gd name="connsiteY10" fmla="*/ 80200 h 178784"/>
                    <a:gd name="connsiteX11" fmla="*/ 109633 w 131730"/>
                    <a:gd name="connsiteY11" fmla="*/ 58198 h 178784"/>
                    <a:gd name="connsiteX12" fmla="*/ 115729 w 131730"/>
                    <a:gd name="connsiteY12" fmla="*/ 58198 h 178784"/>
                    <a:gd name="connsiteX13" fmla="*/ 115729 w 131730"/>
                    <a:gd name="connsiteY13" fmla="*/ 113157 h 178784"/>
                    <a:gd name="connsiteX14" fmla="*/ 109633 w 131730"/>
                    <a:gd name="connsiteY14" fmla="*/ 113157 h 178784"/>
                    <a:gd name="connsiteX15" fmla="*/ 83629 w 131730"/>
                    <a:gd name="connsiteY15" fmla="*/ 90583 h 178784"/>
                    <a:gd name="connsiteX16" fmla="*/ 49911 w 131730"/>
                    <a:gd name="connsiteY16" fmla="*/ 90583 h 178784"/>
                    <a:gd name="connsiteX17" fmla="*/ 49911 w 131730"/>
                    <a:gd name="connsiteY17" fmla="*/ 152971 h 178784"/>
                    <a:gd name="connsiteX18" fmla="*/ 71723 w 131730"/>
                    <a:gd name="connsiteY18" fmla="*/ 168402 h 178784"/>
                    <a:gd name="connsiteX19" fmla="*/ 100394 w 131730"/>
                    <a:gd name="connsiteY19" fmla="*/ 168402 h 178784"/>
                    <a:gd name="connsiteX20" fmla="*/ 123539 w 131730"/>
                    <a:gd name="connsiteY20" fmla="*/ 142684 h 178784"/>
                    <a:gd name="connsiteX21" fmla="*/ 131731 w 131730"/>
                    <a:gd name="connsiteY21" fmla="*/ 142684 h 178784"/>
                    <a:gd name="connsiteX22" fmla="*/ 129921 w 131730"/>
                    <a:gd name="connsiteY22" fmla="*/ 178784 h 178784"/>
                    <a:gd name="connsiteX23" fmla="*/ 26861 w 131730"/>
                    <a:gd name="connsiteY23" fmla="*/ 178784 h 178784"/>
                    <a:gd name="connsiteX24" fmla="*/ 26861 w 131730"/>
                    <a:gd name="connsiteY24" fmla="*/ 27813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1730" h="178784">
                      <a:moveTo>
                        <a:pt x="26861" y="27813"/>
                      </a:moveTo>
                      <a:cubicBezTo>
                        <a:pt x="26861" y="12668"/>
                        <a:pt x="23146" y="7620"/>
                        <a:pt x="0" y="4477"/>
                      </a:cubicBezTo>
                      <a:lnTo>
                        <a:pt x="0" y="0"/>
                      </a:lnTo>
                      <a:lnTo>
                        <a:pt x="125349" y="0"/>
                      </a:lnTo>
                      <a:lnTo>
                        <a:pt x="126683" y="32385"/>
                      </a:lnTo>
                      <a:lnTo>
                        <a:pt x="118491" y="32385"/>
                      </a:lnTo>
                      <a:cubicBezTo>
                        <a:pt x="115824" y="18574"/>
                        <a:pt x="116110" y="10382"/>
                        <a:pt x="94012" y="10382"/>
                      </a:cubicBezTo>
                      <a:lnTo>
                        <a:pt x="66104" y="10382"/>
                      </a:lnTo>
                      <a:cubicBezTo>
                        <a:pt x="50959" y="10382"/>
                        <a:pt x="49911" y="13525"/>
                        <a:pt x="49911" y="27908"/>
                      </a:cubicBezTo>
                      <a:lnTo>
                        <a:pt x="49911" y="80200"/>
                      </a:lnTo>
                      <a:lnTo>
                        <a:pt x="83629" y="80200"/>
                      </a:lnTo>
                      <a:cubicBezTo>
                        <a:pt x="105632" y="80200"/>
                        <a:pt x="107537" y="70675"/>
                        <a:pt x="109633" y="58198"/>
                      </a:cubicBezTo>
                      <a:lnTo>
                        <a:pt x="115729" y="58198"/>
                      </a:lnTo>
                      <a:lnTo>
                        <a:pt x="115729" y="113157"/>
                      </a:lnTo>
                      <a:lnTo>
                        <a:pt x="109633" y="113157"/>
                      </a:lnTo>
                      <a:cubicBezTo>
                        <a:pt x="106966" y="97727"/>
                        <a:pt x="106204" y="90583"/>
                        <a:pt x="83629" y="90583"/>
                      </a:cubicBezTo>
                      <a:lnTo>
                        <a:pt x="49911" y="90583"/>
                      </a:lnTo>
                      <a:lnTo>
                        <a:pt x="49911" y="152971"/>
                      </a:lnTo>
                      <a:cubicBezTo>
                        <a:pt x="49911" y="168402"/>
                        <a:pt x="52292" y="168402"/>
                        <a:pt x="71723" y="168402"/>
                      </a:cubicBezTo>
                      <a:lnTo>
                        <a:pt x="100394" y="168402"/>
                      </a:lnTo>
                      <a:cubicBezTo>
                        <a:pt x="118491" y="168402"/>
                        <a:pt x="119825" y="162782"/>
                        <a:pt x="123539" y="142684"/>
                      </a:cubicBezTo>
                      <a:lnTo>
                        <a:pt x="131731" y="142684"/>
                      </a:lnTo>
                      <a:lnTo>
                        <a:pt x="129921" y="178784"/>
                      </a:lnTo>
                      <a:lnTo>
                        <a:pt x="26861" y="178784"/>
                      </a:lnTo>
                      <a:lnTo>
                        <a:pt x="26861" y="278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879077F-DCD7-3A49-9F22-A2ACA0DC576B}"/>
                    </a:ext>
                  </a:extLst>
                </p:cNvPr>
                <p:cNvSpPr/>
                <p:nvPr/>
              </p:nvSpPr>
              <p:spPr>
                <a:xfrm>
                  <a:off x="6967537" y="3975544"/>
                  <a:ext cx="142113" cy="178689"/>
                </a:xfrm>
                <a:custGeom>
                  <a:avLst/>
                  <a:gdLst>
                    <a:gd name="connsiteX0" fmla="*/ 26765 w 142113"/>
                    <a:gd name="connsiteY0" fmla="*/ 28099 h 178689"/>
                    <a:gd name="connsiteX1" fmla="*/ 0 w 142113"/>
                    <a:gd name="connsiteY1" fmla="*/ 4477 h 178689"/>
                    <a:gd name="connsiteX2" fmla="*/ 0 w 142113"/>
                    <a:gd name="connsiteY2" fmla="*/ 0 h 178689"/>
                    <a:gd name="connsiteX3" fmla="*/ 75152 w 142113"/>
                    <a:gd name="connsiteY3" fmla="*/ 0 h 178689"/>
                    <a:gd name="connsiteX4" fmla="*/ 134398 w 142113"/>
                    <a:gd name="connsiteY4" fmla="*/ 45911 h 178689"/>
                    <a:gd name="connsiteX5" fmla="*/ 88487 w 142113"/>
                    <a:gd name="connsiteY5" fmla="*/ 89154 h 178689"/>
                    <a:gd name="connsiteX6" fmla="*/ 142113 w 142113"/>
                    <a:gd name="connsiteY6" fmla="*/ 178689 h 178689"/>
                    <a:gd name="connsiteX7" fmla="*/ 116110 w 142113"/>
                    <a:gd name="connsiteY7" fmla="*/ 178689 h 178689"/>
                    <a:gd name="connsiteX8" fmla="*/ 63246 w 142113"/>
                    <a:gd name="connsiteY8" fmla="*/ 90773 h 178689"/>
                    <a:gd name="connsiteX9" fmla="*/ 50006 w 142113"/>
                    <a:gd name="connsiteY9" fmla="*/ 90773 h 178689"/>
                    <a:gd name="connsiteX10" fmla="*/ 50006 w 142113"/>
                    <a:gd name="connsiteY10" fmla="*/ 178689 h 178689"/>
                    <a:gd name="connsiteX11" fmla="*/ 26861 w 142113"/>
                    <a:gd name="connsiteY11" fmla="*/ 178689 h 178689"/>
                    <a:gd name="connsiteX12" fmla="*/ 26861 w 142113"/>
                    <a:gd name="connsiteY12" fmla="*/ 28099 h 178689"/>
                    <a:gd name="connsiteX13" fmla="*/ 49816 w 142113"/>
                    <a:gd name="connsiteY13" fmla="*/ 80391 h 178689"/>
                    <a:gd name="connsiteX14" fmla="*/ 56960 w 142113"/>
                    <a:gd name="connsiteY14" fmla="*/ 80391 h 178689"/>
                    <a:gd name="connsiteX15" fmla="*/ 108204 w 142113"/>
                    <a:gd name="connsiteY15" fmla="*/ 43244 h 178689"/>
                    <a:gd name="connsiteX16" fmla="*/ 68675 w 142113"/>
                    <a:gd name="connsiteY16" fmla="*/ 10287 h 178689"/>
                    <a:gd name="connsiteX17" fmla="*/ 49816 w 142113"/>
                    <a:gd name="connsiteY17" fmla="*/ 28099 h 178689"/>
                    <a:gd name="connsiteX18" fmla="*/ 49816 w 142113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3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666333C6-5825-684B-ACB7-79C47262EE97}"/>
                    </a:ext>
                  </a:extLst>
                </p:cNvPr>
                <p:cNvSpPr/>
                <p:nvPr/>
              </p:nvSpPr>
              <p:spPr>
                <a:xfrm>
                  <a:off x="7339298" y="3972686"/>
                  <a:ext cx="108870" cy="184499"/>
                </a:xfrm>
                <a:custGeom>
                  <a:avLst/>
                  <a:gdLst>
                    <a:gd name="connsiteX0" fmla="*/ 97155 w 108870"/>
                    <a:gd name="connsiteY0" fmla="*/ 22765 h 184499"/>
                    <a:gd name="connsiteX1" fmla="*/ 53340 w 108870"/>
                    <a:gd name="connsiteY1" fmla="*/ 11906 h 184499"/>
                    <a:gd name="connsiteX2" fmla="*/ 21241 w 108870"/>
                    <a:gd name="connsiteY2" fmla="*/ 38481 h 184499"/>
                    <a:gd name="connsiteX3" fmla="*/ 108871 w 108870"/>
                    <a:gd name="connsiteY3" fmla="*/ 133255 h 184499"/>
                    <a:gd name="connsiteX4" fmla="*/ 44386 w 108870"/>
                    <a:gd name="connsiteY4" fmla="*/ 184500 h 184499"/>
                    <a:gd name="connsiteX5" fmla="*/ 1905 w 108870"/>
                    <a:gd name="connsiteY5" fmla="*/ 179166 h 184499"/>
                    <a:gd name="connsiteX6" fmla="*/ 1905 w 108870"/>
                    <a:gd name="connsiteY6" fmla="*/ 160877 h 184499"/>
                    <a:gd name="connsiteX7" fmla="*/ 48101 w 108870"/>
                    <a:gd name="connsiteY7" fmla="*/ 172593 h 184499"/>
                    <a:gd name="connsiteX8" fmla="*/ 85248 w 108870"/>
                    <a:gd name="connsiteY8" fmla="*/ 138875 h 184499"/>
                    <a:gd name="connsiteX9" fmla="*/ 0 w 108870"/>
                    <a:gd name="connsiteY9" fmla="*/ 44863 h 184499"/>
                    <a:gd name="connsiteX10" fmla="*/ 57912 w 108870"/>
                    <a:gd name="connsiteY10" fmla="*/ 0 h 184499"/>
                    <a:gd name="connsiteX11" fmla="*/ 97155 w 108870"/>
                    <a:gd name="connsiteY11" fmla="*/ 4286 h 184499"/>
                    <a:gd name="connsiteX12" fmla="*/ 97155 w 108870"/>
                    <a:gd name="connsiteY12" fmla="*/ 22765 h 184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8870" h="184499">
                      <a:moveTo>
                        <a:pt x="97155" y="22765"/>
                      </a:moveTo>
                      <a:cubicBezTo>
                        <a:pt x="88963" y="19050"/>
                        <a:pt x="71914" y="11906"/>
                        <a:pt x="53340" y="11906"/>
                      </a:cubicBezTo>
                      <a:cubicBezTo>
                        <a:pt x="34194" y="11906"/>
                        <a:pt x="21241" y="22289"/>
                        <a:pt x="21241" y="38481"/>
                      </a:cubicBezTo>
                      <a:cubicBezTo>
                        <a:pt x="21241" y="80391"/>
                        <a:pt x="108871" y="75152"/>
                        <a:pt x="108871" y="133255"/>
                      </a:cubicBezTo>
                      <a:cubicBezTo>
                        <a:pt x="108871" y="169926"/>
                        <a:pt x="78581" y="184500"/>
                        <a:pt x="44386" y="184500"/>
                      </a:cubicBezTo>
                      <a:cubicBezTo>
                        <a:pt x="25812" y="184500"/>
                        <a:pt x="6382" y="180213"/>
                        <a:pt x="1905" y="179166"/>
                      </a:cubicBezTo>
                      <a:lnTo>
                        <a:pt x="1905" y="160877"/>
                      </a:lnTo>
                      <a:cubicBezTo>
                        <a:pt x="11716" y="165640"/>
                        <a:pt x="30099" y="172593"/>
                        <a:pt x="48101" y="172593"/>
                      </a:cubicBezTo>
                      <a:cubicBezTo>
                        <a:pt x="71532" y="172593"/>
                        <a:pt x="85248" y="161449"/>
                        <a:pt x="85248" y="138875"/>
                      </a:cubicBezTo>
                      <a:cubicBezTo>
                        <a:pt x="85248" y="94012"/>
                        <a:pt x="0" y="100584"/>
                        <a:pt x="0" y="44863"/>
                      </a:cubicBezTo>
                      <a:cubicBezTo>
                        <a:pt x="0" y="15907"/>
                        <a:pt x="22574" y="0"/>
                        <a:pt x="57912" y="0"/>
                      </a:cubicBezTo>
                      <a:cubicBezTo>
                        <a:pt x="75152" y="0"/>
                        <a:pt x="89535" y="2667"/>
                        <a:pt x="97155" y="4286"/>
                      </a:cubicBezTo>
                      <a:lnTo>
                        <a:pt x="97155" y="227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aphic 3">
                <a:extLst>
                  <a:ext uri="{FF2B5EF4-FFF2-40B4-BE49-F238E27FC236}">
                    <a16:creationId xmlns:a16="http://schemas.microsoft.com/office/drawing/2014/main" id="{0031F4F1-CBF1-2B4D-8CEB-E812DEE14717}"/>
                  </a:ext>
                </a:extLst>
              </p:cNvPr>
              <p:cNvGrpSpPr/>
              <p:nvPr/>
            </p:nvGrpSpPr>
            <p:grpSpPr>
              <a:xfrm>
                <a:off x="4181189" y="3367944"/>
                <a:ext cx="3821905" cy="482441"/>
                <a:chOff x="4181189" y="3367944"/>
                <a:chExt cx="3821905" cy="482441"/>
              </a:xfrm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35ADE9E-4B61-9345-B42D-962ECBA77325}"/>
                    </a:ext>
                  </a:extLst>
                </p:cNvPr>
                <p:cNvSpPr/>
                <p:nvPr/>
              </p:nvSpPr>
              <p:spPr>
                <a:xfrm>
                  <a:off x="4181189" y="3374993"/>
                  <a:ext cx="350329" cy="468344"/>
                </a:xfrm>
                <a:custGeom>
                  <a:avLst/>
                  <a:gdLst>
                    <a:gd name="connsiteX0" fmla="*/ 95 w 350329"/>
                    <a:gd name="connsiteY0" fmla="*/ 454247 h 468344"/>
                    <a:gd name="connsiteX1" fmla="*/ 61246 w 350329"/>
                    <a:gd name="connsiteY1" fmla="*/ 396621 h 468344"/>
                    <a:gd name="connsiteX2" fmla="*/ 61246 w 350329"/>
                    <a:gd name="connsiteY2" fmla="*/ 71723 h 468344"/>
                    <a:gd name="connsiteX3" fmla="*/ 95 w 350329"/>
                    <a:gd name="connsiteY3" fmla="*/ 14097 h 468344"/>
                    <a:gd name="connsiteX4" fmla="*/ 95 w 350329"/>
                    <a:gd name="connsiteY4" fmla="*/ 0 h 468344"/>
                    <a:gd name="connsiteX5" fmla="*/ 183642 w 350329"/>
                    <a:gd name="connsiteY5" fmla="*/ 0 h 468344"/>
                    <a:gd name="connsiteX6" fmla="*/ 350330 w 350329"/>
                    <a:gd name="connsiteY6" fmla="*/ 121634 h 468344"/>
                    <a:gd name="connsiteX7" fmla="*/ 161830 w 350329"/>
                    <a:gd name="connsiteY7" fmla="*/ 242602 h 468344"/>
                    <a:gd name="connsiteX8" fmla="*/ 123825 w 350329"/>
                    <a:gd name="connsiteY8" fmla="*/ 242602 h 468344"/>
                    <a:gd name="connsiteX9" fmla="*/ 123825 w 350329"/>
                    <a:gd name="connsiteY9" fmla="*/ 396621 h 468344"/>
                    <a:gd name="connsiteX10" fmla="*/ 184975 w 350329"/>
                    <a:gd name="connsiteY10" fmla="*/ 454247 h 468344"/>
                    <a:gd name="connsiteX11" fmla="*/ 184975 w 350329"/>
                    <a:gd name="connsiteY11" fmla="*/ 468344 h 468344"/>
                    <a:gd name="connsiteX12" fmla="*/ 0 w 350329"/>
                    <a:gd name="connsiteY12" fmla="*/ 468344 h 468344"/>
                    <a:gd name="connsiteX13" fmla="*/ 0 w 350329"/>
                    <a:gd name="connsiteY13" fmla="*/ 454247 h 468344"/>
                    <a:gd name="connsiteX14" fmla="*/ 123920 w 350329"/>
                    <a:gd name="connsiteY14" fmla="*/ 215170 h 468344"/>
                    <a:gd name="connsiteX15" fmla="*/ 161925 w 350329"/>
                    <a:gd name="connsiteY15" fmla="*/ 215170 h 468344"/>
                    <a:gd name="connsiteX16" fmla="*/ 284321 w 350329"/>
                    <a:gd name="connsiteY16" fmla="*/ 121634 h 468344"/>
                    <a:gd name="connsiteX17" fmla="*/ 183737 w 350329"/>
                    <a:gd name="connsiteY17" fmla="*/ 27432 h 468344"/>
                    <a:gd name="connsiteX18" fmla="*/ 123920 w 350329"/>
                    <a:gd name="connsiteY18" fmla="*/ 85058 h 468344"/>
                    <a:gd name="connsiteX19" fmla="*/ 123920 w 350329"/>
                    <a:gd name="connsiteY19" fmla="*/ 215170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50329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3642" y="0"/>
                      </a:lnTo>
                      <a:cubicBezTo>
                        <a:pt x="275749" y="0"/>
                        <a:pt x="350330" y="15431"/>
                        <a:pt x="350330" y="121634"/>
                      </a:cubicBezTo>
                      <a:cubicBezTo>
                        <a:pt x="350330" y="242602"/>
                        <a:pt x="238506" y="242602"/>
                        <a:pt x="161830" y="242602"/>
                      </a:cubicBezTo>
                      <a:lnTo>
                        <a:pt x="123825" y="242602"/>
                      </a:lnTo>
                      <a:lnTo>
                        <a:pt x="123825" y="396621"/>
                      </a:lnTo>
                      <a:cubicBezTo>
                        <a:pt x="123825" y="449390"/>
                        <a:pt x="147066" y="454247"/>
                        <a:pt x="184975" y="454247"/>
                      </a:cubicBezTo>
                      <a:lnTo>
                        <a:pt x="184975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920" y="215170"/>
                      </a:moveTo>
                      <a:lnTo>
                        <a:pt x="161925" y="215170"/>
                      </a:lnTo>
                      <a:cubicBezTo>
                        <a:pt x="235077" y="215170"/>
                        <a:pt x="284321" y="201835"/>
                        <a:pt x="284321" y="121634"/>
                      </a:cubicBezTo>
                      <a:cubicBezTo>
                        <a:pt x="284321" y="52007"/>
                        <a:pt x="246317" y="27432"/>
                        <a:pt x="183737" y="27432"/>
                      </a:cubicBezTo>
                      <a:cubicBezTo>
                        <a:pt x="127445" y="27432"/>
                        <a:pt x="123920" y="30194"/>
                        <a:pt x="123920" y="85058"/>
                      </a:cubicBezTo>
                      <a:lnTo>
                        <a:pt x="123920" y="2151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FC4EAF6-2985-C64A-B422-9E81A2F5FCB4}"/>
                    </a:ext>
                  </a:extLst>
                </p:cNvPr>
                <p:cNvSpPr/>
                <p:nvPr/>
              </p:nvSpPr>
              <p:spPr>
                <a:xfrm>
                  <a:off x="4544949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1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59" y="0"/>
                        <a:pt x="146971" y="0"/>
                      </a:cubicBezTo>
                      <a:cubicBezTo>
                        <a:pt x="236982" y="0"/>
                        <a:pt x="293941" y="63246"/>
                        <a:pt x="293941" y="168783"/>
                      </a:cubicBezTo>
                      <a:cubicBezTo>
                        <a:pt x="293941" y="274225"/>
                        <a:pt x="236982" y="337566"/>
                        <a:pt x="146971" y="337566"/>
                      </a:cubicBezTo>
                      <a:cubicBezTo>
                        <a:pt x="56959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7BC6434D-A3C5-5C43-8BC8-7B2E5B2B0EB6}"/>
                    </a:ext>
                  </a:extLst>
                </p:cNvPr>
                <p:cNvSpPr/>
                <p:nvPr/>
              </p:nvSpPr>
              <p:spPr>
                <a:xfrm>
                  <a:off x="4857845" y="3414331"/>
                  <a:ext cx="202501" cy="435959"/>
                </a:xfrm>
                <a:custGeom>
                  <a:avLst/>
                  <a:gdLst>
                    <a:gd name="connsiteX0" fmla="*/ 202501 w 202501"/>
                    <a:gd name="connsiteY0" fmla="*/ 433197 h 435959"/>
                    <a:gd name="connsiteX1" fmla="*/ 168783 w 202501"/>
                    <a:gd name="connsiteY1" fmla="*/ 435959 h 435959"/>
                    <a:gd name="connsiteX2" fmla="*/ 56959 w 202501"/>
                    <a:gd name="connsiteY2" fmla="*/ 331184 h 435959"/>
                    <a:gd name="connsiteX3" fmla="*/ 56959 w 202501"/>
                    <a:gd name="connsiteY3" fmla="*/ 128683 h 435959"/>
                    <a:gd name="connsiteX4" fmla="*/ 0 w 202501"/>
                    <a:gd name="connsiteY4" fmla="*/ 128683 h 435959"/>
                    <a:gd name="connsiteX5" fmla="*/ 0 w 202501"/>
                    <a:gd name="connsiteY5" fmla="*/ 105442 h 435959"/>
                    <a:gd name="connsiteX6" fmla="*/ 93535 w 202501"/>
                    <a:gd name="connsiteY6" fmla="*/ 0 h 435959"/>
                    <a:gd name="connsiteX7" fmla="*/ 111823 w 202501"/>
                    <a:gd name="connsiteY7" fmla="*/ 0 h 435959"/>
                    <a:gd name="connsiteX8" fmla="*/ 111823 w 202501"/>
                    <a:gd name="connsiteY8" fmla="*/ 105442 h 435959"/>
                    <a:gd name="connsiteX9" fmla="*/ 202501 w 202501"/>
                    <a:gd name="connsiteY9" fmla="*/ 105442 h 435959"/>
                    <a:gd name="connsiteX10" fmla="*/ 202501 w 202501"/>
                    <a:gd name="connsiteY10" fmla="*/ 128683 h 435959"/>
                    <a:gd name="connsiteX11" fmla="*/ 111823 w 202501"/>
                    <a:gd name="connsiteY11" fmla="*/ 128683 h 435959"/>
                    <a:gd name="connsiteX12" fmla="*/ 111823 w 202501"/>
                    <a:gd name="connsiteY12" fmla="*/ 350901 h 435959"/>
                    <a:gd name="connsiteX13" fmla="*/ 174403 w 202501"/>
                    <a:gd name="connsiteY13" fmla="*/ 412813 h 435959"/>
                    <a:gd name="connsiteX14" fmla="*/ 202501 w 202501"/>
                    <a:gd name="connsiteY14" fmla="*/ 409289 h 435959"/>
                    <a:gd name="connsiteX15" fmla="*/ 202501 w 202501"/>
                    <a:gd name="connsiteY15" fmla="*/ 433197 h 435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2501" h="435959">
                      <a:moveTo>
                        <a:pt x="202501" y="433197"/>
                      </a:moveTo>
                      <a:cubicBezTo>
                        <a:pt x="191262" y="434626"/>
                        <a:pt x="180022" y="435959"/>
                        <a:pt x="168783" y="435959"/>
                      </a:cubicBezTo>
                      <a:cubicBezTo>
                        <a:pt x="62579" y="435959"/>
                        <a:pt x="56959" y="409956"/>
                        <a:pt x="56959" y="331184"/>
                      </a:cubicBezTo>
                      <a:lnTo>
                        <a:pt x="56959" y="128683"/>
                      </a:lnTo>
                      <a:lnTo>
                        <a:pt x="0" y="128683"/>
                      </a:lnTo>
                      <a:lnTo>
                        <a:pt x="0" y="105442"/>
                      </a:lnTo>
                      <a:cubicBezTo>
                        <a:pt x="56959" y="105442"/>
                        <a:pt x="93535" y="76581"/>
                        <a:pt x="93535" y="0"/>
                      </a:cubicBezTo>
                      <a:lnTo>
                        <a:pt x="111823" y="0"/>
                      </a:lnTo>
                      <a:lnTo>
                        <a:pt x="111823" y="105442"/>
                      </a:lnTo>
                      <a:lnTo>
                        <a:pt x="202501" y="105442"/>
                      </a:lnTo>
                      <a:lnTo>
                        <a:pt x="202501" y="128683"/>
                      </a:lnTo>
                      <a:lnTo>
                        <a:pt x="111823" y="128683"/>
                      </a:lnTo>
                      <a:lnTo>
                        <a:pt x="111823" y="350901"/>
                      </a:lnTo>
                      <a:cubicBezTo>
                        <a:pt x="111823" y="404336"/>
                        <a:pt x="135731" y="412813"/>
                        <a:pt x="174403" y="412813"/>
                      </a:cubicBezTo>
                      <a:cubicBezTo>
                        <a:pt x="183547" y="412813"/>
                        <a:pt x="192691" y="410718"/>
                        <a:pt x="202501" y="409289"/>
                      </a:cubicBezTo>
                      <a:lnTo>
                        <a:pt x="202501" y="4331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D1EB63-1596-B745-9E2E-81451FA3F42E}"/>
                    </a:ext>
                  </a:extLst>
                </p:cNvPr>
                <p:cNvSpPr/>
                <p:nvPr/>
              </p:nvSpPr>
              <p:spPr>
                <a:xfrm>
                  <a:off x="5082158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2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60" y="0"/>
                        <a:pt x="146971" y="0"/>
                      </a:cubicBezTo>
                      <a:cubicBezTo>
                        <a:pt x="236982" y="0"/>
                        <a:pt x="293942" y="63246"/>
                        <a:pt x="293942" y="168783"/>
                      </a:cubicBezTo>
                      <a:cubicBezTo>
                        <a:pt x="293942" y="274225"/>
                        <a:pt x="236982" y="337566"/>
                        <a:pt x="146971" y="337566"/>
                      </a:cubicBezTo>
                      <a:cubicBezTo>
                        <a:pt x="56960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B7874ABF-0AFE-CD4A-9523-3C91B64E66A6}"/>
                    </a:ext>
                  </a:extLst>
                </p:cNvPr>
                <p:cNvSpPr/>
                <p:nvPr/>
              </p:nvSpPr>
              <p:spPr>
                <a:xfrm>
                  <a:off x="5406961" y="3512819"/>
                  <a:ext cx="527399" cy="330517"/>
                </a:xfrm>
                <a:custGeom>
                  <a:avLst/>
                  <a:gdLst>
                    <a:gd name="connsiteX0" fmla="*/ 95 w 527399"/>
                    <a:gd name="connsiteY0" fmla="*/ 318516 h 330517"/>
                    <a:gd name="connsiteX1" fmla="*/ 53530 w 527399"/>
                    <a:gd name="connsiteY1" fmla="*/ 266510 h 330517"/>
                    <a:gd name="connsiteX2" fmla="*/ 53530 w 527399"/>
                    <a:gd name="connsiteY2" fmla="*/ 74581 h 330517"/>
                    <a:gd name="connsiteX3" fmla="*/ 95 w 527399"/>
                    <a:gd name="connsiteY3" fmla="*/ 28861 h 330517"/>
                    <a:gd name="connsiteX4" fmla="*/ 95 w 527399"/>
                    <a:gd name="connsiteY4" fmla="*/ 16859 h 330517"/>
                    <a:gd name="connsiteX5" fmla="*/ 108395 w 527399"/>
                    <a:gd name="connsiteY5" fmla="*/ 0 h 330517"/>
                    <a:gd name="connsiteX6" fmla="*/ 108395 w 527399"/>
                    <a:gd name="connsiteY6" fmla="*/ 85058 h 330517"/>
                    <a:gd name="connsiteX7" fmla="*/ 109823 w 527399"/>
                    <a:gd name="connsiteY7" fmla="*/ 85058 h 330517"/>
                    <a:gd name="connsiteX8" fmla="*/ 209645 w 527399"/>
                    <a:gd name="connsiteY8" fmla="*/ 0 h 330517"/>
                    <a:gd name="connsiteX9" fmla="*/ 291179 w 527399"/>
                    <a:gd name="connsiteY9" fmla="*/ 85820 h 330517"/>
                    <a:gd name="connsiteX10" fmla="*/ 292608 w 527399"/>
                    <a:gd name="connsiteY10" fmla="*/ 85820 h 330517"/>
                    <a:gd name="connsiteX11" fmla="*/ 392430 w 527399"/>
                    <a:gd name="connsiteY11" fmla="*/ 0 h 330517"/>
                    <a:gd name="connsiteX12" fmla="*/ 473964 w 527399"/>
                    <a:gd name="connsiteY12" fmla="*/ 85820 h 330517"/>
                    <a:gd name="connsiteX13" fmla="*/ 473964 w 527399"/>
                    <a:gd name="connsiteY13" fmla="*/ 266510 h 330517"/>
                    <a:gd name="connsiteX14" fmla="*/ 527399 w 527399"/>
                    <a:gd name="connsiteY14" fmla="*/ 318516 h 330517"/>
                    <a:gd name="connsiteX15" fmla="*/ 527399 w 527399"/>
                    <a:gd name="connsiteY15" fmla="*/ 330518 h 330517"/>
                    <a:gd name="connsiteX16" fmla="*/ 365665 w 527399"/>
                    <a:gd name="connsiteY16" fmla="*/ 330518 h 330517"/>
                    <a:gd name="connsiteX17" fmla="*/ 365665 w 527399"/>
                    <a:gd name="connsiteY17" fmla="*/ 318516 h 330517"/>
                    <a:gd name="connsiteX18" fmla="*/ 419100 w 527399"/>
                    <a:gd name="connsiteY18" fmla="*/ 266510 h 330517"/>
                    <a:gd name="connsiteX19" fmla="*/ 419100 w 527399"/>
                    <a:gd name="connsiteY19" fmla="*/ 121634 h 330517"/>
                    <a:gd name="connsiteX20" fmla="*/ 374142 w 527399"/>
                    <a:gd name="connsiteY20" fmla="*/ 33719 h 330517"/>
                    <a:gd name="connsiteX21" fmla="*/ 291179 w 527399"/>
                    <a:gd name="connsiteY21" fmla="*/ 180023 h 330517"/>
                    <a:gd name="connsiteX22" fmla="*/ 291179 w 527399"/>
                    <a:gd name="connsiteY22" fmla="*/ 266510 h 330517"/>
                    <a:gd name="connsiteX23" fmla="*/ 344614 w 527399"/>
                    <a:gd name="connsiteY23" fmla="*/ 318516 h 330517"/>
                    <a:gd name="connsiteX24" fmla="*/ 344614 w 527399"/>
                    <a:gd name="connsiteY24" fmla="*/ 330518 h 330517"/>
                    <a:gd name="connsiteX25" fmla="*/ 182880 w 527399"/>
                    <a:gd name="connsiteY25" fmla="*/ 330518 h 330517"/>
                    <a:gd name="connsiteX26" fmla="*/ 182880 w 527399"/>
                    <a:gd name="connsiteY26" fmla="*/ 318516 h 330517"/>
                    <a:gd name="connsiteX27" fmla="*/ 236315 w 527399"/>
                    <a:gd name="connsiteY27" fmla="*/ 266510 h 330517"/>
                    <a:gd name="connsiteX28" fmla="*/ 236315 w 527399"/>
                    <a:gd name="connsiteY28" fmla="*/ 121634 h 330517"/>
                    <a:gd name="connsiteX29" fmla="*/ 194786 w 527399"/>
                    <a:gd name="connsiteY29" fmla="*/ 33719 h 330517"/>
                    <a:gd name="connsiteX30" fmla="*/ 108299 w 527399"/>
                    <a:gd name="connsiteY30" fmla="*/ 180023 h 330517"/>
                    <a:gd name="connsiteX31" fmla="*/ 108299 w 527399"/>
                    <a:gd name="connsiteY31" fmla="*/ 266510 h 330517"/>
                    <a:gd name="connsiteX32" fmla="*/ 161735 w 527399"/>
                    <a:gd name="connsiteY32" fmla="*/ 318516 h 330517"/>
                    <a:gd name="connsiteX33" fmla="*/ 161735 w 527399"/>
                    <a:gd name="connsiteY33" fmla="*/ 330518 h 330517"/>
                    <a:gd name="connsiteX34" fmla="*/ 0 w 527399"/>
                    <a:gd name="connsiteY34" fmla="*/ 330518 h 330517"/>
                    <a:gd name="connsiteX35" fmla="*/ 0 w 527399"/>
                    <a:gd name="connsiteY35" fmla="*/ 31851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527399" h="330517">
                      <a:moveTo>
                        <a:pt x="95" y="318516"/>
                      </a:moveTo>
                      <a:cubicBezTo>
                        <a:pt x="29623" y="318516"/>
                        <a:pt x="53530" y="312230"/>
                        <a:pt x="53530" y="266510"/>
                      </a:cubicBezTo>
                      <a:lnTo>
                        <a:pt x="53530" y="74581"/>
                      </a:lnTo>
                      <a:cubicBezTo>
                        <a:pt x="53530" y="32385"/>
                        <a:pt x="20479" y="30290"/>
                        <a:pt x="95" y="28861"/>
                      </a:cubicBezTo>
                      <a:lnTo>
                        <a:pt x="95" y="16859"/>
                      </a:lnTo>
                      <a:lnTo>
                        <a:pt x="108395" y="0"/>
                      </a:lnTo>
                      <a:lnTo>
                        <a:pt x="108395" y="85058"/>
                      </a:lnTo>
                      <a:lnTo>
                        <a:pt x="109823" y="85058"/>
                      </a:lnTo>
                      <a:cubicBezTo>
                        <a:pt x="118967" y="61151"/>
                        <a:pt x="148495" y="0"/>
                        <a:pt x="209645" y="0"/>
                      </a:cubicBezTo>
                      <a:cubicBezTo>
                        <a:pt x="258128" y="0"/>
                        <a:pt x="291179" y="18955"/>
                        <a:pt x="291179" y="85820"/>
                      </a:cubicBezTo>
                      <a:lnTo>
                        <a:pt x="292608" y="85820"/>
                      </a:lnTo>
                      <a:cubicBezTo>
                        <a:pt x="303847" y="54197"/>
                        <a:pt x="336232" y="0"/>
                        <a:pt x="392430" y="0"/>
                      </a:cubicBezTo>
                      <a:cubicBezTo>
                        <a:pt x="456438" y="0"/>
                        <a:pt x="473964" y="19717"/>
                        <a:pt x="473964" y="85820"/>
                      </a:cubicBezTo>
                      <a:lnTo>
                        <a:pt x="473964" y="266510"/>
                      </a:lnTo>
                      <a:cubicBezTo>
                        <a:pt x="473964" y="312230"/>
                        <a:pt x="498538" y="318516"/>
                        <a:pt x="527399" y="318516"/>
                      </a:cubicBezTo>
                      <a:lnTo>
                        <a:pt x="527399" y="330518"/>
                      </a:lnTo>
                      <a:lnTo>
                        <a:pt x="365665" y="330518"/>
                      </a:lnTo>
                      <a:lnTo>
                        <a:pt x="365665" y="318516"/>
                      </a:lnTo>
                      <a:cubicBezTo>
                        <a:pt x="395192" y="318516"/>
                        <a:pt x="419100" y="312230"/>
                        <a:pt x="419100" y="266510"/>
                      </a:cubicBezTo>
                      <a:lnTo>
                        <a:pt x="419100" y="121634"/>
                      </a:lnTo>
                      <a:cubicBezTo>
                        <a:pt x="419100" y="67533"/>
                        <a:pt x="412718" y="33719"/>
                        <a:pt x="374142" y="33719"/>
                      </a:cubicBezTo>
                      <a:cubicBezTo>
                        <a:pt x="336137" y="33719"/>
                        <a:pt x="291179" y="95631"/>
                        <a:pt x="291179" y="180023"/>
                      </a:cubicBezTo>
                      <a:lnTo>
                        <a:pt x="291179" y="266510"/>
                      </a:lnTo>
                      <a:cubicBezTo>
                        <a:pt x="291179" y="312230"/>
                        <a:pt x="315087" y="318516"/>
                        <a:pt x="344614" y="318516"/>
                      </a:cubicBezTo>
                      <a:lnTo>
                        <a:pt x="344614" y="330518"/>
                      </a:lnTo>
                      <a:lnTo>
                        <a:pt x="182880" y="330518"/>
                      </a:lnTo>
                      <a:lnTo>
                        <a:pt x="182880" y="318516"/>
                      </a:lnTo>
                      <a:cubicBezTo>
                        <a:pt x="212407" y="318516"/>
                        <a:pt x="236315" y="312230"/>
                        <a:pt x="236315" y="266510"/>
                      </a:cubicBezTo>
                      <a:lnTo>
                        <a:pt x="236315" y="121634"/>
                      </a:lnTo>
                      <a:cubicBezTo>
                        <a:pt x="236315" y="61151"/>
                        <a:pt x="235648" y="33719"/>
                        <a:pt x="194786" y="33719"/>
                      </a:cubicBezTo>
                      <a:cubicBezTo>
                        <a:pt x="155448" y="33719"/>
                        <a:pt x="108299" y="101918"/>
                        <a:pt x="108299" y="180023"/>
                      </a:cubicBezTo>
                      <a:lnTo>
                        <a:pt x="108299" y="266510"/>
                      </a:lnTo>
                      <a:cubicBezTo>
                        <a:pt x="108299" y="312230"/>
                        <a:pt x="132207" y="318516"/>
                        <a:pt x="161735" y="318516"/>
                      </a:cubicBezTo>
                      <a:lnTo>
                        <a:pt x="161735" y="330518"/>
                      </a:lnTo>
                      <a:lnTo>
                        <a:pt x="0" y="330518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1D89B56-2882-6249-B4B8-2E3710ADE51A}"/>
                    </a:ext>
                  </a:extLst>
                </p:cNvPr>
                <p:cNvSpPr/>
                <p:nvPr/>
              </p:nvSpPr>
              <p:spPr>
                <a:xfrm>
                  <a:off x="5959697" y="3512819"/>
                  <a:ext cx="289750" cy="337470"/>
                </a:xfrm>
                <a:custGeom>
                  <a:avLst/>
                  <a:gdLst>
                    <a:gd name="connsiteX0" fmla="*/ 289750 w 289750"/>
                    <a:gd name="connsiteY0" fmla="*/ 331184 h 337470"/>
                    <a:gd name="connsiteX1" fmla="*/ 238411 w 289750"/>
                    <a:gd name="connsiteY1" fmla="*/ 337471 h 337470"/>
                    <a:gd name="connsiteX2" fmla="*/ 185642 w 289750"/>
                    <a:gd name="connsiteY2" fmla="*/ 286131 h 337470"/>
                    <a:gd name="connsiteX3" fmla="*/ 184213 w 289750"/>
                    <a:gd name="connsiteY3" fmla="*/ 286131 h 337470"/>
                    <a:gd name="connsiteX4" fmla="*/ 84391 w 289750"/>
                    <a:gd name="connsiteY4" fmla="*/ 337471 h 337470"/>
                    <a:gd name="connsiteX5" fmla="*/ 0 w 289750"/>
                    <a:gd name="connsiteY5" fmla="*/ 258033 h 337470"/>
                    <a:gd name="connsiteX6" fmla="*/ 185642 w 289750"/>
                    <a:gd name="connsiteY6" fmla="*/ 151162 h 337470"/>
                    <a:gd name="connsiteX7" fmla="*/ 185642 w 289750"/>
                    <a:gd name="connsiteY7" fmla="*/ 124396 h 337470"/>
                    <a:gd name="connsiteX8" fmla="*/ 125825 w 289750"/>
                    <a:gd name="connsiteY8" fmla="*/ 23146 h 337470"/>
                    <a:gd name="connsiteX9" fmla="*/ 76581 w 289750"/>
                    <a:gd name="connsiteY9" fmla="*/ 63913 h 337470"/>
                    <a:gd name="connsiteX10" fmla="*/ 43529 w 289750"/>
                    <a:gd name="connsiteY10" fmla="*/ 100489 h 337470"/>
                    <a:gd name="connsiteX11" fmla="*/ 9811 w 289750"/>
                    <a:gd name="connsiteY11" fmla="*/ 68866 h 337470"/>
                    <a:gd name="connsiteX12" fmla="*/ 126587 w 289750"/>
                    <a:gd name="connsiteY12" fmla="*/ 0 h 337470"/>
                    <a:gd name="connsiteX13" fmla="*/ 240506 w 289750"/>
                    <a:gd name="connsiteY13" fmla="*/ 111824 h 337470"/>
                    <a:gd name="connsiteX14" fmla="*/ 240506 w 289750"/>
                    <a:gd name="connsiteY14" fmla="*/ 286226 h 337470"/>
                    <a:gd name="connsiteX15" fmla="*/ 270700 w 289750"/>
                    <a:gd name="connsiteY15" fmla="*/ 319278 h 337470"/>
                    <a:gd name="connsiteX16" fmla="*/ 289655 w 289750"/>
                    <a:gd name="connsiteY16" fmla="*/ 316421 h 337470"/>
                    <a:gd name="connsiteX17" fmla="*/ 289655 w 289750"/>
                    <a:gd name="connsiteY17" fmla="*/ 331184 h 337470"/>
                    <a:gd name="connsiteX18" fmla="*/ 185642 w 289750"/>
                    <a:gd name="connsiteY18" fmla="*/ 174403 h 337470"/>
                    <a:gd name="connsiteX19" fmla="*/ 62579 w 289750"/>
                    <a:gd name="connsiteY19" fmla="*/ 246793 h 337470"/>
                    <a:gd name="connsiteX20" fmla="*/ 110395 w 289750"/>
                    <a:gd name="connsiteY20" fmla="*/ 307943 h 337470"/>
                    <a:gd name="connsiteX21" fmla="*/ 185642 w 289750"/>
                    <a:gd name="connsiteY21" fmla="*/ 215837 h 337470"/>
                    <a:gd name="connsiteX22" fmla="*/ 185642 w 289750"/>
                    <a:gd name="connsiteY22" fmla="*/ 174403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89750" h="337470">
                      <a:moveTo>
                        <a:pt x="289750" y="331184"/>
                      </a:moveTo>
                      <a:cubicBezTo>
                        <a:pt x="281273" y="333280"/>
                        <a:pt x="263747" y="337471"/>
                        <a:pt x="238411" y="337471"/>
                      </a:cubicBezTo>
                      <a:cubicBezTo>
                        <a:pt x="197644" y="337471"/>
                        <a:pt x="185642" y="316421"/>
                        <a:pt x="185642" y="286131"/>
                      </a:cubicBezTo>
                      <a:lnTo>
                        <a:pt x="184213" y="286131"/>
                      </a:lnTo>
                      <a:cubicBezTo>
                        <a:pt x="162401" y="317754"/>
                        <a:pt x="132207" y="337471"/>
                        <a:pt x="84391" y="337471"/>
                      </a:cubicBezTo>
                      <a:cubicBezTo>
                        <a:pt x="35909" y="337471"/>
                        <a:pt x="0" y="303752"/>
                        <a:pt x="0" y="258033"/>
                      </a:cubicBezTo>
                      <a:cubicBezTo>
                        <a:pt x="0" y="156020"/>
                        <a:pt x="132207" y="156020"/>
                        <a:pt x="185642" y="151162"/>
                      </a:cubicBezTo>
                      <a:lnTo>
                        <a:pt x="185642" y="124396"/>
                      </a:lnTo>
                      <a:cubicBezTo>
                        <a:pt x="185642" y="75152"/>
                        <a:pt x="184975" y="23146"/>
                        <a:pt x="125825" y="23146"/>
                      </a:cubicBezTo>
                      <a:cubicBezTo>
                        <a:pt x="82201" y="23146"/>
                        <a:pt x="76581" y="41434"/>
                        <a:pt x="76581" y="63913"/>
                      </a:cubicBezTo>
                      <a:cubicBezTo>
                        <a:pt x="76581" y="92774"/>
                        <a:pt x="55531" y="100489"/>
                        <a:pt x="43529" y="100489"/>
                      </a:cubicBezTo>
                      <a:cubicBezTo>
                        <a:pt x="24574" y="100489"/>
                        <a:pt x="9811" y="87821"/>
                        <a:pt x="9811" y="68866"/>
                      </a:cubicBezTo>
                      <a:cubicBezTo>
                        <a:pt x="9811" y="23146"/>
                        <a:pt x="78010" y="0"/>
                        <a:pt x="126587" y="0"/>
                      </a:cubicBezTo>
                      <a:cubicBezTo>
                        <a:pt x="222885" y="0"/>
                        <a:pt x="240506" y="46387"/>
                        <a:pt x="240506" y="111824"/>
                      </a:cubicBezTo>
                      <a:lnTo>
                        <a:pt x="240506" y="286226"/>
                      </a:lnTo>
                      <a:cubicBezTo>
                        <a:pt x="240506" y="310801"/>
                        <a:pt x="248983" y="319278"/>
                        <a:pt x="270700" y="319278"/>
                      </a:cubicBezTo>
                      <a:cubicBezTo>
                        <a:pt x="277082" y="319278"/>
                        <a:pt x="283369" y="317850"/>
                        <a:pt x="289655" y="316421"/>
                      </a:cubicBezTo>
                      <a:lnTo>
                        <a:pt x="289655" y="331184"/>
                      </a:lnTo>
                      <a:close/>
                      <a:moveTo>
                        <a:pt x="185642" y="174403"/>
                      </a:moveTo>
                      <a:cubicBezTo>
                        <a:pt x="152590" y="175070"/>
                        <a:pt x="62579" y="181451"/>
                        <a:pt x="62579" y="246793"/>
                      </a:cubicBezTo>
                      <a:cubicBezTo>
                        <a:pt x="62579" y="283369"/>
                        <a:pt x="86487" y="307943"/>
                        <a:pt x="110395" y="307943"/>
                      </a:cubicBezTo>
                      <a:cubicBezTo>
                        <a:pt x="156115" y="307943"/>
                        <a:pt x="185642" y="263652"/>
                        <a:pt x="185642" y="215837"/>
                      </a:cubicBezTo>
                      <a:lnTo>
                        <a:pt x="185642" y="17440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5104EF1F-E8E1-5648-82C9-A41359CD4CAB}"/>
                    </a:ext>
                  </a:extLst>
                </p:cNvPr>
                <p:cNvSpPr/>
                <p:nvPr/>
              </p:nvSpPr>
              <p:spPr>
                <a:xfrm>
                  <a:off x="6266307" y="3512915"/>
                  <a:ext cx="262318" cy="337470"/>
                </a:xfrm>
                <a:custGeom>
                  <a:avLst/>
                  <a:gdLst>
                    <a:gd name="connsiteX0" fmla="*/ 253841 w 262318"/>
                    <a:gd name="connsiteY0" fmla="*/ 326231 h 337470"/>
                    <a:gd name="connsiteX1" fmla="*/ 178594 w 262318"/>
                    <a:gd name="connsiteY1" fmla="*/ 337471 h 337470"/>
                    <a:gd name="connsiteX2" fmla="*/ 0 w 262318"/>
                    <a:gd name="connsiteY2" fmla="*/ 158877 h 337470"/>
                    <a:gd name="connsiteX3" fmla="*/ 151924 w 262318"/>
                    <a:gd name="connsiteY3" fmla="*/ 0 h 337470"/>
                    <a:gd name="connsiteX4" fmla="*/ 262319 w 262318"/>
                    <a:gd name="connsiteY4" fmla="*/ 65437 h 337470"/>
                    <a:gd name="connsiteX5" fmla="*/ 229267 w 262318"/>
                    <a:gd name="connsiteY5" fmla="*/ 98488 h 337470"/>
                    <a:gd name="connsiteX6" fmla="*/ 191262 w 262318"/>
                    <a:gd name="connsiteY6" fmla="*/ 53530 h 337470"/>
                    <a:gd name="connsiteX7" fmla="*/ 142684 w 262318"/>
                    <a:gd name="connsiteY7" fmla="*/ 23241 h 337470"/>
                    <a:gd name="connsiteX8" fmla="*/ 58293 w 262318"/>
                    <a:gd name="connsiteY8" fmla="*/ 136493 h 337470"/>
                    <a:gd name="connsiteX9" fmla="*/ 214408 w 262318"/>
                    <a:gd name="connsiteY9" fmla="*/ 311563 h 337470"/>
                    <a:gd name="connsiteX10" fmla="*/ 253746 w 262318"/>
                    <a:gd name="connsiteY10" fmla="*/ 305943 h 337470"/>
                    <a:gd name="connsiteX11" fmla="*/ 253746 w 262318"/>
                    <a:gd name="connsiteY11" fmla="*/ 326231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318" h="337470">
                      <a:moveTo>
                        <a:pt x="253841" y="326231"/>
                      </a:moveTo>
                      <a:cubicBezTo>
                        <a:pt x="234887" y="333280"/>
                        <a:pt x="211646" y="337471"/>
                        <a:pt x="178594" y="337471"/>
                      </a:cubicBezTo>
                      <a:cubicBezTo>
                        <a:pt x="54864" y="337471"/>
                        <a:pt x="0" y="267843"/>
                        <a:pt x="0" y="158877"/>
                      </a:cubicBezTo>
                      <a:cubicBezTo>
                        <a:pt x="0" y="65342"/>
                        <a:pt x="43624" y="0"/>
                        <a:pt x="151924" y="0"/>
                      </a:cubicBezTo>
                      <a:cubicBezTo>
                        <a:pt x="199739" y="0"/>
                        <a:pt x="262319" y="14097"/>
                        <a:pt x="262319" y="65437"/>
                      </a:cubicBezTo>
                      <a:cubicBezTo>
                        <a:pt x="262319" y="85820"/>
                        <a:pt x="247555" y="98488"/>
                        <a:pt x="229267" y="98488"/>
                      </a:cubicBezTo>
                      <a:cubicBezTo>
                        <a:pt x="202502" y="98488"/>
                        <a:pt x="196882" y="76676"/>
                        <a:pt x="191262" y="53530"/>
                      </a:cubicBezTo>
                      <a:cubicBezTo>
                        <a:pt x="187738" y="38100"/>
                        <a:pt x="175070" y="23241"/>
                        <a:pt x="142684" y="23241"/>
                      </a:cubicBezTo>
                      <a:cubicBezTo>
                        <a:pt x="94869" y="23241"/>
                        <a:pt x="58293" y="58388"/>
                        <a:pt x="58293" y="136493"/>
                      </a:cubicBezTo>
                      <a:cubicBezTo>
                        <a:pt x="58293" y="225838"/>
                        <a:pt x="116681" y="311563"/>
                        <a:pt x="214408" y="311563"/>
                      </a:cubicBezTo>
                      <a:cubicBezTo>
                        <a:pt x="227743" y="311563"/>
                        <a:pt x="241078" y="308705"/>
                        <a:pt x="253746" y="305943"/>
                      </a:cubicBezTo>
                      <a:lnTo>
                        <a:pt x="253746" y="32623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90C1BFD-4DC7-7B42-93C6-C53302800E2C}"/>
                    </a:ext>
                  </a:extLst>
                </p:cNvPr>
                <p:cNvSpPr/>
                <p:nvPr/>
              </p:nvSpPr>
              <p:spPr>
                <a:xfrm>
                  <a:off x="6555200" y="3374993"/>
                  <a:ext cx="400145" cy="468344"/>
                </a:xfrm>
                <a:custGeom>
                  <a:avLst/>
                  <a:gdLst>
                    <a:gd name="connsiteX0" fmla="*/ 95 w 400145"/>
                    <a:gd name="connsiteY0" fmla="*/ 454247 h 468344"/>
                    <a:gd name="connsiteX1" fmla="*/ 61246 w 400145"/>
                    <a:gd name="connsiteY1" fmla="*/ 396621 h 468344"/>
                    <a:gd name="connsiteX2" fmla="*/ 61246 w 400145"/>
                    <a:gd name="connsiteY2" fmla="*/ 71723 h 468344"/>
                    <a:gd name="connsiteX3" fmla="*/ 95 w 400145"/>
                    <a:gd name="connsiteY3" fmla="*/ 14097 h 468344"/>
                    <a:gd name="connsiteX4" fmla="*/ 95 w 400145"/>
                    <a:gd name="connsiteY4" fmla="*/ 0 h 468344"/>
                    <a:gd name="connsiteX5" fmla="*/ 186404 w 400145"/>
                    <a:gd name="connsiteY5" fmla="*/ 0 h 468344"/>
                    <a:gd name="connsiteX6" fmla="*/ 343948 w 400145"/>
                    <a:gd name="connsiteY6" fmla="*/ 107537 h 468344"/>
                    <a:gd name="connsiteX7" fmla="*/ 220885 w 400145"/>
                    <a:gd name="connsiteY7" fmla="*/ 225647 h 468344"/>
                    <a:gd name="connsiteX8" fmla="*/ 313658 w 400145"/>
                    <a:gd name="connsiteY8" fmla="*/ 383191 h 468344"/>
                    <a:gd name="connsiteX9" fmla="*/ 400145 w 400145"/>
                    <a:gd name="connsiteY9" fmla="*/ 454247 h 468344"/>
                    <a:gd name="connsiteX10" fmla="*/ 400145 w 400145"/>
                    <a:gd name="connsiteY10" fmla="*/ 468344 h 468344"/>
                    <a:gd name="connsiteX11" fmla="*/ 293275 w 400145"/>
                    <a:gd name="connsiteY11" fmla="*/ 468344 h 468344"/>
                    <a:gd name="connsiteX12" fmla="*/ 152591 w 400145"/>
                    <a:gd name="connsiteY12" fmla="*/ 230696 h 468344"/>
                    <a:gd name="connsiteX13" fmla="*/ 123730 w 400145"/>
                    <a:gd name="connsiteY13" fmla="*/ 230696 h 468344"/>
                    <a:gd name="connsiteX14" fmla="*/ 123730 w 400145"/>
                    <a:gd name="connsiteY14" fmla="*/ 396621 h 468344"/>
                    <a:gd name="connsiteX15" fmla="*/ 185642 w 400145"/>
                    <a:gd name="connsiteY15" fmla="*/ 454247 h 468344"/>
                    <a:gd name="connsiteX16" fmla="*/ 185642 w 400145"/>
                    <a:gd name="connsiteY16" fmla="*/ 468344 h 468344"/>
                    <a:gd name="connsiteX17" fmla="*/ 0 w 400145"/>
                    <a:gd name="connsiteY17" fmla="*/ 468344 h 468344"/>
                    <a:gd name="connsiteX18" fmla="*/ 0 w 400145"/>
                    <a:gd name="connsiteY18" fmla="*/ 454247 h 468344"/>
                    <a:gd name="connsiteX19" fmla="*/ 123825 w 400145"/>
                    <a:gd name="connsiteY19" fmla="*/ 203264 h 468344"/>
                    <a:gd name="connsiteX20" fmla="*/ 277844 w 400145"/>
                    <a:gd name="connsiteY20" fmla="*/ 107633 h 468344"/>
                    <a:gd name="connsiteX21" fmla="*/ 169545 w 400145"/>
                    <a:gd name="connsiteY21" fmla="*/ 27432 h 468344"/>
                    <a:gd name="connsiteX22" fmla="*/ 123825 w 400145"/>
                    <a:gd name="connsiteY22" fmla="*/ 73819 h 468344"/>
                    <a:gd name="connsiteX23" fmla="*/ 123825 w 400145"/>
                    <a:gd name="connsiteY23" fmla="*/ 203264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00145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6404" y="0"/>
                      </a:lnTo>
                      <a:cubicBezTo>
                        <a:pt x="262319" y="0"/>
                        <a:pt x="343948" y="19717"/>
                        <a:pt x="343948" y="107537"/>
                      </a:cubicBezTo>
                      <a:cubicBezTo>
                        <a:pt x="343948" y="197549"/>
                        <a:pt x="270796" y="221456"/>
                        <a:pt x="220885" y="225647"/>
                      </a:cubicBezTo>
                      <a:lnTo>
                        <a:pt x="313658" y="383191"/>
                      </a:lnTo>
                      <a:cubicBezTo>
                        <a:pt x="336137" y="421196"/>
                        <a:pt x="355854" y="454247"/>
                        <a:pt x="400145" y="454247"/>
                      </a:cubicBezTo>
                      <a:lnTo>
                        <a:pt x="400145" y="468344"/>
                      </a:lnTo>
                      <a:lnTo>
                        <a:pt x="293275" y="468344"/>
                      </a:lnTo>
                      <a:lnTo>
                        <a:pt x="152591" y="230696"/>
                      </a:lnTo>
                      <a:lnTo>
                        <a:pt x="123730" y="230696"/>
                      </a:lnTo>
                      <a:lnTo>
                        <a:pt x="123730" y="396621"/>
                      </a:lnTo>
                      <a:cubicBezTo>
                        <a:pt x="123730" y="449390"/>
                        <a:pt x="146971" y="454247"/>
                        <a:pt x="185642" y="454247"/>
                      </a:cubicBezTo>
                      <a:lnTo>
                        <a:pt x="185642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825" y="203264"/>
                      </a:moveTo>
                      <a:cubicBezTo>
                        <a:pt x="205359" y="203264"/>
                        <a:pt x="277844" y="195548"/>
                        <a:pt x="277844" y="107633"/>
                      </a:cubicBezTo>
                      <a:cubicBezTo>
                        <a:pt x="277844" y="47816"/>
                        <a:pt x="225838" y="27432"/>
                        <a:pt x="169545" y="27432"/>
                      </a:cubicBezTo>
                      <a:cubicBezTo>
                        <a:pt x="127349" y="27432"/>
                        <a:pt x="123825" y="35814"/>
                        <a:pt x="123825" y="73819"/>
                      </a:cubicBezTo>
                      <a:lnTo>
                        <a:pt x="123825" y="203264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C2426B3-D041-4C4A-8D32-7AFF69EE78C9}"/>
                    </a:ext>
                  </a:extLst>
                </p:cNvPr>
                <p:cNvSpPr/>
                <p:nvPr/>
              </p:nvSpPr>
              <p:spPr>
                <a:xfrm>
                  <a:off x="6965251" y="3367944"/>
                  <a:ext cx="161734" cy="475392"/>
                </a:xfrm>
                <a:custGeom>
                  <a:avLst/>
                  <a:gdLst>
                    <a:gd name="connsiteX0" fmla="*/ 0 w 161734"/>
                    <a:gd name="connsiteY0" fmla="*/ 463391 h 475392"/>
                    <a:gd name="connsiteX1" fmla="*/ 53435 w 161734"/>
                    <a:gd name="connsiteY1" fmla="*/ 411385 h 475392"/>
                    <a:gd name="connsiteX2" fmla="*/ 53435 w 161734"/>
                    <a:gd name="connsiteY2" fmla="*/ 219456 h 475392"/>
                    <a:gd name="connsiteX3" fmla="*/ 0 w 161734"/>
                    <a:gd name="connsiteY3" fmla="*/ 173736 h 475392"/>
                    <a:gd name="connsiteX4" fmla="*/ 0 w 161734"/>
                    <a:gd name="connsiteY4" fmla="*/ 161735 h 475392"/>
                    <a:gd name="connsiteX5" fmla="*/ 108299 w 161734"/>
                    <a:gd name="connsiteY5" fmla="*/ 144875 h 475392"/>
                    <a:gd name="connsiteX6" fmla="*/ 108299 w 161734"/>
                    <a:gd name="connsiteY6" fmla="*/ 411385 h 475392"/>
                    <a:gd name="connsiteX7" fmla="*/ 161734 w 161734"/>
                    <a:gd name="connsiteY7" fmla="*/ 463391 h 475392"/>
                    <a:gd name="connsiteX8" fmla="*/ 161734 w 161734"/>
                    <a:gd name="connsiteY8" fmla="*/ 475393 h 475392"/>
                    <a:gd name="connsiteX9" fmla="*/ 0 w 161734"/>
                    <a:gd name="connsiteY9" fmla="*/ 475393 h 475392"/>
                    <a:gd name="connsiteX10" fmla="*/ 0 w 161734"/>
                    <a:gd name="connsiteY10" fmla="*/ 463391 h 475392"/>
                    <a:gd name="connsiteX11" fmla="*/ 38671 w 161734"/>
                    <a:gd name="connsiteY11" fmla="*/ 40100 h 475392"/>
                    <a:gd name="connsiteX12" fmla="*/ 78772 w 161734"/>
                    <a:gd name="connsiteY12" fmla="*/ 0 h 475392"/>
                    <a:gd name="connsiteX13" fmla="*/ 118872 w 161734"/>
                    <a:gd name="connsiteY13" fmla="*/ 40100 h 475392"/>
                    <a:gd name="connsiteX14" fmla="*/ 78772 w 161734"/>
                    <a:gd name="connsiteY14" fmla="*/ 80201 h 475392"/>
                    <a:gd name="connsiteX15" fmla="*/ 38671 w 161734"/>
                    <a:gd name="connsiteY15" fmla="*/ 40100 h 475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1734" h="475392">
                      <a:moveTo>
                        <a:pt x="0" y="463391"/>
                      </a:moveTo>
                      <a:cubicBezTo>
                        <a:pt x="29527" y="463391"/>
                        <a:pt x="53435" y="457105"/>
                        <a:pt x="53435" y="411385"/>
                      </a:cubicBezTo>
                      <a:lnTo>
                        <a:pt x="53435" y="219456"/>
                      </a:lnTo>
                      <a:cubicBezTo>
                        <a:pt x="53435" y="177260"/>
                        <a:pt x="21050" y="175165"/>
                        <a:pt x="0" y="173736"/>
                      </a:cubicBezTo>
                      <a:lnTo>
                        <a:pt x="0" y="161735"/>
                      </a:lnTo>
                      <a:lnTo>
                        <a:pt x="108299" y="144875"/>
                      </a:lnTo>
                      <a:lnTo>
                        <a:pt x="108299" y="411385"/>
                      </a:lnTo>
                      <a:cubicBezTo>
                        <a:pt x="108299" y="457105"/>
                        <a:pt x="132207" y="463391"/>
                        <a:pt x="161734" y="463391"/>
                      </a:cubicBezTo>
                      <a:lnTo>
                        <a:pt x="161734" y="475393"/>
                      </a:lnTo>
                      <a:lnTo>
                        <a:pt x="0" y="475393"/>
                      </a:lnTo>
                      <a:lnTo>
                        <a:pt x="0" y="463391"/>
                      </a:lnTo>
                      <a:close/>
                      <a:moveTo>
                        <a:pt x="38671" y="40100"/>
                      </a:moveTo>
                      <a:cubicBezTo>
                        <a:pt x="38671" y="17621"/>
                        <a:pt x="56293" y="0"/>
                        <a:pt x="78772" y="0"/>
                      </a:cubicBezTo>
                      <a:cubicBezTo>
                        <a:pt x="101251" y="0"/>
                        <a:pt x="118872" y="17621"/>
                        <a:pt x="118872" y="40100"/>
                      </a:cubicBezTo>
                      <a:cubicBezTo>
                        <a:pt x="118872" y="62579"/>
                        <a:pt x="101251" y="80201"/>
                        <a:pt x="78772" y="80201"/>
                      </a:cubicBezTo>
                      <a:cubicBezTo>
                        <a:pt x="56197" y="80201"/>
                        <a:pt x="38671" y="62675"/>
                        <a:pt x="38671" y="40100"/>
                      </a:cubicBez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21AF0DF-2EF9-2242-A786-93078287EC56}"/>
                    </a:ext>
                  </a:extLst>
                </p:cNvPr>
                <p:cNvSpPr/>
                <p:nvPr/>
              </p:nvSpPr>
              <p:spPr>
                <a:xfrm>
                  <a:off x="7108698" y="3519868"/>
                  <a:ext cx="381190" cy="330517"/>
                </a:xfrm>
                <a:custGeom>
                  <a:avLst/>
                  <a:gdLst>
                    <a:gd name="connsiteX0" fmla="*/ 72390 w 381190"/>
                    <a:gd name="connsiteY0" fmla="*/ 76676 h 330517"/>
                    <a:gd name="connsiteX1" fmla="*/ 0 w 381190"/>
                    <a:gd name="connsiteY1" fmla="*/ 12001 h 330517"/>
                    <a:gd name="connsiteX2" fmla="*/ 0 w 381190"/>
                    <a:gd name="connsiteY2" fmla="*/ 0 h 330517"/>
                    <a:gd name="connsiteX3" fmla="*/ 148400 w 381190"/>
                    <a:gd name="connsiteY3" fmla="*/ 0 h 330517"/>
                    <a:gd name="connsiteX4" fmla="*/ 148400 w 381190"/>
                    <a:gd name="connsiteY4" fmla="*/ 12001 h 330517"/>
                    <a:gd name="connsiteX5" fmla="*/ 117443 w 381190"/>
                    <a:gd name="connsiteY5" fmla="*/ 28861 h 330517"/>
                    <a:gd name="connsiteX6" fmla="*/ 126587 w 381190"/>
                    <a:gd name="connsiteY6" fmla="*/ 64008 h 330517"/>
                    <a:gd name="connsiteX7" fmla="*/ 206788 w 381190"/>
                    <a:gd name="connsiteY7" fmla="*/ 255937 h 330517"/>
                    <a:gd name="connsiteX8" fmla="*/ 277844 w 381190"/>
                    <a:gd name="connsiteY8" fmla="*/ 66104 h 330517"/>
                    <a:gd name="connsiteX9" fmla="*/ 285559 w 381190"/>
                    <a:gd name="connsiteY9" fmla="*/ 35909 h 330517"/>
                    <a:gd name="connsiteX10" fmla="*/ 253936 w 381190"/>
                    <a:gd name="connsiteY10" fmla="*/ 12001 h 330517"/>
                    <a:gd name="connsiteX11" fmla="*/ 253936 w 381190"/>
                    <a:gd name="connsiteY11" fmla="*/ 0 h 330517"/>
                    <a:gd name="connsiteX12" fmla="*/ 381191 w 381190"/>
                    <a:gd name="connsiteY12" fmla="*/ 0 h 330517"/>
                    <a:gd name="connsiteX13" fmla="*/ 381191 w 381190"/>
                    <a:gd name="connsiteY13" fmla="*/ 12001 h 330517"/>
                    <a:gd name="connsiteX14" fmla="*/ 312229 w 381190"/>
                    <a:gd name="connsiteY14" fmla="*/ 74581 h 330517"/>
                    <a:gd name="connsiteX15" fmla="*/ 213074 w 381190"/>
                    <a:gd name="connsiteY15" fmla="*/ 330517 h 330517"/>
                    <a:gd name="connsiteX16" fmla="*/ 180022 w 381190"/>
                    <a:gd name="connsiteY16" fmla="*/ 330517 h 330517"/>
                    <a:gd name="connsiteX17" fmla="*/ 72390 w 381190"/>
                    <a:gd name="connsiteY17" fmla="*/ 7667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81190" h="330517">
                      <a:moveTo>
                        <a:pt x="72390" y="76676"/>
                      </a:moveTo>
                      <a:cubicBezTo>
                        <a:pt x="55531" y="38005"/>
                        <a:pt x="43529" y="13430"/>
                        <a:pt x="0" y="12001"/>
                      </a:cubicBezTo>
                      <a:lnTo>
                        <a:pt x="0" y="0"/>
                      </a:lnTo>
                      <a:lnTo>
                        <a:pt x="148400" y="0"/>
                      </a:lnTo>
                      <a:lnTo>
                        <a:pt x="148400" y="12001"/>
                      </a:lnTo>
                      <a:cubicBezTo>
                        <a:pt x="129444" y="12001"/>
                        <a:pt x="117443" y="16954"/>
                        <a:pt x="117443" y="28861"/>
                      </a:cubicBezTo>
                      <a:cubicBezTo>
                        <a:pt x="117443" y="38671"/>
                        <a:pt x="121634" y="52102"/>
                        <a:pt x="126587" y="64008"/>
                      </a:cubicBezTo>
                      <a:lnTo>
                        <a:pt x="206788" y="255937"/>
                      </a:lnTo>
                      <a:lnTo>
                        <a:pt x="277844" y="66104"/>
                      </a:lnTo>
                      <a:cubicBezTo>
                        <a:pt x="282797" y="53435"/>
                        <a:pt x="285559" y="44291"/>
                        <a:pt x="285559" y="35909"/>
                      </a:cubicBezTo>
                      <a:cubicBezTo>
                        <a:pt x="285559" y="20479"/>
                        <a:pt x="274987" y="13430"/>
                        <a:pt x="253936" y="12001"/>
                      </a:cubicBezTo>
                      <a:lnTo>
                        <a:pt x="253936" y="0"/>
                      </a:lnTo>
                      <a:lnTo>
                        <a:pt x="381191" y="0"/>
                      </a:lnTo>
                      <a:lnTo>
                        <a:pt x="381191" y="12001"/>
                      </a:lnTo>
                      <a:cubicBezTo>
                        <a:pt x="341852" y="14764"/>
                        <a:pt x="331946" y="23241"/>
                        <a:pt x="312229" y="74581"/>
                      </a:cubicBezTo>
                      <a:lnTo>
                        <a:pt x="213074" y="330517"/>
                      </a:lnTo>
                      <a:lnTo>
                        <a:pt x="180022" y="330517"/>
                      </a:lnTo>
                      <a:lnTo>
                        <a:pt x="72390" y="7667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E44BCF69-E2E1-0D4E-ABEB-63E9BB25CC87}"/>
                    </a:ext>
                  </a:extLst>
                </p:cNvPr>
                <p:cNvSpPr/>
                <p:nvPr/>
              </p:nvSpPr>
              <p:spPr>
                <a:xfrm>
                  <a:off x="7471410" y="3512819"/>
                  <a:ext cx="262985" cy="337566"/>
                </a:xfrm>
                <a:custGeom>
                  <a:avLst/>
                  <a:gdLst>
                    <a:gd name="connsiteX0" fmla="*/ 253936 w 262985"/>
                    <a:gd name="connsiteY0" fmla="*/ 324898 h 337566"/>
                    <a:gd name="connsiteX1" fmla="*/ 170212 w 262985"/>
                    <a:gd name="connsiteY1" fmla="*/ 337566 h 337566"/>
                    <a:gd name="connsiteX2" fmla="*/ 0 w 262985"/>
                    <a:gd name="connsiteY2" fmla="*/ 159639 h 337566"/>
                    <a:gd name="connsiteX3" fmla="*/ 142780 w 262985"/>
                    <a:gd name="connsiteY3" fmla="*/ 0 h 337566"/>
                    <a:gd name="connsiteX4" fmla="*/ 262985 w 262985"/>
                    <a:gd name="connsiteY4" fmla="*/ 116681 h 337566"/>
                    <a:gd name="connsiteX5" fmla="*/ 262985 w 262985"/>
                    <a:gd name="connsiteY5" fmla="*/ 132112 h 337566"/>
                    <a:gd name="connsiteX6" fmla="*/ 58388 w 262985"/>
                    <a:gd name="connsiteY6" fmla="*/ 132112 h 337566"/>
                    <a:gd name="connsiteX7" fmla="*/ 204692 w 262985"/>
                    <a:gd name="connsiteY7" fmla="*/ 311372 h 337566"/>
                    <a:gd name="connsiteX8" fmla="*/ 253936 w 262985"/>
                    <a:gd name="connsiteY8" fmla="*/ 302228 h 337566"/>
                    <a:gd name="connsiteX9" fmla="*/ 253936 w 262985"/>
                    <a:gd name="connsiteY9" fmla="*/ 324898 h 337566"/>
                    <a:gd name="connsiteX10" fmla="*/ 200501 w 262985"/>
                    <a:gd name="connsiteY10" fmla="*/ 109061 h 337566"/>
                    <a:gd name="connsiteX11" fmla="*/ 133731 w 262985"/>
                    <a:gd name="connsiteY11" fmla="*/ 23241 h 337566"/>
                    <a:gd name="connsiteX12" fmla="*/ 58483 w 262985"/>
                    <a:gd name="connsiteY12" fmla="*/ 109061 h 337566"/>
                    <a:gd name="connsiteX13" fmla="*/ 200501 w 262985"/>
                    <a:gd name="connsiteY13" fmla="*/ 109061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2985" h="337566">
                      <a:moveTo>
                        <a:pt x="253936" y="324898"/>
                      </a:moveTo>
                      <a:cubicBezTo>
                        <a:pt x="237077" y="331184"/>
                        <a:pt x="213170" y="337566"/>
                        <a:pt x="170212" y="337566"/>
                      </a:cubicBezTo>
                      <a:cubicBezTo>
                        <a:pt x="61246" y="337566"/>
                        <a:pt x="0" y="277749"/>
                        <a:pt x="0" y="159639"/>
                      </a:cubicBezTo>
                      <a:cubicBezTo>
                        <a:pt x="0" y="56960"/>
                        <a:pt x="41529" y="0"/>
                        <a:pt x="142780" y="0"/>
                      </a:cubicBezTo>
                      <a:cubicBezTo>
                        <a:pt x="206026" y="0"/>
                        <a:pt x="262985" y="35147"/>
                        <a:pt x="262985" y="116681"/>
                      </a:cubicBezTo>
                      <a:lnTo>
                        <a:pt x="262985" y="132112"/>
                      </a:lnTo>
                      <a:lnTo>
                        <a:pt x="58388" y="132112"/>
                      </a:lnTo>
                      <a:cubicBezTo>
                        <a:pt x="58388" y="191167"/>
                        <a:pt x="87249" y="311372"/>
                        <a:pt x="204692" y="311372"/>
                      </a:cubicBezTo>
                      <a:cubicBezTo>
                        <a:pt x="220885" y="311372"/>
                        <a:pt x="239839" y="309277"/>
                        <a:pt x="253936" y="302228"/>
                      </a:cubicBezTo>
                      <a:lnTo>
                        <a:pt x="253936" y="324898"/>
                      </a:lnTo>
                      <a:close/>
                      <a:moveTo>
                        <a:pt x="200501" y="109061"/>
                      </a:moveTo>
                      <a:cubicBezTo>
                        <a:pt x="200501" y="71819"/>
                        <a:pt x="187833" y="23241"/>
                        <a:pt x="133731" y="23241"/>
                      </a:cubicBezTo>
                      <a:cubicBezTo>
                        <a:pt x="80296" y="23241"/>
                        <a:pt x="58483" y="83058"/>
                        <a:pt x="58483" y="109061"/>
                      </a:cubicBezTo>
                      <a:lnTo>
                        <a:pt x="200501" y="109061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AAA54FA1-72DF-5842-892F-D9749A98BE60}"/>
                    </a:ext>
                  </a:extLst>
                </p:cNvPr>
                <p:cNvSpPr/>
                <p:nvPr/>
              </p:nvSpPr>
              <p:spPr>
                <a:xfrm>
                  <a:off x="7766779" y="3512819"/>
                  <a:ext cx="236315" cy="330612"/>
                </a:xfrm>
                <a:custGeom>
                  <a:avLst/>
                  <a:gdLst>
                    <a:gd name="connsiteX0" fmla="*/ 0 w 236315"/>
                    <a:gd name="connsiteY0" fmla="*/ 318516 h 330612"/>
                    <a:gd name="connsiteX1" fmla="*/ 53436 w 236315"/>
                    <a:gd name="connsiteY1" fmla="*/ 266510 h 330612"/>
                    <a:gd name="connsiteX2" fmla="*/ 53436 w 236315"/>
                    <a:gd name="connsiteY2" fmla="*/ 74581 h 330612"/>
                    <a:gd name="connsiteX3" fmla="*/ 0 w 236315"/>
                    <a:gd name="connsiteY3" fmla="*/ 28861 h 330612"/>
                    <a:gd name="connsiteX4" fmla="*/ 0 w 236315"/>
                    <a:gd name="connsiteY4" fmla="*/ 16859 h 330612"/>
                    <a:gd name="connsiteX5" fmla="*/ 108300 w 236315"/>
                    <a:gd name="connsiteY5" fmla="*/ 0 h 330612"/>
                    <a:gd name="connsiteX6" fmla="*/ 108300 w 236315"/>
                    <a:gd name="connsiteY6" fmla="*/ 75248 h 330612"/>
                    <a:gd name="connsiteX7" fmla="*/ 109728 w 236315"/>
                    <a:gd name="connsiteY7" fmla="*/ 75248 h 330612"/>
                    <a:gd name="connsiteX8" fmla="*/ 201169 w 236315"/>
                    <a:gd name="connsiteY8" fmla="*/ 0 h 330612"/>
                    <a:gd name="connsiteX9" fmla="*/ 236315 w 236315"/>
                    <a:gd name="connsiteY9" fmla="*/ 32385 h 330612"/>
                    <a:gd name="connsiteX10" fmla="*/ 202502 w 236315"/>
                    <a:gd name="connsiteY10" fmla="*/ 65437 h 330612"/>
                    <a:gd name="connsiteX11" fmla="*/ 162402 w 236315"/>
                    <a:gd name="connsiteY11" fmla="*/ 48578 h 330612"/>
                    <a:gd name="connsiteX12" fmla="*/ 108300 w 236315"/>
                    <a:gd name="connsiteY12" fmla="*/ 160401 h 330612"/>
                    <a:gd name="connsiteX13" fmla="*/ 108300 w 236315"/>
                    <a:gd name="connsiteY13" fmla="*/ 266605 h 330612"/>
                    <a:gd name="connsiteX14" fmla="*/ 161735 w 236315"/>
                    <a:gd name="connsiteY14" fmla="*/ 318611 h 330612"/>
                    <a:gd name="connsiteX15" fmla="*/ 161735 w 236315"/>
                    <a:gd name="connsiteY15" fmla="*/ 330613 h 330612"/>
                    <a:gd name="connsiteX16" fmla="*/ 0 w 236315"/>
                    <a:gd name="connsiteY16" fmla="*/ 330613 h 330612"/>
                    <a:gd name="connsiteX17" fmla="*/ 0 w 236315"/>
                    <a:gd name="connsiteY17" fmla="*/ 318516 h 330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315" h="330612">
                      <a:moveTo>
                        <a:pt x="0" y="318516"/>
                      </a:moveTo>
                      <a:cubicBezTo>
                        <a:pt x="29528" y="318516"/>
                        <a:pt x="53436" y="312230"/>
                        <a:pt x="53436" y="266510"/>
                      </a:cubicBezTo>
                      <a:lnTo>
                        <a:pt x="53436" y="74581"/>
                      </a:lnTo>
                      <a:cubicBezTo>
                        <a:pt x="53436" y="32385"/>
                        <a:pt x="21146" y="30290"/>
                        <a:pt x="0" y="28861"/>
                      </a:cubicBezTo>
                      <a:lnTo>
                        <a:pt x="0" y="16859"/>
                      </a:lnTo>
                      <a:lnTo>
                        <a:pt x="108300" y="0"/>
                      </a:lnTo>
                      <a:lnTo>
                        <a:pt x="108300" y="75248"/>
                      </a:lnTo>
                      <a:lnTo>
                        <a:pt x="109728" y="75248"/>
                      </a:lnTo>
                      <a:cubicBezTo>
                        <a:pt x="123063" y="40100"/>
                        <a:pt x="147733" y="0"/>
                        <a:pt x="201169" y="0"/>
                      </a:cubicBezTo>
                      <a:cubicBezTo>
                        <a:pt x="216599" y="0"/>
                        <a:pt x="236315" y="11240"/>
                        <a:pt x="236315" y="32385"/>
                      </a:cubicBezTo>
                      <a:cubicBezTo>
                        <a:pt x="236315" y="52769"/>
                        <a:pt x="221552" y="65437"/>
                        <a:pt x="202502" y="65437"/>
                      </a:cubicBezTo>
                      <a:cubicBezTo>
                        <a:pt x="181452" y="65437"/>
                        <a:pt x="172308" y="48578"/>
                        <a:pt x="162402" y="48578"/>
                      </a:cubicBezTo>
                      <a:cubicBezTo>
                        <a:pt x="149733" y="48578"/>
                        <a:pt x="108300" y="76676"/>
                        <a:pt x="108300" y="160401"/>
                      </a:cubicBezTo>
                      <a:lnTo>
                        <a:pt x="108300" y="266605"/>
                      </a:lnTo>
                      <a:cubicBezTo>
                        <a:pt x="108300" y="312325"/>
                        <a:pt x="132207" y="318611"/>
                        <a:pt x="161735" y="318611"/>
                      </a:cubicBezTo>
                      <a:lnTo>
                        <a:pt x="161735" y="330613"/>
                      </a:lnTo>
                      <a:lnTo>
                        <a:pt x="0" y="330613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E1C3668-3516-9944-A094-121F9214DD5B}"/>
                </a:ext>
              </a:extLst>
            </p:cNvPr>
            <p:cNvSpPr/>
            <p:nvPr/>
          </p:nvSpPr>
          <p:spPr>
            <a:xfrm>
              <a:off x="4781550" y="2949416"/>
              <a:ext cx="1181195" cy="207360"/>
            </a:xfrm>
            <a:custGeom>
              <a:avLst/>
              <a:gdLst>
                <a:gd name="connsiteX0" fmla="*/ 919639 w 1181195"/>
                <a:gd name="connsiteY0" fmla="*/ 204978 h 207360"/>
                <a:gd name="connsiteX1" fmla="*/ 183166 w 1181195"/>
                <a:gd name="connsiteY1" fmla="*/ 107442 h 207360"/>
                <a:gd name="connsiteX2" fmla="*/ 0 w 1181195"/>
                <a:gd name="connsiteY2" fmla="*/ 207264 h 207360"/>
                <a:gd name="connsiteX3" fmla="*/ 365188 w 1181195"/>
                <a:gd name="connsiteY3" fmla="*/ 6096 h 207360"/>
                <a:gd name="connsiteX4" fmla="*/ 1085755 w 1181195"/>
                <a:gd name="connsiteY4" fmla="*/ 107728 h 207360"/>
                <a:gd name="connsiteX5" fmla="*/ 1181195 w 1181195"/>
                <a:gd name="connsiteY5" fmla="*/ 58293 h 207360"/>
                <a:gd name="connsiteX6" fmla="*/ 919639 w 1181195"/>
                <a:gd name="connsiteY6" fmla="*/ 204978 h 2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360">
                  <a:moveTo>
                    <a:pt x="919639" y="204978"/>
                  </a:moveTo>
                  <a:cubicBezTo>
                    <a:pt x="677989" y="230791"/>
                    <a:pt x="449580" y="36767"/>
                    <a:pt x="183166" y="107442"/>
                  </a:cubicBezTo>
                  <a:cubicBezTo>
                    <a:pt x="127063" y="122301"/>
                    <a:pt x="59150" y="144113"/>
                    <a:pt x="0" y="207264"/>
                  </a:cubicBezTo>
                  <a:cubicBezTo>
                    <a:pt x="70580" y="126206"/>
                    <a:pt x="215170" y="24956"/>
                    <a:pt x="365188" y="6096"/>
                  </a:cubicBezTo>
                  <a:cubicBezTo>
                    <a:pt x="691896" y="-35242"/>
                    <a:pt x="864013" y="148686"/>
                    <a:pt x="1085755" y="107728"/>
                  </a:cubicBezTo>
                  <a:cubicBezTo>
                    <a:pt x="1141286" y="97250"/>
                    <a:pt x="1171289" y="62865"/>
                    <a:pt x="1181195" y="58293"/>
                  </a:cubicBezTo>
                  <a:cubicBezTo>
                    <a:pt x="1181195" y="58198"/>
                    <a:pt x="1080611" y="187833"/>
                    <a:pt x="919639" y="204978"/>
                  </a:cubicBezTo>
                  <a:close/>
                </a:path>
              </a:pathLst>
            </a:custGeom>
            <a:solidFill>
              <a:srgbClr val="73AF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6B6C53A-E685-4145-9418-18BF3E9288FE}"/>
                </a:ext>
              </a:extLst>
            </p:cNvPr>
            <p:cNvSpPr/>
            <p:nvPr/>
          </p:nvSpPr>
          <p:spPr>
            <a:xfrm>
              <a:off x="4781550" y="2739104"/>
              <a:ext cx="1181195" cy="207642"/>
            </a:xfrm>
            <a:custGeom>
              <a:avLst/>
              <a:gdLst>
                <a:gd name="connsiteX0" fmla="*/ 919639 w 1181195"/>
                <a:gd name="connsiteY0" fmla="*/ 2381 h 207642"/>
                <a:gd name="connsiteX1" fmla="*/ 183166 w 1181195"/>
                <a:gd name="connsiteY1" fmla="*/ 100012 h 207642"/>
                <a:gd name="connsiteX2" fmla="*/ 0 w 1181195"/>
                <a:gd name="connsiteY2" fmla="*/ 190 h 207642"/>
                <a:gd name="connsiteX3" fmla="*/ 365188 w 1181195"/>
                <a:gd name="connsiteY3" fmla="*/ 201549 h 207642"/>
                <a:gd name="connsiteX4" fmla="*/ 1085755 w 1181195"/>
                <a:gd name="connsiteY4" fmla="*/ 99917 h 207642"/>
                <a:gd name="connsiteX5" fmla="*/ 1181195 w 1181195"/>
                <a:gd name="connsiteY5" fmla="*/ 149161 h 207642"/>
                <a:gd name="connsiteX6" fmla="*/ 919639 w 1181195"/>
                <a:gd name="connsiteY6" fmla="*/ 2381 h 20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642">
                  <a:moveTo>
                    <a:pt x="919639" y="2381"/>
                  </a:moveTo>
                  <a:cubicBezTo>
                    <a:pt x="677989" y="-23432"/>
                    <a:pt x="449580" y="170688"/>
                    <a:pt x="183166" y="100012"/>
                  </a:cubicBezTo>
                  <a:cubicBezTo>
                    <a:pt x="127063" y="85153"/>
                    <a:pt x="59150" y="63436"/>
                    <a:pt x="0" y="190"/>
                  </a:cubicBezTo>
                  <a:cubicBezTo>
                    <a:pt x="70580" y="81343"/>
                    <a:pt x="215170" y="182594"/>
                    <a:pt x="365188" y="201549"/>
                  </a:cubicBezTo>
                  <a:cubicBezTo>
                    <a:pt x="691896" y="242887"/>
                    <a:pt x="864013" y="58864"/>
                    <a:pt x="1085755" y="99917"/>
                  </a:cubicBezTo>
                  <a:cubicBezTo>
                    <a:pt x="1141286" y="110204"/>
                    <a:pt x="1171289" y="144780"/>
                    <a:pt x="1181195" y="149161"/>
                  </a:cubicBezTo>
                  <a:cubicBezTo>
                    <a:pt x="1181195" y="149161"/>
                    <a:pt x="1080611" y="19621"/>
                    <a:pt x="919639" y="238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F0D916FB-E011-294B-97A6-954A5140CD3D}"/>
              </a:ext>
            </a:extLst>
          </p:cNvPr>
          <p:cNvSpPr/>
          <p:nvPr/>
        </p:nvSpPr>
        <p:spPr>
          <a:xfrm flipH="1">
            <a:off x="0" y="6622977"/>
            <a:ext cx="12201142" cy="235023"/>
          </a:xfrm>
          <a:prstGeom prst="rect">
            <a:avLst/>
          </a:prstGeom>
          <a:gradFill flip="none" rotWithShape="1">
            <a:gsLst>
              <a:gs pos="12000">
                <a:schemeClr val="accent2"/>
              </a:gs>
              <a:gs pos="43000">
                <a:schemeClr val="accent4"/>
              </a:gs>
              <a:gs pos="74000">
                <a:schemeClr val="accent5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2C1815-762B-634B-B197-9C207EB99D48}"/>
              </a:ext>
            </a:extLst>
          </p:cNvPr>
          <p:cNvGrpSpPr/>
          <p:nvPr/>
        </p:nvGrpSpPr>
        <p:grpSpPr>
          <a:xfrm>
            <a:off x="1028700" y="4800600"/>
            <a:ext cx="723900" cy="723900"/>
            <a:chOff x="5892800" y="596900"/>
            <a:chExt cx="914400" cy="9144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D87B5DE-0AA3-C34B-B172-1841CF5FE9F1}"/>
                </a:ext>
              </a:extLst>
            </p:cNvPr>
            <p:cNvSpPr/>
            <p:nvPr/>
          </p:nvSpPr>
          <p:spPr>
            <a:xfrm>
              <a:off x="5892800" y="596900"/>
              <a:ext cx="914400" cy="914400"/>
            </a:xfrm>
            <a:prstGeom prst="ellipse">
              <a:avLst/>
            </a:prstGeom>
            <a:noFill/>
            <a:ln w="4445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21EB0057-7213-9F4E-8C98-295BB291D3E4}"/>
                </a:ext>
              </a:extLst>
            </p:cNvPr>
            <p:cNvSpPr/>
            <p:nvPr/>
          </p:nvSpPr>
          <p:spPr>
            <a:xfrm rot="5400000">
              <a:off x="6162488" y="901700"/>
              <a:ext cx="502024" cy="304800"/>
            </a:xfrm>
            <a:prstGeom prst="triangle">
              <a:avLst>
                <a:gd name="adj" fmla="val 47465"/>
              </a:avLst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958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D9AFD92-373B-6345-AD8F-AB5FEB9CDFAC}"/>
              </a:ext>
            </a:extLst>
          </p:cNvPr>
          <p:cNvGrpSpPr/>
          <p:nvPr/>
        </p:nvGrpSpPr>
        <p:grpSpPr>
          <a:xfrm>
            <a:off x="0" y="0"/>
            <a:ext cx="12192000" cy="6589059"/>
            <a:chOff x="0" y="-3845859"/>
            <a:chExt cx="12192000" cy="65890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86EB35-1529-1643-8FE8-5D74CA0118AB}"/>
                </a:ext>
              </a:extLst>
            </p:cNvPr>
            <p:cNvSpPr/>
            <p:nvPr/>
          </p:nvSpPr>
          <p:spPr>
            <a:xfrm>
              <a:off x="0" y="-3845859"/>
              <a:ext cx="12192000" cy="65890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B54DE51-F7FF-3541-B47B-29E2A0B00B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2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594"/>
            <a:stretch/>
          </p:blipFill>
          <p:spPr>
            <a:xfrm flipH="1">
              <a:off x="3048" y="-3845859"/>
              <a:ext cx="12188952" cy="6336879"/>
            </a:xfrm>
            <a:prstGeom prst="rect">
              <a:avLst/>
            </a:prstGeom>
            <a:solidFill>
              <a:srgbClr val="008A94"/>
            </a:solidFill>
          </p:spPr>
        </p:pic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E097D30-3793-E548-A3F9-E09A90D1F4B7}"/>
              </a:ext>
            </a:extLst>
          </p:cNvPr>
          <p:cNvSpPr txBox="1">
            <a:spLocks/>
          </p:cNvSpPr>
          <p:nvPr/>
        </p:nvSpPr>
        <p:spPr>
          <a:xfrm>
            <a:off x="495299" y="863600"/>
            <a:ext cx="5859202" cy="1143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Life Science Company CEOs signal support for Black Lives Matter </a:t>
            </a:r>
          </a:p>
          <a:p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E12A1-F040-6542-9EBA-960BD0880BDC}"/>
              </a:ext>
            </a:extLst>
          </p:cNvPr>
          <p:cNvSpPr txBox="1"/>
          <p:nvPr/>
        </p:nvSpPr>
        <p:spPr>
          <a:xfrm>
            <a:off x="506420" y="530352"/>
            <a:ext cx="396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LIVES MATTER</a:t>
            </a:r>
            <a:endParaRPr lang="en-US" sz="2000" spc="12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8F657F-10FB-A84B-96D2-7C9C293DCE44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1DE593E-3611-A848-AA56-E287309A9B2D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4FBB7A-7B3E-5E45-9B3F-96D841DDE1C4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1AED7D1-265A-0646-8710-F7287B882077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FDE912-556C-4096-B3A6-43DEF88E5DC8}"/>
              </a:ext>
            </a:extLst>
          </p:cNvPr>
          <p:cNvGrpSpPr/>
          <p:nvPr/>
        </p:nvGrpSpPr>
        <p:grpSpPr>
          <a:xfrm>
            <a:off x="1240627" y="2599483"/>
            <a:ext cx="5421085" cy="1828800"/>
            <a:chOff x="2563585" y="2090057"/>
            <a:chExt cx="5421085" cy="18288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139DBEE-FCEE-4891-B9C1-375EF42F4113}"/>
                </a:ext>
              </a:extLst>
            </p:cNvPr>
            <p:cNvGrpSpPr/>
            <p:nvPr/>
          </p:nvGrpSpPr>
          <p:grpSpPr>
            <a:xfrm>
              <a:off x="2563585" y="2090057"/>
              <a:ext cx="5421085" cy="1828800"/>
              <a:chOff x="2563585" y="2090057"/>
              <a:chExt cx="5421085" cy="1828800"/>
            </a:xfrm>
          </p:grpSpPr>
          <p:sp>
            <p:nvSpPr>
              <p:cNvPr id="22" name="Rectangular Callout 2">
                <a:extLst>
                  <a:ext uri="{FF2B5EF4-FFF2-40B4-BE49-F238E27FC236}">
                    <a16:creationId xmlns:a16="http://schemas.microsoft.com/office/drawing/2014/main" id="{4494CE57-2941-432D-98BF-C8FA064CF89C}"/>
                  </a:ext>
                </a:extLst>
              </p:cNvPr>
              <p:cNvSpPr/>
              <p:nvPr/>
            </p:nvSpPr>
            <p:spPr>
              <a:xfrm>
                <a:off x="2563585" y="2090057"/>
                <a:ext cx="5421085" cy="1828800"/>
              </a:xfrm>
              <a:prstGeom prst="wedgeRectCallout">
                <a:avLst>
                  <a:gd name="adj1" fmla="val 37638"/>
                  <a:gd name="adj2" fmla="val 7655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750BDE6-CA0D-4C36-9963-F6B17D544278}"/>
                  </a:ext>
                </a:extLst>
              </p:cNvPr>
              <p:cNvSpPr/>
              <p:nvPr/>
            </p:nvSpPr>
            <p:spPr>
              <a:xfrm>
                <a:off x="2754087" y="2282708"/>
                <a:ext cx="5001984" cy="1423876"/>
              </a:xfrm>
              <a:prstGeom prst="rect">
                <a:avLst/>
              </a:prstGeom>
            </p:spPr>
            <p:txBody>
              <a:bodyPr wrap="square" rIns="0" anchor="t">
                <a:noAutofit/>
              </a:bodyPr>
              <a:lstStyle/>
              <a:p>
                <a:pPr lvl="0">
                  <a:lnSpc>
                    <a:spcPts val="2600"/>
                  </a:lnSpc>
                </a:pPr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CEO Ken Frazier: </a:t>
                </a:r>
              </a:p>
              <a:p>
                <a:pPr lvl="0">
                  <a:lnSpc>
                    <a:spcPts val="2600"/>
                  </a:lnSpc>
                </a:pP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Called upon businesses to </a:t>
                </a:r>
              </a:p>
              <a:p>
                <a:pPr lvl="0">
                  <a:lnSpc>
                    <a:spcPts val="2600"/>
                  </a:lnSpc>
                </a:pP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tackle “opportunity gaps that exist </a:t>
                </a:r>
              </a:p>
              <a:p>
                <a:pPr lvl="0">
                  <a:lnSpc>
                    <a:spcPts val="2600"/>
                  </a:lnSpc>
                </a:pP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for African Americans today.”</a:t>
                </a:r>
              </a:p>
            </p:txBody>
          </p:sp>
        </p:grpSp>
        <p:pic>
          <p:nvPicPr>
            <p:cNvPr id="20" name="Picture 2" descr="Merck LOGO">
              <a:extLst>
                <a:ext uri="{FF2B5EF4-FFF2-40B4-BE49-F238E27FC236}">
                  <a16:creationId xmlns:a16="http://schemas.microsoft.com/office/drawing/2014/main" id="{F4B23519-6371-4EF5-9580-9F25F93726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7178" y="2318464"/>
              <a:ext cx="1344269" cy="447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342E78-0050-4253-A664-E615D3311482}"/>
              </a:ext>
            </a:extLst>
          </p:cNvPr>
          <p:cNvGrpSpPr/>
          <p:nvPr/>
        </p:nvGrpSpPr>
        <p:grpSpPr>
          <a:xfrm>
            <a:off x="6605217" y="970619"/>
            <a:ext cx="5176157" cy="1722128"/>
            <a:chOff x="2808514" y="1725385"/>
            <a:chExt cx="5176157" cy="21934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362B638-0C20-4B4A-9D78-22D6EF508C2B}"/>
                </a:ext>
              </a:extLst>
            </p:cNvPr>
            <p:cNvGrpSpPr/>
            <p:nvPr/>
          </p:nvGrpSpPr>
          <p:grpSpPr>
            <a:xfrm>
              <a:off x="2808514" y="1725385"/>
              <a:ext cx="5176157" cy="2193472"/>
              <a:chOff x="2808514" y="1725385"/>
              <a:chExt cx="5176157" cy="2193472"/>
            </a:xfrm>
          </p:grpSpPr>
          <p:sp>
            <p:nvSpPr>
              <p:cNvPr id="28" name="Rectangular Callout 44">
                <a:extLst>
                  <a:ext uri="{FF2B5EF4-FFF2-40B4-BE49-F238E27FC236}">
                    <a16:creationId xmlns:a16="http://schemas.microsoft.com/office/drawing/2014/main" id="{2EFCD394-F60B-4FB5-B94D-739E85558F17}"/>
                  </a:ext>
                </a:extLst>
              </p:cNvPr>
              <p:cNvSpPr/>
              <p:nvPr/>
            </p:nvSpPr>
            <p:spPr>
              <a:xfrm>
                <a:off x="2808514" y="1725385"/>
                <a:ext cx="5176157" cy="2193472"/>
              </a:xfrm>
              <a:prstGeom prst="wedgeRectCallout">
                <a:avLst>
                  <a:gd name="adj1" fmla="val -64275"/>
                  <a:gd name="adj2" fmla="val 33914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F4A9E66-D965-4F4B-BE23-6E616959FE34}"/>
                  </a:ext>
                </a:extLst>
              </p:cNvPr>
              <p:cNvSpPr/>
              <p:nvPr/>
            </p:nvSpPr>
            <p:spPr>
              <a:xfrm>
                <a:off x="2955471" y="1972465"/>
                <a:ext cx="3393908" cy="1423877"/>
              </a:xfrm>
              <a:prstGeom prst="rect">
                <a:avLst/>
              </a:prstGeom>
            </p:spPr>
            <p:txBody>
              <a:bodyPr wrap="square" rIns="0" anchor="t">
                <a:noAutofit/>
              </a:bodyPr>
              <a:lstStyle/>
              <a:p>
                <a:pPr marL="90488" lvl="0" indent="-25400">
                  <a:lnSpc>
                    <a:spcPts val="2600"/>
                  </a:lnSpc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CEO Michel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Vounatsos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lvl="0">
                  <a:lnSpc>
                    <a:spcPts val="26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“Our commitment to </a:t>
                </a:r>
              </a:p>
              <a:p>
                <a:pPr marL="91440" lvl="0">
                  <a:lnSpc>
                    <a:spcPts val="26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equality and justice defines us as an organization.”</a:t>
                </a: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3A2CA2-238C-4BAE-A028-3E37AA39C27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6234118" y="1932083"/>
              <a:ext cx="1516041" cy="676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0A3CEB6-5046-436F-A3DF-91479B34B2A0}"/>
              </a:ext>
            </a:extLst>
          </p:cNvPr>
          <p:cNvGrpSpPr/>
          <p:nvPr/>
        </p:nvGrpSpPr>
        <p:grpSpPr>
          <a:xfrm>
            <a:off x="2120533" y="2880360"/>
            <a:ext cx="4920342" cy="1370264"/>
            <a:chOff x="6097815" y="1569611"/>
            <a:chExt cx="4920342" cy="137026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E2D0C41-9483-4B44-90AD-68C491B77402}"/>
                </a:ext>
              </a:extLst>
            </p:cNvPr>
            <p:cNvGrpSpPr/>
            <p:nvPr/>
          </p:nvGrpSpPr>
          <p:grpSpPr>
            <a:xfrm>
              <a:off x="6097815" y="1569611"/>
              <a:ext cx="4920342" cy="1370264"/>
              <a:chOff x="6097815" y="1569611"/>
              <a:chExt cx="4920342" cy="1370264"/>
            </a:xfrm>
          </p:grpSpPr>
          <p:sp>
            <p:nvSpPr>
              <p:cNvPr id="42" name="Rectangular Callout 50">
                <a:extLst>
                  <a:ext uri="{FF2B5EF4-FFF2-40B4-BE49-F238E27FC236}">
                    <a16:creationId xmlns:a16="http://schemas.microsoft.com/office/drawing/2014/main" id="{4B876619-1984-484D-82B4-E7B4DB1B1B59}"/>
                  </a:ext>
                </a:extLst>
              </p:cNvPr>
              <p:cNvSpPr/>
              <p:nvPr/>
            </p:nvSpPr>
            <p:spPr>
              <a:xfrm>
                <a:off x="6097815" y="1569611"/>
                <a:ext cx="4920342" cy="1370264"/>
              </a:xfrm>
              <a:prstGeom prst="wedgeRectCallout">
                <a:avLst>
                  <a:gd name="adj1" fmla="val 37638"/>
                  <a:gd name="adj2" fmla="val 7655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0565650-637B-466D-BC41-DCFDEEFB21D7}"/>
                  </a:ext>
                </a:extLst>
              </p:cNvPr>
              <p:cNvSpPr/>
              <p:nvPr/>
            </p:nvSpPr>
            <p:spPr>
              <a:xfrm>
                <a:off x="6326416" y="1760926"/>
                <a:ext cx="3751041" cy="1162621"/>
              </a:xfrm>
              <a:prstGeom prst="rect">
                <a:avLst/>
              </a:prstGeom>
            </p:spPr>
            <p:txBody>
              <a:bodyPr wrap="square" rIns="0" anchor="t">
                <a:noAutofit/>
              </a:bodyPr>
              <a:lstStyle/>
              <a:p>
                <a:pPr lvl="0">
                  <a:lnSpc>
                    <a:spcPts val="2600"/>
                  </a:lnSpc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CEO Alex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Gorsky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lvl="0">
                  <a:lnSpc>
                    <a:spcPts val="26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Employee conversations “landed like a punch to the gut.”</a:t>
                </a:r>
              </a:p>
            </p:txBody>
          </p:sp>
        </p:grp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17B667AB-F581-4C46-B0B2-EF8FD17F8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9152485" y="1781265"/>
              <a:ext cx="1665839" cy="309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22F87AE-BF60-E94F-95C0-578ACD49037C}"/>
              </a:ext>
            </a:extLst>
          </p:cNvPr>
          <p:cNvGrpSpPr/>
          <p:nvPr/>
        </p:nvGrpSpPr>
        <p:grpSpPr>
          <a:xfrm>
            <a:off x="5925963" y="3526303"/>
            <a:ext cx="5421085" cy="1828800"/>
            <a:chOff x="317500" y="1755376"/>
            <a:chExt cx="5421085" cy="1828800"/>
          </a:xfrm>
        </p:grpSpPr>
        <p:sp>
          <p:nvSpPr>
            <p:cNvPr id="44" name="Rectangular Callout 36">
              <a:extLst>
                <a:ext uri="{FF2B5EF4-FFF2-40B4-BE49-F238E27FC236}">
                  <a16:creationId xmlns:a16="http://schemas.microsoft.com/office/drawing/2014/main" id="{391519AD-A8EB-40F6-8707-5458F57540A2}"/>
                </a:ext>
              </a:extLst>
            </p:cNvPr>
            <p:cNvSpPr/>
            <p:nvPr/>
          </p:nvSpPr>
          <p:spPr>
            <a:xfrm>
              <a:off x="317500" y="1755376"/>
              <a:ext cx="5421085" cy="1828800"/>
            </a:xfrm>
            <a:prstGeom prst="wedgeRectCallout">
              <a:avLst>
                <a:gd name="adj1" fmla="val -43085"/>
                <a:gd name="adj2" fmla="val 7387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152400" dist="76200" dir="1236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BE9D344-9502-404D-8131-44FA5F3C2075}"/>
                </a:ext>
              </a:extLst>
            </p:cNvPr>
            <p:cNvSpPr/>
            <p:nvPr/>
          </p:nvSpPr>
          <p:spPr>
            <a:xfrm>
              <a:off x="410030" y="1948027"/>
              <a:ext cx="3809998" cy="1423876"/>
            </a:xfrm>
            <a:prstGeom prst="rect">
              <a:avLst/>
            </a:prstGeom>
          </p:spPr>
          <p:txBody>
            <a:bodyPr wrap="square" rIns="0" anchor="t">
              <a:noAutofit/>
            </a:bodyPr>
            <a:lstStyle/>
            <a:p>
              <a:pPr marL="65088" lvl="0">
                <a:lnSpc>
                  <a:spcPts val="2600"/>
                </a:lnSpc>
              </a:pPr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CEO Robert </a:t>
              </a:r>
              <a:r>
                <a:rPr lang="en-US" b="1" err="1">
                  <a:latin typeface="Arial" panose="020B0604020202020204" pitchFamily="34" charset="0"/>
                  <a:cs typeface="Arial" panose="020B0604020202020204" pitchFamily="34" charset="0"/>
                </a:rPr>
                <a:t>Bradway</a:t>
              </a:r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91440" lvl="0" indent="-65088">
                <a:lnSpc>
                  <a:spcPts val="2600"/>
                </a:lnSpc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“Equal justice and equal opportunity may be our ideals, but they are not yet our reality.”</a:t>
              </a: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46372381-4B44-44B0-ACAB-BA72E28776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4191093" y="2021945"/>
              <a:ext cx="1344269" cy="37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B819EF6-F1AF-C04E-92EB-BDDCBE3FD975}"/>
              </a:ext>
            </a:extLst>
          </p:cNvPr>
          <p:cNvGrpSpPr/>
          <p:nvPr/>
        </p:nvGrpSpPr>
        <p:grpSpPr>
          <a:xfrm>
            <a:off x="5023412" y="4039564"/>
            <a:ext cx="6353813" cy="1395716"/>
            <a:chOff x="1630858" y="2523141"/>
            <a:chExt cx="6353813" cy="139571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6AD6202-25FD-624C-905F-18D701812A22}"/>
                </a:ext>
              </a:extLst>
            </p:cNvPr>
            <p:cNvGrpSpPr/>
            <p:nvPr/>
          </p:nvGrpSpPr>
          <p:grpSpPr>
            <a:xfrm>
              <a:off x="1630858" y="2523141"/>
              <a:ext cx="6353813" cy="1395716"/>
              <a:chOff x="1630858" y="2523141"/>
              <a:chExt cx="6353813" cy="1395716"/>
            </a:xfrm>
          </p:grpSpPr>
          <p:sp>
            <p:nvSpPr>
              <p:cNvPr id="61" name="Rectangular Callout 2">
                <a:extLst>
                  <a:ext uri="{FF2B5EF4-FFF2-40B4-BE49-F238E27FC236}">
                    <a16:creationId xmlns:a16="http://schemas.microsoft.com/office/drawing/2014/main" id="{355D5015-0595-7641-A1DC-E35FDD9BFD90}"/>
                  </a:ext>
                </a:extLst>
              </p:cNvPr>
              <p:cNvSpPr/>
              <p:nvPr/>
            </p:nvSpPr>
            <p:spPr>
              <a:xfrm>
                <a:off x="1630858" y="2523141"/>
                <a:ext cx="6353813" cy="1395716"/>
              </a:xfrm>
              <a:prstGeom prst="wedgeRectCallout">
                <a:avLst>
                  <a:gd name="adj1" fmla="val 4301"/>
                  <a:gd name="adj2" fmla="val -9593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DD71E5D-6A06-C542-95C9-6321AC471F9D}"/>
                  </a:ext>
                </a:extLst>
              </p:cNvPr>
              <p:cNvSpPr/>
              <p:nvPr/>
            </p:nvSpPr>
            <p:spPr>
              <a:xfrm>
                <a:off x="1850777" y="2664673"/>
                <a:ext cx="5905294" cy="1096959"/>
              </a:xfrm>
              <a:prstGeom prst="rect">
                <a:avLst/>
              </a:prstGeom>
            </p:spPr>
            <p:txBody>
              <a:bodyPr wrap="square" rIns="0" anchor="t">
                <a:noAutofit/>
              </a:bodyPr>
              <a:lstStyle/>
              <a:p>
                <a:pPr lvl="0">
                  <a:lnSpc>
                    <a:spcPts val="2600"/>
                  </a:lnSpc>
                </a:pPr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CEO Albert </a:t>
                </a:r>
                <a:r>
                  <a:rPr lang="en-US" b="1" err="1">
                    <a:latin typeface="Arial" panose="020B0604020202020204" pitchFamily="34" charset="0"/>
                    <a:cs typeface="Arial" panose="020B0604020202020204" pitchFamily="34" charset="0"/>
                  </a:rPr>
                  <a:t>Bourla</a:t>
                </a:r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lvl="0">
                  <a:lnSpc>
                    <a:spcPts val="2600"/>
                  </a:lnSpc>
                </a:pP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“We have an opportunity to lead candid </a:t>
                </a:r>
              </a:p>
              <a:p>
                <a:pPr lvl="0">
                  <a:lnSpc>
                    <a:spcPts val="2600"/>
                  </a:lnSpc>
                </a:pP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and honest conversations on race.”</a:t>
                </a:r>
              </a:p>
            </p:txBody>
          </p:sp>
        </p:grpSp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45E38944-E3CB-A34F-9AE6-17D5CAF98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6763750" y="2700428"/>
              <a:ext cx="996159" cy="644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101E82E-A7DB-AF4C-A2C5-1C0130A35524}"/>
              </a:ext>
            </a:extLst>
          </p:cNvPr>
          <p:cNvGrpSpPr/>
          <p:nvPr/>
        </p:nvGrpSpPr>
        <p:grpSpPr>
          <a:xfrm>
            <a:off x="925011" y="486137"/>
            <a:ext cx="5176157" cy="1354238"/>
            <a:chOff x="2808514" y="1830693"/>
            <a:chExt cx="5176157" cy="1724891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77C7E9E-2E49-1C42-A22F-75920935F55A}"/>
                </a:ext>
              </a:extLst>
            </p:cNvPr>
            <p:cNvGrpSpPr/>
            <p:nvPr/>
          </p:nvGrpSpPr>
          <p:grpSpPr>
            <a:xfrm>
              <a:off x="2808514" y="1830693"/>
              <a:ext cx="5176157" cy="1724891"/>
              <a:chOff x="2808514" y="1830693"/>
              <a:chExt cx="5176157" cy="1724891"/>
            </a:xfrm>
          </p:grpSpPr>
          <p:sp>
            <p:nvSpPr>
              <p:cNvPr id="66" name="Rectangular Callout 44">
                <a:extLst>
                  <a:ext uri="{FF2B5EF4-FFF2-40B4-BE49-F238E27FC236}">
                    <a16:creationId xmlns:a16="http://schemas.microsoft.com/office/drawing/2014/main" id="{D224E0A8-843A-E548-8487-5D12EC163E5E}"/>
                  </a:ext>
                </a:extLst>
              </p:cNvPr>
              <p:cNvSpPr/>
              <p:nvPr/>
            </p:nvSpPr>
            <p:spPr>
              <a:xfrm>
                <a:off x="2808514" y="1830693"/>
                <a:ext cx="5176157" cy="1724891"/>
              </a:xfrm>
              <a:prstGeom prst="wedgeRectCallout">
                <a:avLst>
                  <a:gd name="adj1" fmla="val 38364"/>
                  <a:gd name="adj2" fmla="val 74085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E3DAB82-4403-A54C-9D35-D57ED65ABDC6}"/>
                  </a:ext>
                </a:extLst>
              </p:cNvPr>
              <p:cNvSpPr/>
              <p:nvPr/>
            </p:nvSpPr>
            <p:spPr>
              <a:xfrm>
                <a:off x="2955471" y="2016694"/>
                <a:ext cx="4359728" cy="1423876"/>
              </a:xfrm>
              <a:prstGeom prst="rect">
                <a:avLst/>
              </a:prstGeom>
            </p:spPr>
            <p:txBody>
              <a:bodyPr wrap="square" rIns="0" anchor="t">
                <a:noAutofit/>
              </a:bodyPr>
              <a:lstStyle/>
              <a:p>
                <a:pPr marL="33338" lvl="0" indent="-33338">
                  <a:lnSpc>
                    <a:spcPts val="2600"/>
                  </a:lnSpc>
                </a:pPr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CEO Pascal </a:t>
                </a:r>
                <a:r>
                  <a:rPr lang="en-US" b="1" err="1">
                    <a:latin typeface="Arial" panose="020B0604020202020204" pitchFamily="34" charset="0"/>
                    <a:cs typeface="Arial" panose="020B0604020202020204" pitchFamily="34" charset="0"/>
                  </a:rPr>
                  <a:t>Soriot</a:t>
                </a:r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lvl="0">
                  <a:lnSpc>
                    <a:spcPts val="2600"/>
                  </a:lnSpc>
                </a:pP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Asked employees to </a:t>
                </a:r>
              </a:p>
              <a:p>
                <a:pPr lvl="0">
                  <a:lnSpc>
                    <a:spcPts val="2600"/>
                  </a:lnSpc>
                </a:pP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“speak up and address biases.”</a:t>
                </a:r>
              </a:p>
            </p:txBody>
          </p:sp>
        </p:grpSp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3F504B7E-587F-6E46-9C36-9CE4576D46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6234118" y="2052436"/>
              <a:ext cx="1516041" cy="523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6371930-BB8C-6847-AA16-BB252C901411}"/>
              </a:ext>
            </a:extLst>
          </p:cNvPr>
          <p:cNvGrpSpPr/>
          <p:nvPr/>
        </p:nvGrpSpPr>
        <p:grpSpPr>
          <a:xfrm>
            <a:off x="4075943" y="2338086"/>
            <a:ext cx="5421085" cy="1317467"/>
            <a:chOff x="317500" y="2266708"/>
            <a:chExt cx="5421085" cy="1317467"/>
          </a:xfrm>
        </p:grpSpPr>
        <p:sp>
          <p:nvSpPr>
            <p:cNvPr id="69" name="Rectangular Callout 36">
              <a:extLst>
                <a:ext uri="{FF2B5EF4-FFF2-40B4-BE49-F238E27FC236}">
                  <a16:creationId xmlns:a16="http://schemas.microsoft.com/office/drawing/2014/main" id="{C357793E-B32D-084E-A1A8-6670D5F1B04E}"/>
                </a:ext>
              </a:extLst>
            </p:cNvPr>
            <p:cNvSpPr/>
            <p:nvPr/>
          </p:nvSpPr>
          <p:spPr>
            <a:xfrm>
              <a:off x="317500" y="2266708"/>
              <a:ext cx="5421085" cy="1317467"/>
            </a:xfrm>
            <a:prstGeom prst="wedgeRectCallout">
              <a:avLst>
                <a:gd name="adj1" fmla="val -39456"/>
                <a:gd name="adj2" fmla="val 8442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152400" dist="76200" dir="1236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D7442F1-438A-0E4A-B338-351B310515E5}"/>
                </a:ext>
              </a:extLst>
            </p:cNvPr>
            <p:cNvSpPr/>
            <p:nvPr/>
          </p:nvSpPr>
          <p:spPr>
            <a:xfrm>
              <a:off x="410030" y="2394029"/>
              <a:ext cx="3809998" cy="977873"/>
            </a:xfrm>
            <a:prstGeom prst="rect">
              <a:avLst/>
            </a:prstGeom>
          </p:spPr>
          <p:txBody>
            <a:bodyPr wrap="square" rIns="0" anchor="t">
              <a:noAutofit/>
            </a:bodyPr>
            <a:lstStyle/>
            <a:p>
              <a:pPr marL="65088" lvl="0">
                <a:lnSpc>
                  <a:spcPts val="2600"/>
                </a:lnSpc>
              </a:pPr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CEO Reshma </a:t>
              </a:r>
              <a:r>
                <a:rPr lang="en-US" b="1" err="1">
                  <a:latin typeface="Arial" panose="020B0604020202020204" pitchFamily="34" charset="0"/>
                  <a:cs typeface="Arial" panose="020B0604020202020204" pitchFamily="34" charset="0"/>
                </a:rPr>
                <a:t>Kewalramani</a:t>
              </a:r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91440" lvl="0" indent="-65088">
                <a:lnSpc>
                  <a:spcPts val="2600"/>
                </a:lnSpc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“[It’s] not enough to be silently non-racist.”</a:t>
              </a:r>
            </a:p>
          </p:txBody>
        </p:sp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98AD873B-F449-2E4C-A28A-333D8DE09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4199058" y="2542804"/>
              <a:ext cx="1210575" cy="63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186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6000">
        <p:blinds dir="vert"/>
      </p:transition>
    </mc:Choice>
    <mc:Fallback xmlns="">
      <p:transition spd="slow" advClick="0" advTm="2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18" presetClass="entr" presetSubtype="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18" presetClass="entr" presetSubtype="1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500"/>
                            </p:stCondLst>
                            <p:childTnLst>
                              <p:par>
                                <p:cTn id="62" presetID="18" presetClass="entr" presetSubtype="1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4D1F9265-0B2B-3347-BA58-DC823F810E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98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7F9761-A5D6-1242-B28D-1F66EAC30370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E57C54E-295D-204E-96CB-822B9BADAC4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B061CC-D306-8247-87F9-9FAA3AC3D7CD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F57203-8764-4945-8347-1D90E45675A7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itle 6">
            <a:extLst>
              <a:ext uri="{FF2B5EF4-FFF2-40B4-BE49-F238E27FC236}">
                <a16:creationId xmlns:a16="http://schemas.microsoft.com/office/drawing/2014/main" id="{3EC7F2B6-F5AA-7A45-837E-D47A14ED9255}"/>
              </a:ext>
            </a:extLst>
          </p:cNvPr>
          <p:cNvSpPr txBox="1">
            <a:spLocks/>
          </p:cNvSpPr>
          <p:nvPr/>
        </p:nvSpPr>
        <p:spPr>
          <a:xfrm>
            <a:off x="862085" y="1254502"/>
            <a:ext cx="8522716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NOVARTIS &amp; INDIVIOR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5567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500">
        <p15:prstTrans prst="pageCurlDouble"/>
      </p:transition>
    </mc:Choice>
    <mc:Fallback xmlns="">
      <p:transition spd="slow" advClick="0" advTm="15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9A9CDF-739E-EA48-9E32-2AE92A1D28ED}"/>
              </a:ext>
            </a:extLst>
          </p:cNvPr>
          <p:cNvSpPr/>
          <p:nvPr/>
        </p:nvSpPr>
        <p:spPr>
          <a:xfrm>
            <a:off x="0" y="3017156"/>
            <a:ext cx="12192000" cy="3231243"/>
          </a:xfrm>
          <a:prstGeom prst="rect">
            <a:avLst/>
          </a:prstGeom>
          <a:solidFill>
            <a:srgbClr val="FFFCE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8E595E-0087-F44A-BD48-2CAA9172D5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4905" y="2438400"/>
            <a:ext cx="1767590" cy="11452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B5A300-6E7A-6A44-9BCF-E0D91CCCEEE6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C1FBD3-9AE9-3F4F-8AFD-2D945A3A9A28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A9D9D1-616A-6C48-AF69-376D92EAD1A6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E31F063-1074-9E4F-B485-CEF8A4FC5E54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849C722-B56F-674A-BB2E-E8E5FF7AF1D5}"/>
              </a:ext>
            </a:extLst>
          </p:cNvPr>
          <p:cNvSpPr txBox="1"/>
          <p:nvPr/>
        </p:nvSpPr>
        <p:spPr>
          <a:xfrm>
            <a:off x="4112777" y="243695"/>
            <a:ext cx="3966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12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 CLAIMS ACT (FCA)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FD21A8-799C-9A4F-9C10-ECF5D59F2697}"/>
              </a:ext>
            </a:extLst>
          </p:cNvPr>
          <p:cNvSpPr txBox="1"/>
          <p:nvPr/>
        </p:nvSpPr>
        <p:spPr>
          <a:xfrm>
            <a:off x="3532904" y="5488214"/>
            <a:ext cx="512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12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 CORRUPT PRACTICES ACT (FCPA)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CEB51B-78E6-F542-9DD1-EB7B5003B925}"/>
              </a:ext>
            </a:extLst>
          </p:cNvPr>
          <p:cNvGrpSpPr/>
          <p:nvPr/>
        </p:nvGrpSpPr>
        <p:grpSpPr>
          <a:xfrm>
            <a:off x="4732031" y="1689100"/>
            <a:ext cx="2727939" cy="2730500"/>
            <a:chOff x="4327071" y="1485900"/>
            <a:chExt cx="3246121" cy="3249168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CB06DEA9-A9EC-1B46-8FEE-AEB20ECB66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7071" y="1485900"/>
              <a:ext cx="3246120" cy="3246120"/>
            </a:xfrm>
            <a:prstGeom prst="arc">
              <a:avLst>
                <a:gd name="adj1" fmla="val 10835590"/>
                <a:gd name="adj2" fmla="val 0"/>
              </a:avLst>
            </a:prstGeom>
            <a:ln w="22225" cap="rnd">
              <a:solidFill>
                <a:schemeClr val="bg2">
                  <a:lumMod val="9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7B69A9D0-F845-114F-AE57-D03ED6E23D9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327072" y="1488948"/>
              <a:ext cx="3246120" cy="3246120"/>
            </a:xfrm>
            <a:prstGeom prst="arc">
              <a:avLst>
                <a:gd name="adj1" fmla="val 10835490"/>
                <a:gd name="adj2" fmla="val 0"/>
              </a:avLst>
            </a:prstGeom>
            <a:ln w="22225" cap="rnd">
              <a:solidFill>
                <a:schemeClr val="accent2">
                  <a:lumMod val="75000"/>
                  <a:alpha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C6978D-C124-574F-87A5-30CE2F944F22}"/>
              </a:ext>
            </a:extLst>
          </p:cNvPr>
          <p:cNvGrpSpPr/>
          <p:nvPr/>
        </p:nvGrpSpPr>
        <p:grpSpPr>
          <a:xfrm>
            <a:off x="2070100" y="1170997"/>
            <a:ext cx="2905454" cy="1090246"/>
            <a:chOff x="2070100" y="1170997"/>
            <a:chExt cx="2905454" cy="109024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219334-005E-614D-BD30-3068A9C14863}"/>
                </a:ext>
              </a:extLst>
            </p:cNvPr>
            <p:cNvSpPr txBox="1"/>
            <p:nvPr/>
          </p:nvSpPr>
          <p:spPr>
            <a:xfrm>
              <a:off x="2070100" y="1170997"/>
              <a:ext cx="2647740" cy="683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Speaker Programs 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$677 Million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40EE32A-C93A-094F-B296-36E802CA8A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29100" y="1689100"/>
              <a:ext cx="746454" cy="572143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077137-98EC-6248-89CC-7555A5D39EE2}"/>
              </a:ext>
            </a:extLst>
          </p:cNvPr>
          <p:cNvGrpSpPr/>
          <p:nvPr/>
        </p:nvGrpSpPr>
        <p:grpSpPr>
          <a:xfrm>
            <a:off x="7200900" y="1158297"/>
            <a:ext cx="2921000" cy="1102946"/>
            <a:chOff x="7200900" y="1158297"/>
            <a:chExt cx="2743200" cy="110294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3B1306-B0CA-6445-9A0B-78C8EB2025C3}"/>
                </a:ext>
              </a:extLst>
            </p:cNvPr>
            <p:cNvSpPr txBox="1"/>
            <p:nvPr/>
          </p:nvSpPr>
          <p:spPr>
            <a:xfrm>
              <a:off x="7672615" y="1158297"/>
              <a:ext cx="227148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Co-Pay Foundations</a:t>
              </a:r>
            </a:p>
            <a:p>
              <a:pPr algn="ctr"/>
              <a:r>
                <a:rPr lang="en-US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$51 Million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40720D-A159-3B47-AAE7-A290FD147F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0900" y="1689100"/>
              <a:ext cx="746454" cy="572143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4702DF-D72A-344A-B333-6774F3E83D7D}"/>
              </a:ext>
            </a:extLst>
          </p:cNvPr>
          <p:cNvGrpSpPr/>
          <p:nvPr/>
        </p:nvGrpSpPr>
        <p:grpSpPr>
          <a:xfrm>
            <a:off x="2311400" y="3860800"/>
            <a:ext cx="2664154" cy="1188085"/>
            <a:chOff x="2311400" y="3873500"/>
            <a:chExt cx="2664154" cy="118808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19E53CD-C6C5-8145-B139-399BD3F3CD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9100" y="3873500"/>
              <a:ext cx="746454" cy="572143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DA6456A-DCF2-ED43-97E2-60E48FBCF3E0}"/>
                </a:ext>
              </a:extLst>
            </p:cNvPr>
            <p:cNvSpPr txBox="1"/>
            <p:nvPr/>
          </p:nvSpPr>
          <p:spPr>
            <a:xfrm>
              <a:off x="2311400" y="4076700"/>
              <a:ext cx="22479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DOJ FCPA Violations</a:t>
              </a:r>
            </a:p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$225 Million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218090-F2D7-B340-B0DF-C53ECA59E255}"/>
              </a:ext>
            </a:extLst>
          </p:cNvPr>
          <p:cNvGrpSpPr/>
          <p:nvPr/>
        </p:nvGrpSpPr>
        <p:grpSpPr>
          <a:xfrm>
            <a:off x="7200900" y="3860800"/>
            <a:ext cx="2743200" cy="1175385"/>
            <a:chOff x="7200900" y="3873500"/>
            <a:chExt cx="2743200" cy="117538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CA71E05-28F3-304D-AC16-E205F5249DBF}"/>
                </a:ext>
              </a:extLst>
            </p:cNvPr>
            <p:cNvCxnSpPr>
              <a:cxnSpLocks/>
            </p:cNvCxnSpPr>
            <p:nvPr/>
          </p:nvCxnSpPr>
          <p:spPr>
            <a:xfrm>
              <a:off x="7200900" y="3873500"/>
              <a:ext cx="746454" cy="572143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99DB5AC-5C64-B442-90C5-4F671337608F}"/>
                </a:ext>
              </a:extLst>
            </p:cNvPr>
            <p:cNvSpPr txBox="1"/>
            <p:nvPr/>
          </p:nvSpPr>
          <p:spPr>
            <a:xfrm>
              <a:off x="7672615" y="4064000"/>
              <a:ext cx="227148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 FCPA Violations</a:t>
              </a:r>
            </a:p>
            <a:p>
              <a:pPr algn="ctr"/>
              <a:r>
                <a:rPr lang="en-US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$112 Million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7D6501-34EA-D941-BB34-C623C01757CA}"/>
              </a:ext>
            </a:extLst>
          </p:cNvPr>
          <p:cNvGrpSpPr/>
          <p:nvPr/>
        </p:nvGrpSpPr>
        <p:grpSpPr>
          <a:xfrm>
            <a:off x="4800600" y="1765300"/>
            <a:ext cx="2578100" cy="2578100"/>
            <a:chOff x="4800600" y="1727200"/>
            <a:chExt cx="2578100" cy="25781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5FFF6D4-3B53-BB45-9F59-5BAB54628C6E}"/>
                </a:ext>
              </a:extLst>
            </p:cNvPr>
            <p:cNvSpPr/>
            <p:nvPr/>
          </p:nvSpPr>
          <p:spPr>
            <a:xfrm>
              <a:off x="4800600" y="1727200"/>
              <a:ext cx="2578100" cy="25781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3E7D80A-F617-2E4D-A3ED-BD7DE4442E4F}"/>
                </a:ext>
              </a:extLst>
            </p:cNvPr>
            <p:cNvSpPr txBox="1"/>
            <p:nvPr/>
          </p:nvSpPr>
          <p:spPr>
            <a:xfrm>
              <a:off x="5015282" y="2866855"/>
              <a:ext cx="21746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 $1.1 billion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federal settlements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2CBE4D6-D8C9-734B-8E8A-E99ABC00D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3795" y="2013534"/>
              <a:ext cx="1391710" cy="6899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056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1000">
        <p:circle/>
      </p:transition>
    </mc:Choice>
    <mc:Fallback xmlns="">
      <p:transition spd="slow" advClick="0" advTm="1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rc 50">
            <a:extLst>
              <a:ext uri="{FF2B5EF4-FFF2-40B4-BE49-F238E27FC236}">
                <a16:creationId xmlns:a16="http://schemas.microsoft.com/office/drawing/2014/main" id="{620C00D0-7EF9-574A-8609-7ACC043FFA4B}"/>
              </a:ext>
            </a:extLst>
          </p:cNvPr>
          <p:cNvSpPr>
            <a:spLocks noChangeAspect="1"/>
          </p:cNvSpPr>
          <p:nvPr/>
        </p:nvSpPr>
        <p:spPr>
          <a:xfrm>
            <a:off x="219242" y="-896632"/>
            <a:ext cx="7874000" cy="7874002"/>
          </a:xfrm>
          <a:prstGeom prst="arc">
            <a:avLst>
              <a:gd name="adj1" fmla="val 10835590"/>
              <a:gd name="adj2" fmla="val 10767446"/>
            </a:avLst>
          </a:prstGeom>
          <a:ln w="19050" cap="rnd">
            <a:solidFill>
              <a:schemeClr val="bg2">
                <a:lumMod val="9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8E595E-0087-F44A-BD48-2CAA9172D5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621" y="1714500"/>
            <a:ext cx="1767590" cy="11452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B5A300-6E7A-6A44-9BCF-E0D91CCCEEE6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C1FBD3-9AE9-3F4F-8AFD-2D945A3A9A28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A9D9D1-616A-6C48-AF69-376D92EAD1A6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E31F063-1074-9E4F-B485-CEF8A4FC5E54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849C722-B56F-674A-BB2E-E8E5FF7AF1D5}"/>
              </a:ext>
            </a:extLst>
          </p:cNvPr>
          <p:cNvSpPr txBox="1"/>
          <p:nvPr/>
        </p:nvSpPr>
        <p:spPr>
          <a:xfrm>
            <a:off x="-59807" y="3405995"/>
            <a:ext cx="396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12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5-YEAR CIA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CB06DEA9-A9EC-1B46-8FEE-AEB20ECB66F4}"/>
              </a:ext>
            </a:extLst>
          </p:cNvPr>
          <p:cNvSpPr>
            <a:spLocks noChangeAspect="1"/>
          </p:cNvSpPr>
          <p:nvPr/>
        </p:nvSpPr>
        <p:spPr>
          <a:xfrm>
            <a:off x="-344167" y="715002"/>
            <a:ext cx="4535167" cy="4535168"/>
          </a:xfrm>
          <a:prstGeom prst="arc">
            <a:avLst>
              <a:gd name="adj1" fmla="val 10835590"/>
              <a:gd name="adj2" fmla="val 10767446"/>
            </a:avLst>
          </a:prstGeom>
          <a:ln w="22225" cap="rnd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8008B2-7E7B-274E-A027-CF5545F8A786}"/>
              </a:ext>
            </a:extLst>
          </p:cNvPr>
          <p:cNvSpPr/>
          <p:nvPr/>
        </p:nvSpPr>
        <p:spPr>
          <a:xfrm>
            <a:off x="4940300" y="731255"/>
            <a:ext cx="6223000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Speaker Programs: </a:t>
            </a:r>
          </a:p>
          <a:p>
            <a:pPr marL="288925" indent="-2270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Only virtual events</a:t>
            </a:r>
          </a:p>
          <a:p>
            <a:pPr marL="288925" indent="-2270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 alcohol</a:t>
            </a:r>
          </a:p>
          <a:p>
            <a:pPr marL="288925" indent="-2270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Only within 18 months of new product/indication</a:t>
            </a:r>
          </a:p>
          <a:p>
            <a:pPr marL="288925" indent="-2270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Max $100,000 in fees for each new product/indication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EB6555-CFA5-A24E-8F9A-20157D488AC1}"/>
              </a:ext>
            </a:extLst>
          </p:cNvPr>
          <p:cNvSpPr/>
          <p:nvPr/>
        </p:nvSpPr>
        <p:spPr>
          <a:xfrm>
            <a:off x="4940300" y="2548055"/>
            <a:ext cx="477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Enhanced risk assessment and internal review process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170D2E0-42FE-6E4A-A6E9-6A9C24CE8EC3}"/>
              </a:ext>
            </a:extLst>
          </p:cNvPr>
          <p:cNvSpPr/>
          <p:nvPr/>
        </p:nvSpPr>
        <p:spPr>
          <a:xfrm>
            <a:off x="4940300" y="3431266"/>
            <a:ext cx="4559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Publicized disclosure program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948DD0-AAA8-4FDB-B9A5-9A42C54135CE}"/>
              </a:ext>
            </a:extLst>
          </p:cNvPr>
          <p:cNvSpPr/>
          <p:nvPr/>
        </p:nvSpPr>
        <p:spPr>
          <a:xfrm>
            <a:off x="4940300" y="403747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Controls on interactions with specialty pharmacies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7832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7" grpId="0"/>
      <p:bldP spid="37" grpId="1"/>
      <p:bldP spid="50" grpId="0"/>
      <p:bldP spid="50" grpId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8E595E-0087-F44A-BD48-2CAA9172D5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30" y="425004"/>
            <a:ext cx="2401284" cy="66410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B5A300-6E7A-6A44-9BCF-E0D91CCCEEE6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C1FBD3-9AE9-3F4F-8AFD-2D945A3A9A28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A9D9D1-616A-6C48-AF69-376D92EAD1A6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E31F063-1074-9E4F-B485-CEF8A4FC5E54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98008B2-7E7B-274E-A027-CF5545F8A786}"/>
              </a:ext>
            </a:extLst>
          </p:cNvPr>
          <p:cNvSpPr/>
          <p:nvPr/>
        </p:nvSpPr>
        <p:spPr>
          <a:xfrm>
            <a:off x="416470" y="1350223"/>
            <a:ext cx="6218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ex-CEO and company pleaded guilty over marketing of Suboxone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7574BB-272B-B840-AFEA-4EFB53D87229}"/>
              </a:ext>
            </a:extLst>
          </p:cNvPr>
          <p:cNvSpPr txBox="1"/>
          <p:nvPr/>
        </p:nvSpPr>
        <p:spPr>
          <a:xfrm>
            <a:off x="467160" y="2707227"/>
            <a:ext cx="3867868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Ex-CEO Shaun Thaxter – June 2020:</a:t>
            </a:r>
          </a:p>
          <a:p>
            <a:pPr>
              <a:spcBef>
                <a:spcPts val="600"/>
              </a:spcBef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Violated FDCA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Charged under “Responsible Corporate Officer” Doctrine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$600K fine and faces up to one year in prison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585581-F0BC-6346-90AF-EC6795D4196B}"/>
              </a:ext>
            </a:extLst>
          </p:cNvPr>
          <p:cNvSpPr txBox="1"/>
          <p:nvPr/>
        </p:nvSpPr>
        <p:spPr>
          <a:xfrm>
            <a:off x="4528825" y="2707228"/>
            <a:ext cx="5132957" cy="246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– July 2020:</a:t>
            </a:r>
          </a:p>
          <a:p>
            <a:pPr>
              <a:spcBef>
                <a:spcPts val="600"/>
              </a:spcBef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$600 million resolution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Criminal: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false statements – $289 million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Civil: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false claims – $300 million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FTC: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unfair competition – $10 million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5-year CIA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E4E612-99E7-C94A-B7D5-3DE9969D61C2}"/>
              </a:ext>
            </a:extLst>
          </p:cNvPr>
          <p:cNvGrpSpPr/>
          <p:nvPr/>
        </p:nvGrpSpPr>
        <p:grpSpPr>
          <a:xfrm>
            <a:off x="9601200" y="669800"/>
            <a:ext cx="3058733" cy="2945057"/>
            <a:chOff x="9270642" y="680433"/>
            <a:chExt cx="3389291" cy="338929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64485DB-2336-AB49-B24B-0E1B20CF41E2}"/>
                </a:ext>
              </a:extLst>
            </p:cNvPr>
            <p:cNvSpPr/>
            <p:nvPr/>
          </p:nvSpPr>
          <p:spPr>
            <a:xfrm>
              <a:off x="9270642" y="680433"/>
              <a:ext cx="3389291" cy="338929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22000"/>
              </a:schemeClr>
            </a:solidFill>
            <a:ln w="19050">
              <a:solidFill>
                <a:schemeClr val="accent1">
                  <a:alpha val="48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8CC56E-C554-0749-8F84-B7F1DDF3110D}"/>
                </a:ext>
              </a:extLst>
            </p:cNvPr>
            <p:cNvSpPr txBox="1"/>
            <p:nvPr/>
          </p:nvSpPr>
          <p:spPr>
            <a:xfrm>
              <a:off x="9677257" y="1980179"/>
              <a:ext cx="2413197" cy="114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Former parent, </a:t>
              </a:r>
              <a:br>
                <a:rPr lang="en-US" sz="16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Reckitt Benckiser Group, settled for </a:t>
              </a:r>
            </a:p>
            <a:p>
              <a:r>
                <a:rPr lang="en-US" sz="16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$1.4 billion last year</a:t>
              </a:r>
            </a:p>
          </p:txBody>
        </p:sp>
      </p:grpSp>
      <p:sp>
        <p:nvSpPr>
          <p:cNvPr id="23" name="Arc 22">
            <a:extLst>
              <a:ext uri="{FF2B5EF4-FFF2-40B4-BE49-F238E27FC236}">
                <a16:creationId xmlns:a16="http://schemas.microsoft.com/office/drawing/2014/main" id="{1A5F89F2-F748-3648-93D9-A42193F13EEE}"/>
              </a:ext>
            </a:extLst>
          </p:cNvPr>
          <p:cNvSpPr>
            <a:spLocks noChangeAspect="1"/>
          </p:cNvSpPr>
          <p:nvPr/>
        </p:nvSpPr>
        <p:spPr>
          <a:xfrm>
            <a:off x="5808673" y="-6202728"/>
            <a:ext cx="7874000" cy="7874002"/>
          </a:xfrm>
          <a:prstGeom prst="arc">
            <a:avLst>
              <a:gd name="adj1" fmla="val 10835590"/>
              <a:gd name="adj2" fmla="val 10767446"/>
            </a:avLst>
          </a:prstGeom>
          <a:ln w="19050" cap="rnd">
            <a:solidFill>
              <a:schemeClr val="bg2">
                <a:lumMod val="9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5B07A021-91B4-C149-BF54-E3D85C84D846}"/>
              </a:ext>
            </a:extLst>
          </p:cNvPr>
          <p:cNvSpPr>
            <a:spLocks noChangeAspect="1"/>
          </p:cNvSpPr>
          <p:nvPr/>
        </p:nvSpPr>
        <p:spPr>
          <a:xfrm>
            <a:off x="7687838" y="972581"/>
            <a:ext cx="585763" cy="585763"/>
          </a:xfrm>
          <a:prstGeom prst="arc">
            <a:avLst>
              <a:gd name="adj1" fmla="val 10835590"/>
              <a:gd name="adj2" fmla="val 10767446"/>
            </a:avLst>
          </a:prstGeom>
          <a:ln w="22225" cap="rnd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107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6000">
        <p159:morph option="byObject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500"/>
                            </p:stCondLst>
                            <p:childTnLst>
                              <p:par>
                                <p:cTn id="58" presetID="21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US FEDERAL SETTLEMENTS 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715430-A197-E942-98F6-9294429FDA0F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AAA76-A941-C04A-90D5-91929D275653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0DE62D-CBD1-934E-A644-9858D983BD53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5EDC79-41FA-3945-9646-7C2983BDFB56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17517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1B8DD9F8-6A06-9946-B565-8576234C9DC7}"/>
              </a:ext>
            </a:extLst>
          </p:cNvPr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504F564-03C7-0B4F-B365-611BD8509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265F3FE-FCA1-204D-90B5-475058EAE9D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077D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1960812"/>
            <a:ext cx="0" cy="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0138F5-5ABD-FA44-8BF0-6972F87004E5}"/>
              </a:ext>
            </a:extLst>
          </p:cNvPr>
          <p:cNvSpPr txBox="1"/>
          <p:nvPr/>
        </p:nvSpPr>
        <p:spPr>
          <a:xfrm>
            <a:off x="3140939" y="62298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ANTI-TRUST ALLEGATIONS*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57CD1A-23E8-B149-AF83-4AA71BC54C86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965CDF-2BE8-144C-BD98-32B8FD5469AE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23" name="Picture 2" descr="Image result for avanir">
            <a:extLst>
              <a:ext uri="{FF2B5EF4-FFF2-40B4-BE49-F238E27FC236}">
                <a16:creationId xmlns:a16="http://schemas.microsoft.com/office/drawing/2014/main" id="{7335F3BF-C12C-104D-B5D6-A0F0FFC2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047" y="5704440"/>
            <a:ext cx="1905000" cy="9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531C0D7-1B3A-7347-A346-070BBCBAB9E4}"/>
              </a:ext>
            </a:extLst>
          </p:cNvPr>
          <p:cNvGrpSpPr/>
          <p:nvPr/>
        </p:nvGrpSpPr>
        <p:grpSpPr>
          <a:xfrm>
            <a:off x="0" y="5541228"/>
            <a:ext cx="12201143" cy="1325887"/>
            <a:chOff x="-1" y="5532114"/>
            <a:chExt cx="12201143" cy="132588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D1D9C71-7597-B440-9816-06AE07BF43A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CC90E46-B3E2-7740-AABC-DA560B071BAB}"/>
                </a:ext>
              </a:extLst>
            </p:cNvPr>
            <p:cNvSpPr/>
            <p:nvPr/>
          </p:nvSpPr>
          <p:spPr>
            <a:xfrm flipH="1">
              <a:off x="0" y="553211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E2F13C7-6F8E-144B-A4CE-3DAB48DE0C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446" y="6159433"/>
            <a:ext cx="1339396" cy="227017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48F1E4-47E4-3A43-A16B-91AE297467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455" y="6124725"/>
            <a:ext cx="1301368" cy="32534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2CE9813-B573-8448-8903-9C4B5D5D6A68}"/>
              </a:ext>
            </a:extLst>
          </p:cNvPr>
          <p:cNvSpPr txBox="1"/>
          <p:nvPr/>
        </p:nvSpPr>
        <p:spPr>
          <a:xfrm flipH="1">
            <a:off x="3553658" y="2646440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Sandoz: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$195 million</a:t>
            </a:r>
          </a:p>
        </p:txBody>
      </p:sp>
      <p:sp>
        <p:nvSpPr>
          <p:cNvPr id="47" name="Teardrop 46">
            <a:extLst>
              <a:ext uri="{FF2B5EF4-FFF2-40B4-BE49-F238E27FC236}">
                <a16:creationId xmlns:a16="http://schemas.microsoft.com/office/drawing/2014/main" id="{91A96684-CC47-994C-B11A-6A01E4B21F7D}"/>
              </a:ext>
            </a:extLst>
          </p:cNvPr>
          <p:cNvSpPr/>
          <p:nvPr/>
        </p:nvSpPr>
        <p:spPr>
          <a:xfrm rot="16200000">
            <a:off x="3212140" y="1830318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2D7B04-AA98-45EE-B314-7C08BFAFFC21}"/>
              </a:ext>
            </a:extLst>
          </p:cNvPr>
          <p:cNvSpPr txBox="1"/>
          <p:nvPr/>
        </p:nvSpPr>
        <p:spPr>
          <a:xfrm flipH="1">
            <a:off x="634817" y="2646440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Taro:</a:t>
            </a:r>
          </a:p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$419 million</a:t>
            </a:r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EE953285-5D9A-42C6-A6FC-0E8304DF854B}"/>
              </a:ext>
            </a:extLst>
          </p:cNvPr>
          <p:cNvSpPr/>
          <p:nvPr/>
        </p:nvSpPr>
        <p:spPr>
          <a:xfrm rot="8100000">
            <a:off x="355448" y="1805573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76B211-8CAE-E14F-8CCF-59AAA16B15EE}"/>
              </a:ext>
            </a:extLst>
          </p:cNvPr>
          <p:cNvSpPr txBox="1"/>
          <p:nvPr/>
        </p:nvSpPr>
        <p:spPr>
          <a:xfrm flipH="1">
            <a:off x="6472499" y="2646440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Apotex: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$24.1 million</a:t>
            </a:r>
          </a:p>
        </p:txBody>
      </p:sp>
      <p:sp>
        <p:nvSpPr>
          <p:cNvPr id="49" name="Teardrop 48">
            <a:extLst>
              <a:ext uri="{FF2B5EF4-FFF2-40B4-BE49-F238E27FC236}">
                <a16:creationId xmlns:a16="http://schemas.microsoft.com/office/drawing/2014/main" id="{313196D2-630E-7846-8F56-AA78ABA0ECE3}"/>
              </a:ext>
            </a:extLst>
          </p:cNvPr>
          <p:cNvSpPr/>
          <p:nvPr/>
        </p:nvSpPr>
        <p:spPr>
          <a:xfrm rot="2642865">
            <a:off x="6221210" y="1830960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aro Pharmaceuticals Logo PNG Transparent &amp; SVG Vector - Freebie ...">
            <a:extLst>
              <a:ext uri="{FF2B5EF4-FFF2-40B4-BE49-F238E27FC236}">
                <a16:creationId xmlns:a16="http://schemas.microsoft.com/office/drawing/2014/main" id="{BD286AE6-210F-4810-951D-24229886D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018" y="5838400"/>
            <a:ext cx="734529" cy="73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57825D-69F0-4B50-BA5B-228D392A5DA0}"/>
              </a:ext>
            </a:extLst>
          </p:cNvPr>
          <p:cNvSpPr txBox="1"/>
          <p:nvPr/>
        </p:nvSpPr>
        <p:spPr>
          <a:xfrm>
            <a:off x="2488504" y="5150363"/>
            <a:ext cx="72149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bg1">
                    <a:alpha val="84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300" dirty="0">
                <a:solidFill>
                  <a:schemeClr val="bg1">
                    <a:alpha val="84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and Rising Pharmaceuticals pleaded guilty to similar allegations in 2019</a:t>
            </a:r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C65ED0CD-7992-4388-B65E-53B5A6E5F6AF}"/>
              </a:ext>
            </a:extLst>
          </p:cNvPr>
          <p:cNvSpPr/>
          <p:nvPr/>
        </p:nvSpPr>
        <p:spPr>
          <a:xfrm rot="10800000">
            <a:off x="9033333" y="1882773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91C76A-26B5-4065-8386-246AC99F9BF9}"/>
              </a:ext>
            </a:extLst>
          </p:cNvPr>
          <p:cNvSpPr txBox="1"/>
          <p:nvPr/>
        </p:nvSpPr>
        <p:spPr>
          <a:xfrm flipH="1">
            <a:off x="9523498" y="2657475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Glenmark:</a:t>
            </a:r>
            <a:b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Pending</a:t>
            </a:r>
          </a:p>
        </p:txBody>
      </p:sp>
      <p:pic>
        <p:nvPicPr>
          <p:cNvPr id="2" name="Picture 2" descr="Glenmark Pharmaceuticals - Wikipedia">
            <a:extLst>
              <a:ext uri="{FF2B5EF4-FFF2-40B4-BE49-F238E27FC236}">
                <a16:creationId xmlns:a16="http://schemas.microsoft.com/office/drawing/2014/main" id="{305163AD-9BEF-4977-A8B9-4D75562FC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2"/>
          <a:stretch/>
        </p:blipFill>
        <p:spPr bwMode="auto">
          <a:xfrm>
            <a:off x="8012967" y="5897325"/>
            <a:ext cx="1229558" cy="59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21749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7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0.00625 L 0.06289 0.04144 C 0.07604 0.04954 0.0957 0.05394 0.1164 0.05394 C 0.13984 0.05394 0.15872 0.04954 0.17187 0.04144 L 0.23489 0.00625 " pathEditMode="relative" rAng="0" ptsTypes="AAAAA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238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16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4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65 0.00255 L 0.06628 -0.03541 C 0.07995 -0.04398 0.10052 -0.04838 0.12214 -0.04838 C 0.14662 -0.04838 0.16628 -0.04398 0.17995 -0.03541 L 0.2457 0.00255 " pathEditMode="relative" rAng="0" ptsTypes="AAAAA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3" y="-254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7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54167E-6 -7.40741E-7 L 0.06705 -0.02153 C 0.08099 -0.02639 0.10195 -0.02893 0.12395 -0.02893 C 0.14895 -0.02893 0.16901 -0.02639 0.18294 -0.02153 L 0.25 -7.40741E-7 " pathEditMode="relative" rAng="0" ptsTypes="AAAAA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45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7" grpId="1" animBg="1"/>
      <p:bldP spid="47" grpId="2" animBg="1"/>
      <p:bldP spid="24" grpId="0"/>
      <p:bldP spid="25" grpId="0" animBg="1"/>
      <p:bldP spid="25" grpId="1" animBg="1"/>
      <p:bldP spid="25" grpId="2" animBg="1"/>
      <p:bldP spid="48" grpId="0"/>
      <p:bldP spid="49" grpId="0" animBg="1"/>
      <p:bldP spid="49" grpId="1" animBg="1"/>
      <p:bldP spid="49" grpId="2" animBg="1"/>
      <p:bldP spid="33" grpId="0" animBg="1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E9ACA52-ADA9-1044-A8D9-BAF83896265A}"/>
              </a:ext>
            </a:extLst>
          </p:cNvPr>
          <p:cNvGrpSpPr/>
          <p:nvPr/>
        </p:nvGrpSpPr>
        <p:grpSpPr>
          <a:xfrm>
            <a:off x="-151030" y="-350782"/>
            <a:ext cx="12548746" cy="7039720"/>
            <a:chOff x="-151029" y="-465012"/>
            <a:chExt cx="12548746" cy="703972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BEDE4EE-D676-FE4A-8149-410551CE3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1000"/>
                      </a14:imgEffect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0564">
              <a:off x="-151029" y="-465012"/>
              <a:ext cx="12548746" cy="7039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1FD2434-4EBD-2549-A90A-8AA327952905}"/>
                </a:ext>
              </a:extLst>
            </p:cNvPr>
            <p:cNvSpPr/>
            <p:nvPr/>
          </p:nvSpPr>
          <p:spPr>
            <a:xfrm>
              <a:off x="1" y="-95942"/>
              <a:ext cx="12192000" cy="5724144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40138F5-5ABD-FA44-8BF0-6972F87004E5}"/>
              </a:ext>
            </a:extLst>
          </p:cNvPr>
          <p:cNvSpPr txBox="1"/>
          <p:nvPr/>
        </p:nvSpPr>
        <p:spPr>
          <a:xfrm>
            <a:off x="3140939" y="62298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KICKBACK ALLEGATIONS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57CD1A-23E8-B149-AF83-4AA71BC54C86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965CDF-2BE8-144C-BD98-32B8FD5469AE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31C0D7-1B3A-7347-A346-070BBCBAB9E4}"/>
              </a:ext>
            </a:extLst>
          </p:cNvPr>
          <p:cNvGrpSpPr/>
          <p:nvPr/>
        </p:nvGrpSpPr>
        <p:grpSpPr>
          <a:xfrm>
            <a:off x="0" y="5551431"/>
            <a:ext cx="12201143" cy="1325887"/>
            <a:chOff x="-1" y="5532114"/>
            <a:chExt cx="12201143" cy="132588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D1D9C71-7597-B440-9816-06AE07BF43A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CC90E46-B3E2-7740-AABC-DA560B071BAB}"/>
                </a:ext>
              </a:extLst>
            </p:cNvPr>
            <p:cNvSpPr/>
            <p:nvPr/>
          </p:nvSpPr>
          <p:spPr>
            <a:xfrm flipH="1">
              <a:off x="0" y="553211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FE2F13C7-6F8E-144B-A4CE-3DAB48DE0C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3967" y="5912136"/>
            <a:ext cx="1508389" cy="70116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48F1E4-47E4-3A43-A16B-91AE297467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3334" y="5916064"/>
            <a:ext cx="887104" cy="64684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2CE9813-B573-8448-8903-9C4B5D5D6A68}"/>
              </a:ext>
            </a:extLst>
          </p:cNvPr>
          <p:cNvSpPr txBox="1"/>
          <p:nvPr/>
        </p:nvSpPr>
        <p:spPr>
          <a:xfrm flipH="1">
            <a:off x="1466945" y="2337249"/>
            <a:ext cx="2398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Fusion:</a:t>
            </a:r>
          </a:p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$145 million</a:t>
            </a:r>
          </a:p>
        </p:txBody>
      </p:sp>
      <p:sp>
        <p:nvSpPr>
          <p:cNvPr id="47" name="Teardrop 46">
            <a:extLst>
              <a:ext uri="{FF2B5EF4-FFF2-40B4-BE49-F238E27FC236}">
                <a16:creationId xmlns:a16="http://schemas.microsoft.com/office/drawing/2014/main" id="{91A96684-CC47-994C-B11A-6A01E4B21F7D}"/>
              </a:ext>
            </a:extLst>
          </p:cNvPr>
          <p:cNvSpPr/>
          <p:nvPr/>
        </p:nvSpPr>
        <p:spPr>
          <a:xfrm rot="4171309">
            <a:off x="1096135" y="1622739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76B211-8CAE-E14F-8CCF-59AAA16B15EE}"/>
              </a:ext>
            </a:extLst>
          </p:cNvPr>
          <p:cNvSpPr txBox="1"/>
          <p:nvPr/>
        </p:nvSpPr>
        <p:spPr>
          <a:xfrm flipH="1">
            <a:off x="5009149" y="2285734"/>
            <a:ext cx="2398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ResMed Corporation: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$37.5 million</a:t>
            </a:r>
          </a:p>
        </p:txBody>
      </p:sp>
      <p:sp>
        <p:nvSpPr>
          <p:cNvPr id="49" name="Teardrop 48">
            <a:extLst>
              <a:ext uri="{FF2B5EF4-FFF2-40B4-BE49-F238E27FC236}">
                <a16:creationId xmlns:a16="http://schemas.microsoft.com/office/drawing/2014/main" id="{313196D2-630E-7846-8F56-AA78ABA0ECE3}"/>
              </a:ext>
            </a:extLst>
          </p:cNvPr>
          <p:cNvSpPr/>
          <p:nvPr/>
        </p:nvSpPr>
        <p:spPr>
          <a:xfrm rot="18803324" flipH="1">
            <a:off x="4780009" y="1622740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730B46-929E-C549-9554-5F0A0ED00CBD}"/>
              </a:ext>
            </a:extLst>
          </p:cNvPr>
          <p:cNvSpPr txBox="1"/>
          <p:nvPr/>
        </p:nvSpPr>
        <p:spPr>
          <a:xfrm flipH="1">
            <a:off x="8412480" y="2285734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err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Pacira</a:t>
            </a:r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$3.5 million</a:t>
            </a:r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E859D14A-BA53-0F49-AE95-598CBCEE90AD}"/>
              </a:ext>
            </a:extLst>
          </p:cNvPr>
          <p:cNvSpPr/>
          <p:nvPr/>
        </p:nvSpPr>
        <p:spPr>
          <a:xfrm rot="5400000" flipH="1">
            <a:off x="8000460" y="1366708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5596255-9AE6-5648-913D-C12AD79EC7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266432" y="6033411"/>
            <a:ext cx="1036320" cy="392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193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6000">
        <p15:prstTrans prst="pageCurlSing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4.07407E-6 L 0.32019 -4.07407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0833E-6 -4.07407E-6 L 0.26497 -0.0365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182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8" grpId="0"/>
      <p:bldP spid="49" grpId="0" animBg="1"/>
      <p:bldP spid="49" grpId="1" animBg="1"/>
      <p:bldP spid="49" grpId="2" animBg="1"/>
      <p:bldP spid="21" grpId="0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82DB5D3-A447-2742-8689-0B6BDDC0D78F}"/>
              </a:ext>
            </a:extLst>
          </p:cNvPr>
          <p:cNvGrpSpPr/>
          <p:nvPr/>
        </p:nvGrpSpPr>
        <p:grpSpPr>
          <a:xfrm>
            <a:off x="0" y="0"/>
            <a:ext cx="12192000" cy="6396782"/>
            <a:chOff x="-231819" y="1429555"/>
            <a:chExt cx="12192000" cy="639678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5F5CD95-D3D0-0C42-8727-1226E4F37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2000"/>
                      </a14:imgEffect>
                      <a14:imgEffect>
                        <a14:brightnessContrast bright="-6000" contrast="-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1819" y="1429555"/>
              <a:ext cx="12192000" cy="6396782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4EA36ED-F2BF-CA45-8B19-3F5C3841868F}"/>
                </a:ext>
              </a:extLst>
            </p:cNvPr>
            <p:cNvSpPr/>
            <p:nvPr/>
          </p:nvSpPr>
          <p:spPr>
            <a:xfrm>
              <a:off x="-231819" y="1429555"/>
              <a:ext cx="12192000" cy="5710687"/>
            </a:xfrm>
            <a:prstGeom prst="rect">
              <a:avLst/>
            </a:prstGeom>
            <a:solidFill>
              <a:srgbClr val="338741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4500000">
            <a:off x="12863302" y="1960812"/>
            <a:ext cx="0" cy="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0138F5-5ABD-FA44-8BF0-6972F87004E5}"/>
              </a:ext>
            </a:extLst>
          </p:cNvPr>
          <p:cNvSpPr txBox="1"/>
          <p:nvPr/>
        </p:nvSpPr>
        <p:spPr>
          <a:xfrm>
            <a:off x="3140939" y="62298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FCPA ALLEGATIONS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57CD1A-23E8-B149-AF83-4AA71BC54C86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965CDF-2BE8-144C-BD98-32B8FD5469AE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23" name="Picture 2" descr="Image result for avanir">
            <a:extLst>
              <a:ext uri="{FF2B5EF4-FFF2-40B4-BE49-F238E27FC236}">
                <a16:creationId xmlns:a16="http://schemas.microsoft.com/office/drawing/2014/main" id="{7335F3BF-C12C-104D-B5D6-A0F0FFC2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047" y="5704440"/>
            <a:ext cx="1905000" cy="9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almirall pharmaceuticals logo">
            <a:extLst>
              <a:ext uri="{FF2B5EF4-FFF2-40B4-BE49-F238E27FC236}">
                <a16:creationId xmlns:a16="http://schemas.microsoft.com/office/drawing/2014/main" id="{906DACCF-60BD-174D-99E4-5DCBC5320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873" y="5943340"/>
            <a:ext cx="1600201" cy="52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531C0D7-1B3A-7347-A346-070BBCBAB9E4}"/>
              </a:ext>
            </a:extLst>
          </p:cNvPr>
          <p:cNvGrpSpPr/>
          <p:nvPr/>
        </p:nvGrpSpPr>
        <p:grpSpPr>
          <a:xfrm>
            <a:off x="0" y="5551431"/>
            <a:ext cx="12201143" cy="1325887"/>
            <a:chOff x="-1" y="5532114"/>
            <a:chExt cx="12201143" cy="132588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D1D9C71-7597-B440-9816-06AE07BF43A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CC90E46-B3E2-7740-AABC-DA560B071BAB}"/>
                </a:ext>
              </a:extLst>
            </p:cNvPr>
            <p:cNvSpPr/>
            <p:nvPr/>
          </p:nvSpPr>
          <p:spPr>
            <a:xfrm flipH="1">
              <a:off x="0" y="553211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2CE9813-B573-8448-8903-9C4B5D5D6A68}"/>
              </a:ext>
            </a:extLst>
          </p:cNvPr>
          <p:cNvSpPr txBox="1"/>
          <p:nvPr/>
        </p:nvSpPr>
        <p:spPr>
          <a:xfrm flipH="1">
            <a:off x="2843551" y="2453157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Alexion:</a:t>
            </a:r>
          </a:p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$21.4 million</a:t>
            </a:r>
          </a:p>
        </p:txBody>
      </p:sp>
      <p:sp>
        <p:nvSpPr>
          <p:cNvPr id="47" name="Teardrop 46">
            <a:extLst>
              <a:ext uri="{FF2B5EF4-FFF2-40B4-BE49-F238E27FC236}">
                <a16:creationId xmlns:a16="http://schemas.microsoft.com/office/drawing/2014/main" id="{91A96684-CC47-994C-B11A-6A01E4B21F7D}"/>
              </a:ext>
            </a:extLst>
          </p:cNvPr>
          <p:cNvSpPr/>
          <p:nvPr/>
        </p:nvSpPr>
        <p:spPr>
          <a:xfrm rot="21051147">
            <a:off x="2588651" y="1661374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76B211-8CAE-E14F-8CCF-59AAA16B15EE}"/>
              </a:ext>
            </a:extLst>
          </p:cNvPr>
          <p:cNvSpPr txBox="1"/>
          <p:nvPr/>
        </p:nvSpPr>
        <p:spPr>
          <a:xfrm flipH="1">
            <a:off x="7196609" y="2401642"/>
            <a:ext cx="2398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Cardinal Health: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$8.8 million</a:t>
            </a:r>
          </a:p>
        </p:txBody>
      </p:sp>
      <p:sp>
        <p:nvSpPr>
          <p:cNvPr id="49" name="Teardrop 48">
            <a:extLst>
              <a:ext uri="{FF2B5EF4-FFF2-40B4-BE49-F238E27FC236}">
                <a16:creationId xmlns:a16="http://schemas.microsoft.com/office/drawing/2014/main" id="{313196D2-630E-7846-8F56-AA78ABA0ECE3}"/>
              </a:ext>
            </a:extLst>
          </p:cNvPr>
          <p:cNvSpPr/>
          <p:nvPr/>
        </p:nvSpPr>
        <p:spPr>
          <a:xfrm rot="13477636" flipH="1">
            <a:off x="6787165" y="1725770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20C83B4-5C4E-8946-A545-1CDC6F77417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6357" y="6206878"/>
            <a:ext cx="1394170" cy="2068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289135-E830-9D47-9DD4-7DB3A8F53E4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240" y="5864607"/>
            <a:ext cx="1947691" cy="710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390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5500">
        <p15:prstTrans prst="pageCurlSingle"/>
      </p:transition>
    </mc:Choice>
    <mc:Fallback xmlns="">
      <p:transition spd="slow" advClick="0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09271 -0.04005 C 0.11198 -0.04907 0.14102 -0.05393 0.17148 -0.05393 C 0.20612 -0.05393 0.23385 -0.04907 0.25312 -0.04005 L 0.34596 -1.11111E-6 " pathEditMode="relative" rAng="0" ptsTypes="AAAAA">
                                      <p:cBhvr>
                                        <p:cTn id="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27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8" presetClass="exit" presetSubtype="1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/>
      <p:bldP spid="49" grpId="0" animBg="1"/>
      <p:bldP spid="4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3E79834-858C-DE46-ACC0-426F71B2D8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8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4173"/>
          <a:stretch/>
        </p:blipFill>
        <p:spPr>
          <a:xfrm flipH="1">
            <a:off x="-1" y="0"/>
            <a:ext cx="12191999" cy="685800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62BF481-55FF-AC42-9F03-CBC9FA4F9A31}"/>
              </a:ext>
            </a:extLst>
          </p:cNvPr>
          <p:cNvSpPr/>
          <p:nvPr/>
        </p:nvSpPr>
        <p:spPr>
          <a:xfrm>
            <a:off x="0" y="0"/>
            <a:ext cx="12192000" cy="566928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4500000">
            <a:off x="12863302" y="1960812"/>
            <a:ext cx="0" cy="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0138F5-5ABD-FA44-8BF0-6972F87004E5}"/>
              </a:ext>
            </a:extLst>
          </p:cNvPr>
          <p:cNvSpPr txBox="1"/>
          <p:nvPr/>
        </p:nvSpPr>
        <p:spPr>
          <a:xfrm>
            <a:off x="3140939" y="62298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CO-PAY ALLEGATIONS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57CD1A-23E8-B149-AF83-4AA71BC54C86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965CDF-2BE8-144C-BD98-32B8FD5469AE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23" name="Picture 2" descr="Image result for avanir">
            <a:extLst>
              <a:ext uri="{FF2B5EF4-FFF2-40B4-BE49-F238E27FC236}">
                <a16:creationId xmlns:a16="http://schemas.microsoft.com/office/drawing/2014/main" id="{7335F3BF-C12C-104D-B5D6-A0F0FFC2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047" y="5704440"/>
            <a:ext cx="1905000" cy="9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almirall pharmaceuticals logo">
            <a:extLst>
              <a:ext uri="{FF2B5EF4-FFF2-40B4-BE49-F238E27FC236}">
                <a16:creationId xmlns:a16="http://schemas.microsoft.com/office/drawing/2014/main" id="{906DACCF-60BD-174D-99E4-5DCBC5320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873" y="5943340"/>
            <a:ext cx="1600201" cy="52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531C0D7-1B3A-7347-A346-070BBCBAB9E4}"/>
              </a:ext>
            </a:extLst>
          </p:cNvPr>
          <p:cNvGrpSpPr/>
          <p:nvPr/>
        </p:nvGrpSpPr>
        <p:grpSpPr>
          <a:xfrm>
            <a:off x="0" y="5638517"/>
            <a:ext cx="12201143" cy="1325887"/>
            <a:chOff x="-1" y="5532114"/>
            <a:chExt cx="12201143" cy="132588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D1D9C71-7597-B440-9816-06AE07BF43A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CC90E46-B3E2-7740-AABC-DA560B071BAB}"/>
                </a:ext>
              </a:extLst>
            </p:cNvPr>
            <p:cNvSpPr/>
            <p:nvPr/>
          </p:nvSpPr>
          <p:spPr>
            <a:xfrm flipH="1">
              <a:off x="0" y="553211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FE2F13C7-6F8E-144B-A4CE-3DAB48DE0C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6204" y="5899257"/>
            <a:ext cx="879196" cy="70116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48F1E4-47E4-3A43-A16B-91AE2974677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4760" y="6078829"/>
            <a:ext cx="1906431" cy="39399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2CE9813-B573-8448-8903-9C4B5D5D6A68}"/>
              </a:ext>
            </a:extLst>
          </p:cNvPr>
          <p:cNvSpPr txBox="1"/>
          <p:nvPr/>
        </p:nvSpPr>
        <p:spPr>
          <a:xfrm flipH="1">
            <a:off x="2624610" y="2337248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Sanofi:</a:t>
            </a:r>
          </a:p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$11.9 million</a:t>
            </a:r>
          </a:p>
        </p:txBody>
      </p:sp>
      <p:sp>
        <p:nvSpPr>
          <p:cNvPr id="47" name="Teardrop 46">
            <a:extLst>
              <a:ext uri="{FF2B5EF4-FFF2-40B4-BE49-F238E27FC236}">
                <a16:creationId xmlns:a16="http://schemas.microsoft.com/office/drawing/2014/main" id="{91A96684-CC47-994C-B11A-6A01E4B21F7D}"/>
              </a:ext>
            </a:extLst>
          </p:cNvPr>
          <p:cNvSpPr/>
          <p:nvPr/>
        </p:nvSpPr>
        <p:spPr>
          <a:xfrm rot="8100000">
            <a:off x="2356831" y="1481069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76B211-8CAE-E14F-8CCF-59AAA16B15EE}"/>
              </a:ext>
            </a:extLst>
          </p:cNvPr>
          <p:cNvSpPr txBox="1"/>
          <p:nvPr/>
        </p:nvSpPr>
        <p:spPr>
          <a:xfrm flipH="1">
            <a:off x="6861758" y="2285733"/>
            <a:ext cx="2398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Services Inc: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 million</a:t>
            </a:r>
          </a:p>
        </p:txBody>
      </p:sp>
      <p:sp>
        <p:nvSpPr>
          <p:cNvPr id="49" name="Teardrop 48">
            <a:extLst>
              <a:ext uri="{FF2B5EF4-FFF2-40B4-BE49-F238E27FC236}">
                <a16:creationId xmlns:a16="http://schemas.microsoft.com/office/drawing/2014/main" id="{313196D2-630E-7846-8F56-AA78ABA0ECE3}"/>
              </a:ext>
            </a:extLst>
          </p:cNvPr>
          <p:cNvSpPr/>
          <p:nvPr/>
        </p:nvSpPr>
        <p:spPr>
          <a:xfrm rot="18900000" flipH="1">
            <a:off x="6632618" y="1622739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193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500">
        <p15:prstTrans prst="pageCurlSingle" invX="1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-2.22222E-6 L 0.32018 -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7" presetClass="exit" presetSubtype="1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/>
      <p:bldP spid="49" grpId="0" animBg="1"/>
      <p:bldP spid="4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7C4F258-180F-EA49-80C3-24EED670676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4284BB-39ED-0C40-8709-C3AEFA56B919}"/>
              </a:ext>
            </a:extLst>
          </p:cNvPr>
          <p:cNvSpPr/>
          <p:nvPr/>
        </p:nvSpPr>
        <p:spPr>
          <a:xfrm>
            <a:off x="2225745" y="2527050"/>
            <a:ext cx="77405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so far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8533543-0596-124C-9798-434BE384740F}"/>
              </a:ext>
            </a:extLst>
          </p:cNvPr>
          <p:cNvGrpSpPr/>
          <p:nvPr/>
        </p:nvGrpSpPr>
        <p:grpSpPr>
          <a:xfrm>
            <a:off x="0" y="0"/>
            <a:ext cx="4082603" cy="6858000"/>
            <a:chOff x="0" y="0"/>
            <a:chExt cx="4082603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E87FFD-CAEC-E746-9735-699E579F5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82603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91B747-5BF5-904C-8622-0682E3FB7247}"/>
                </a:ext>
              </a:extLst>
            </p:cNvPr>
            <p:cNvSpPr txBox="1"/>
            <p:nvPr/>
          </p:nvSpPr>
          <p:spPr>
            <a:xfrm>
              <a:off x="736636" y="5680365"/>
              <a:ext cx="2609331" cy="438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80"/>
                </a:lnSpc>
              </a:pPr>
              <a:r>
                <a:rPr lang="en-US" sz="2400">
                  <a:latin typeface="Arial Black" panose="020B0604020202020204" pitchFamily="34" charset="0"/>
                  <a:cs typeface="Arial Black" panose="020B0604020202020204" pitchFamily="34" charset="0"/>
                </a:rPr>
                <a:t>COVID-19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8351E40-4866-F347-83BA-B2231A5B5D2D}"/>
              </a:ext>
            </a:extLst>
          </p:cNvPr>
          <p:cNvGrpSpPr/>
          <p:nvPr/>
        </p:nvGrpSpPr>
        <p:grpSpPr>
          <a:xfrm>
            <a:off x="4046799" y="0"/>
            <a:ext cx="4118851" cy="6858000"/>
            <a:chOff x="4072111" y="0"/>
            <a:chExt cx="4118851" cy="68580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7DFBCA-894A-024B-AFA3-7791B9A11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4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2111" y="0"/>
              <a:ext cx="4118851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E92998-8E96-9C47-9EF0-88921B925DE0}"/>
                </a:ext>
              </a:extLst>
            </p:cNvPr>
            <p:cNvSpPr txBox="1"/>
            <p:nvPr/>
          </p:nvSpPr>
          <p:spPr>
            <a:xfrm>
              <a:off x="4851437" y="5680365"/>
              <a:ext cx="2609331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80"/>
                </a:lnSpc>
              </a:pPr>
              <a:r>
                <a:rPr lang="en-US" sz="2400">
                  <a:latin typeface="Arial Black" panose="020B0604020202020204" pitchFamily="34" charset="0"/>
                  <a:cs typeface="Arial Black" panose="020B0604020202020204" pitchFamily="34" charset="0"/>
                </a:rPr>
                <a:t>BLACK LIVES MATTER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7ABEA0-5779-B84C-A193-1C9838C8426A}"/>
              </a:ext>
            </a:extLst>
          </p:cNvPr>
          <p:cNvGrpSpPr/>
          <p:nvPr/>
        </p:nvGrpSpPr>
        <p:grpSpPr>
          <a:xfrm>
            <a:off x="8137003" y="0"/>
            <a:ext cx="4054997" cy="6858000"/>
            <a:chOff x="8146549" y="3718"/>
            <a:chExt cx="4054997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11B4A6-EE6E-6C41-BE73-30457E2B1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 flipV="1">
              <a:off x="8146549" y="3718"/>
              <a:ext cx="4054997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4817A0-ADB0-214A-B5C0-EFA42CB8AEBE}"/>
                </a:ext>
              </a:extLst>
            </p:cNvPr>
            <p:cNvSpPr txBox="1"/>
            <p:nvPr/>
          </p:nvSpPr>
          <p:spPr>
            <a:xfrm>
              <a:off x="8769030" y="5680365"/>
              <a:ext cx="2890234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80"/>
                </a:lnSpc>
              </a:pPr>
              <a:r>
                <a:rPr lang="en-US" sz="240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FEDERAL ENFORCEMENT</a:t>
              </a:r>
            </a:p>
          </p:txBody>
        </p:sp>
      </p:grpSp>
      <p:pic>
        <p:nvPicPr>
          <p:cNvPr id="18" name="YIR 2019 - 964220_62452696">
            <a:hlinkClick r:id="" action="ppaction://media"/>
            <a:extLst>
              <a:ext uri="{FF2B5EF4-FFF2-40B4-BE49-F238E27FC236}">
                <a16:creationId xmlns:a16="http://schemas.microsoft.com/office/drawing/2014/main" id="{A660F246-5DE0-4F43-BCF8-4428ECD3C7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750" out="12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7059" y="597979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88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500">
        <p15:prstTrans prst="pageCurlDouble"/>
      </p:transition>
    </mc:Choice>
    <mc:Fallback xmlns="">
      <p:transition spd="slow" advClick="0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0" presetID="17" presetClass="entr" presetSubtype="1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7A73DCB-4778-9244-BB21-02454AD1E44B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DD2AF3-8906-5443-9BC0-0E7D45A6DB69}"/>
              </a:ext>
            </a:extLst>
          </p:cNvPr>
          <p:cNvCxnSpPr>
            <a:cxnSpLocks/>
          </p:cNvCxnSpPr>
          <p:nvPr/>
        </p:nvCxnSpPr>
        <p:spPr>
          <a:xfrm>
            <a:off x="5619446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D1D0C28F-C6E7-6647-A8A1-FAAC1E9C2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5782757"/>
          </a:xfrm>
          <a:prstGeom prst="rect">
            <a:avLst/>
          </a:prstGeom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05AE94D-7FA7-EC4B-8DD2-33A859A92923}"/>
              </a:ext>
            </a:extLst>
          </p:cNvPr>
          <p:cNvGrpSpPr/>
          <p:nvPr/>
        </p:nvGrpSpPr>
        <p:grpSpPr>
          <a:xfrm>
            <a:off x="-1" y="5532114"/>
            <a:ext cx="12201143" cy="1325887"/>
            <a:chOff x="-1" y="5532114"/>
            <a:chExt cx="12201143" cy="132588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0D5DC23-E02F-C446-BCE4-6C3914C07DF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F38B43-6363-8F40-B57E-A231A99F0BA4}"/>
                </a:ext>
              </a:extLst>
            </p:cNvPr>
            <p:cNvSpPr/>
            <p:nvPr/>
          </p:nvSpPr>
          <p:spPr>
            <a:xfrm flipH="1">
              <a:off x="0" y="553211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2697884" y="2498820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NeuroMetrix</a:t>
            </a:r>
            <a:r>
              <a:rPr lang="en-US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en-US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 million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D0D99544-60EE-EF45-B0DC-5C07C129718B}"/>
              </a:ext>
            </a:extLst>
          </p:cNvPr>
          <p:cNvSpPr/>
          <p:nvPr/>
        </p:nvSpPr>
        <p:spPr>
          <a:xfrm rot="17305509" flipV="1">
            <a:off x="2450888" y="1581760"/>
            <a:ext cx="2743200" cy="2743200"/>
          </a:xfrm>
          <a:prstGeom prst="teardrop">
            <a:avLst/>
          </a:prstGeom>
          <a:noFill/>
          <a:ln w="25400" cap="rnd">
            <a:solidFill>
              <a:schemeClr val="bg1">
                <a:lumMod val="9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F822B999-C1F6-B84E-ACE7-94B3E474A4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318" y="6125077"/>
            <a:ext cx="1794580" cy="22396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B7E8FB8-0076-984A-8EE7-F383A4420704}"/>
              </a:ext>
            </a:extLst>
          </p:cNvPr>
          <p:cNvSpPr txBox="1"/>
          <p:nvPr/>
        </p:nvSpPr>
        <p:spPr>
          <a:xfrm>
            <a:off x="788333" y="1712229"/>
            <a:ext cx="3102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spcBef>
                <a:spcPts val="300"/>
              </a:spcBef>
            </a:pPr>
            <a:r>
              <a:rPr lang="en-US" sz="2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FTC FALSE ADVERTISING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16FA18-FE7D-4573-8C8F-A6E257F6B295}"/>
              </a:ext>
            </a:extLst>
          </p:cNvPr>
          <p:cNvSpPr txBox="1"/>
          <p:nvPr/>
        </p:nvSpPr>
        <p:spPr>
          <a:xfrm flipH="1">
            <a:off x="7394899" y="2498820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MiMedx: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$6.5 million</a:t>
            </a:r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4970BB7B-8C96-4454-8633-CFDC0F86EB09}"/>
              </a:ext>
            </a:extLst>
          </p:cNvPr>
          <p:cNvSpPr/>
          <p:nvPr/>
        </p:nvSpPr>
        <p:spPr>
          <a:xfrm rot="18780000">
            <a:off x="7189124" y="1565101"/>
            <a:ext cx="2743200" cy="2743200"/>
          </a:xfrm>
          <a:prstGeom prst="teardrop">
            <a:avLst/>
          </a:prstGeom>
          <a:noFill/>
          <a:ln w="25400" cap="rnd">
            <a:solidFill>
              <a:schemeClr val="bg1">
                <a:lumMod val="9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0957856-5DE4-40E3-84ED-C634FB0818AA}"/>
              </a:ext>
            </a:extLst>
          </p:cNvPr>
          <p:cNvSpPr txBox="1"/>
          <p:nvPr/>
        </p:nvSpPr>
        <p:spPr>
          <a:xfrm>
            <a:off x="5916721" y="1712229"/>
            <a:ext cx="2479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spcBef>
                <a:spcPts val="300"/>
              </a:spcBef>
            </a:pPr>
            <a:r>
              <a:rPr lang="en-US" sz="2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FALSE PRICE REPORTING</a:t>
            </a:r>
          </a:p>
        </p:txBody>
      </p:sp>
      <p:pic>
        <p:nvPicPr>
          <p:cNvPr id="34" name="Picture 33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FBC61A12-74A4-7245-8DAC-0154EFD133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992" y="5973242"/>
            <a:ext cx="1272390" cy="403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253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0.01782 L 0.10339 0.04027 C 0.12487 0.04537 0.15716 0.04838 0.19115 0.04838 C 0.22969 0.04838 0.26068 0.04537 0.28216 0.04027 L 0.38607 0.01782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152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BEB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8" grpId="0"/>
      <p:bldP spid="48" grpId="1"/>
      <p:bldP spid="48" grpId="2"/>
      <p:bldP spid="32" grpId="0"/>
      <p:bldP spid="33" grpId="0" animBg="1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CC9D1E5-5276-7241-88B9-2D7087E946D8}"/>
              </a:ext>
            </a:extLst>
          </p:cNvPr>
          <p:cNvGrpSpPr/>
          <p:nvPr/>
        </p:nvGrpSpPr>
        <p:grpSpPr>
          <a:xfrm flipH="1">
            <a:off x="0" y="0"/>
            <a:ext cx="12192000" cy="6858000"/>
            <a:chOff x="-152400" y="1264275"/>
            <a:chExt cx="12192000" cy="685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1D0C28F-C6E7-6647-A8A1-FAAC1E9C2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149352" y="1264275"/>
              <a:ext cx="12188952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D667591-3CED-7641-A597-984E5901613B}"/>
                </a:ext>
              </a:extLst>
            </p:cNvPr>
            <p:cNvSpPr/>
            <p:nvPr/>
          </p:nvSpPr>
          <p:spPr>
            <a:xfrm>
              <a:off x="-152400" y="1264275"/>
              <a:ext cx="12192000" cy="5546035"/>
            </a:xfrm>
            <a:prstGeom prst="rect">
              <a:avLst/>
            </a:prstGeom>
            <a:solidFill>
              <a:schemeClr val="accent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88433B8-26FA-6242-96C3-C03C77135FB8}"/>
              </a:ext>
            </a:extLst>
          </p:cNvPr>
          <p:cNvSpPr txBox="1"/>
          <p:nvPr/>
        </p:nvSpPr>
        <p:spPr>
          <a:xfrm>
            <a:off x="3243235" y="362028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FEDERAL SETTLEMENTS SUMMARY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5AE94D-7FA7-EC4B-8DD2-33A859A92923}"/>
              </a:ext>
            </a:extLst>
          </p:cNvPr>
          <p:cNvGrpSpPr/>
          <p:nvPr/>
        </p:nvGrpSpPr>
        <p:grpSpPr>
          <a:xfrm>
            <a:off x="0" y="5532113"/>
            <a:ext cx="12201143" cy="1325887"/>
            <a:chOff x="-1" y="5532114"/>
            <a:chExt cx="12201143" cy="132588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0D5DC23-E02F-C446-BCE4-6C3914C07DF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F38B43-6363-8F40-B57E-A231A99F0BA4}"/>
                </a:ext>
              </a:extLst>
            </p:cNvPr>
            <p:cNvSpPr/>
            <p:nvPr/>
          </p:nvSpPr>
          <p:spPr>
            <a:xfrm flipH="1">
              <a:off x="0" y="553211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2667933" y="4080531"/>
            <a:ext cx="239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NeuroMetrix</a:t>
            </a:r>
            <a:r>
              <a:rPr lang="en-US" sz="2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>
              <a:lnSpc>
                <a:spcPts val="2420"/>
              </a:lnSpc>
            </a:pPr>
            <a:r>
              <a:rPr lang="en-US" sz="2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 million</a:t>
            </a:r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F822B999-C1F6-B84E-ACE7-94B3E474A4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252" y="6367488"/>
            <a:ext cx="1082303" cy="1350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216FA18-FE7D-4573-8C8F-A6E257F6B295}"/>
              </a:ext>
            </a:extLst>
          </p:cNvPr>
          <p:cNvSpPr txBox="1"/>
          <p:nvPr/>
        </p:nvSpPr>
        <p:spPr>
          <a:xfrm flipH="1">
            <a:off x="4968913" y="4080531"/>
            <a:ext cx="239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 err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MiMedx</a:t>
            </a:r>
            <a:r>
              <a:rPr lang="en-US" sz="21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>
              <a:lnSpc>
                <a:spcPts val="2420"/>
              </a:lnSpc>
            </a:pPr>
            <a:r>
              <a:rPr lang="en-US" sz="21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$6.5 million</a:t>
            </a:r>
          </a:p>
        </p:txBody>
      </p:sp>
      <p:pic>
        <p:nvPicPr>
          <p:cNvPr id="34" name="Picture 33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FBC61A12-74A4-7245-8DAC-0154EFD133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375" y="5814762"/>
            <a:ext cx="903094" cy="286345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204735-C0F3-DA4E-B274-A8789E81800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73" y="5966670"/>
            <a:ext cx="837863" cy="142011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90E757-FC9A-9346-8608-179DBC00EA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2" y="6277310"/>
            <a:ext cx="852958" cy="21323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F598486-0A84-D343-AFE9-8BD0B7193F1F}"/>
              </a:ext>
            </a:extLst>
          </p:cNvPr>
          <p:cNvSpPr txBox="1"/>
          <p:nvPr/>
        </p:nvSpPr>
        <p:spPr>
          <a:xfrm flipH="1">
            <a:off x="2667933" y="1399393"/>
            <a:ext cx="239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Sandoz:</a:t>
            </a:r>
          </a:p>
          <a:p>
            <a:pPr lvl="0" algn="ctr">
              <a:lnSpc>
                <a:spcPts val="2420"/>
              </a:lnSpc>
            </a:pPr>
            <a:r>
              <a:rPr lang="en-US" sz="21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$195 million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8AACA5-8765-8248-83E0-5A3AB3DDBD76}"/>
              </a:ext>
            </a:extLst>
          </p:cNvPr>
          <p:cNvSpPr txBox="1"/>
          <p:nvPr/>
        </p:nvSpPr>
        <p:spPr>
          <a:xfrm flipH="1">
            <a:off x="258201" y="1399393"/>
            <a:ext cx="239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Taro:</a:t>
            </a:r>
          </a:p>
          <a:p>
            <a:pPr lvl="0" algn="ctr">
              <a:lnSpc>
                <a:spcPts val="2420"/>
              </a:lnSpc>
            </a:pPr>
            <a:r>
              <a:rPr lang="en-US" sz="21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$419 million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5688ED-7F3D-7F42-8B55-553F5133E124}"/>
              </a:ext>
            </a:extLst>
          </p:cNvPr>
          <p:cNvSpPr txBox="1"/>
          <p:nvPr/>
        </p:nvSpPr>
        <p:spPr>
          <a:xfrm flipH="1">
            <a:off x="4968913" y="1399393"/>
            <a:ext cx="239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 err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Apotex</a:t>
            </a:r>
            <a:r>
              <a:rPr lang="en-US" sz="21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>
              <a:lnSpc>
                <a:spcPts val="2420"/>
              </a:lnSpc>
            </a:pPr>
            <a:r>
              <a:rPr lang="en-US" sz="21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$24.1 million</a:t>
            </a:r>
          </a:p>
        </p:txBody>
      </p:sp>
      <p:pic>
        <p:nvPicPr>
          <p:cNvPr id="36" name="Picture 2" descr="Taro Pharmaceuticals Logo PNG Transparent &amp; SVG Vector - Freebie ...">
            <a:extLst>
              <a:ext uri="{FF2B5EF4-FFF2-40B4-BE49-F238E27FC236}">
                <a16:creationId xmlns:a16="http://schemas.microsoft.com/office/drawing/2014/main" id="{3CB8C7E3-308E-B04B-ACCF-7C4EB0CD4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15" y="5899759"/>
            <a:ext cx="623066" cy="6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2168F2F-B9ED-BF4D-892D-A0B528475A91}"/>
              </a:ext>
            </a:extLst>
          </p:cNvPr>
          <p:cNvSpPr txBox="1"/>
          <p:nvPr/>
        </p:nvSpPr>
        <p:spPr>
          <a:xfrm flipH="1">
            <a:off x="7264867" y="1399393"/>
            <a:ext cx="239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Glenmark:</a:t>
            </a:r>
            <a:br>
              <a:rPr lang="en-US" sz="21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i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Pending</a:t>
            </a:r>
          </a:p>
        </p:txBody>
      </p:sp>
      <p:pic>
        <p:nvPicPr>
          <p:cNvPr id="38" name="Picture 2" descr="Glenmark Pharmaceuticals - Wikipedia">
            <a:extLst>
              <a:ext uri="{FF2B5EF4-FFF2-40B4-BE49-F238E27FC236}">
                <a16:creationId xmlns:a16="http://schemas.microsoft.com/office/drawing/2014/main" id="{871512F6-1CC1-A34E-A2B2-BC97B4C38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2"/>
          <a:stretch/>
        </p:blipFill>
        <p:spPr bwMode="auto">
          <a:xfrm>
            <a:off x="3478545" y="6027563"/>
            <a:ext cx="880513" cy="42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62EBF9-E57C-244B-8138-8326BAF570A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6624" y="5944597"/>
            <a:ext cx="1115195" cy="5183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881027F-103B-1747-A465-3E1E36DC06A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8934" y="5974913"/>
            <a:ext cx="651788" cy="47526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4CC028A-8DC4-0A4B-BB8A-6A262D8B3A08}"/>
              </a:ext>
            </a:extLst>
          </p:cNvPr>
          <p:cNvSpPr txBox="1"/>
          <p:nvPr/>
        </p:nvSpPr>
        <p:spPr>
          <a:xfrm flipH="1">
            <a:off x="9705372" y="1345714"/>
            <a:ext cx="2181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Fusion:</a:t>
            </a:r>
          </a:p>
          <a:p>
            <a:pPr lvl="0" algn="ctr">
              <a:lnSpc>
                <a:spcPts val="2420"/>
              </a:lnSpc>
            </a:pPr>
            <a:r>
              <a:rPr lang="en-US" sz="21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$145 million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DCBDA8-442B-7449-9ED3-528450BD69E1}"/>
              </a:ext>
            </a:extLst>
          </p:cNvPr>
          <p:cNvSpPr txBox="1"/>
          <p:nvPr/>
        </p:nvSpPr>
        <p:spPr>
          <a:xfrm flipH="1">
            <a:off x="128886" y="2560614"/>
            <a:ext cx="2656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ResMed Corporation:</a:t>
            </a:r>
          </a:p>
          <a:p>
            <a:pPr lvl="0" algn="ctr">
              <a:lnSpc>
                <a:spcPts val="2420"/>
              </a:lnSpc>
            </a:pPr>
            <a:r>
              <a:rPr lang="en-US" sz="21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$37.5 million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7AACD6-E3C5-4D47-83CC-9D652243D020}"/>
              </a:ext>
            </a:extLst>
          </p:cNvPr>
          <p:cNvSpPr txBox="1"/>
          <p:nvPr/>
        </p:nvSpPr>
        <p:spPr>
          <a:xfrm flipH="1">
            <a:off x="2667933" y="2802184"/>
            <a:ext cx="239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 err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Pacira</a:t>
            </a:r>
            <a:r>
              <a:rPr lang="en-US" sz="21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>
              <a:lnSpc>
                <a:spcPts val="2420"/>
              </a:lnSpc>
            </a:pPr>
            <a:r>
              <a:rPr lang="en-US" sz="21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$3.5 million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FB26442-0DDE-AF4A-ADDF-E6E9BDECCFE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569138" y="6288065"/>
            <a:ext cx="694464" cy="26285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AD26417-8CD3-0E4D-949C-A38EF8A5BFFD}"/>
              </a:ext>
            </a:extLst>
          </p:cNvPr>
          <p:cNvSpPr txBox="1"/>
          <p:nvPr/>
        </p:nvSpPr>
        <p:spPr>
          <a:xfrm flipH="1">
            <a:off x="4968913" y="2802184"/>
            <a:ext cx="239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Alexion:</a:t>
            </a:r>
          </a:p>
          <a:p>
            <a:pPr lvl="0" algn="ctr">
              <a:lnSpc>
                <a:spcPts val="2420"/>
              </a:lnSpc>
            </a:pPr>
            <a:r>
              <a:rPr lang="en-US" sz="21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$21.4 million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2EC6221-A98A-9447-B0B9-AFE114D43C47}"/>
              </a:ext>
            </a:extLst>
          </p:cNvPr>
          <p:cNvSpPr txBox="1"/>
          <p:nvPr/>
        </p:nvSpPr>
        <p:spPr>
          <a:xfrm flipH="1">
            <a:off x="7264867" y="2802184"/>
            <a:ext cx="239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Cardinal Health:</a:t>
            </a:r>
          </a:p>
          <a:p>
            <a:pPr lvl="0" algn="ctr">
              <a:lnSpc>
                <a:spcPts val="2420"/>
              </a:lnSpc>
            </a:pPr>
            <a:r>
              <a:rPr lang="en-US" sz="21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$8.8 million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90E9454-3920-854B-B546-FC0A7DE2FAA3}"/>
              </a:ext>
            </a:extLst>
          </p:cNvPr>
          <p:cNvSpPr txBox="1"/>
          <p:nvPr/>
        </p:nvSpPr>
        <p:spPr>
          <a:xfrm flipH="1">
            <a:off x="9602324" y="2802184"/>
            <a:ext cx="239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Sanofi:</a:t>
            </a:r>
          </a:p>
          <a:p>
            <a:pPr lvl="0" algn="ctr">
              <a:lnSpc>
                <a:spcPts val="2420"/>
              </a:lnSpc>
            </a:pPr>
            <a:r>
              <a:rPr lang="en-US" sz="21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$11.9 million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3CFBDC-7054-DC4A-997E-C8555436BCE3}"/>
              </a:ext>
            </a:extLst>
          </p:cNvPr>
          <p:cNvSpPr txBox="1"/>
          <p:nvPr/>
        </p:nvSpPr>
        <p:spPr>
          <a:xfrm flipH="1">
            <a:off x="458617" y="3926643"/>
            <a:ext cx="2121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Services Inc:</a:t>
            </a:r>
          </a:p>
          <a:p>
            <a:pPr lvl="0" algn="ctr">
              <a:lnSpc>
                <a:spcPts val="2420"/>
              </a:lnSpc>
            </a:pPr>
            <a:r>
              <a:rPr lang="en-US" sz="21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 million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AAF29EF-4835-CA47-8B0B-AFCB23547BDF}"/>
              </a:ext>
            </a:extLst>
          </p:cNvPr>
          <p:cNvSpPr txBox="1"/>
          <p:nvPr/>
        </p:nvSpPr>
        <p:spPr>
          <a:xfrm flipH="1">
            <a:off x="7264867" y="4080531"/>
            <a:ext cx="239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Novartis:</a:t>
            </a:r>
          </a:p>
          <a:p>
            <a:pPr lvl="0" algn="ctr">
              <a:lnSpc>
                <a:spcPts val="2420"/>
              </a:lnSpc>
            </a:pPr>
            <a:r>
              <a:rPr lang="en-US" sz="2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~$1.1 billion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8BAD21-B424-8F49-A485-158C388AF61E}"/>
              </a:ext>
            </a:extLst>
          </p:cNvPr>
          <p:cNvSpPr txBox="1"/>
          <p:nvPr/>
        </p:nvSpPr>
        <p:spPr>
          <a:xfrm flipH="1">
            <a:off x="9602324" y="4080531"/>
            <a:ext cx="239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420"/>
              </a:lnSpc>
            </a:pPr>
            <a:r>
              <a:rPr lang="en-US" sz="21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Indivior:</a:t>
            </a:r>
          </a:p>
          <a:p>
            <a:pPr lvl="0" algn="ctr">
              <a:lnSpc>
                <a:spcPts val="2420"/>
              </a:lnSpc>
            </a:pPr>
            <a:r>
              <a:rPr lang="en-US" sz="21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$600 million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5C0A29A-E5D9-BD40-8593-B0F34EE720E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228" y="5934744"/>
            <a:ext cx="639363" cy="5098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A7A6282-8FC1-1448-BBD7-979C9D651F1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801" y="5931144"/>
            <a:ext cx="1433487" cy="2962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2DF57C6-45D2-3243-933B-8CECAB4352B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5218" y="5899757"/>
            <a:ext cx="792657" cy="51356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21C0581-41BE-CD43-819A-C7E24FD90CC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7172" y="6075124"/>
            <a:ext cx="1175217" cy="325021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8DF9749-E090-EE4D-8B03-C9AA17E45298}"/>
              </a:ext>
            </a:extLst>
          </p:cNvPr>
          <p:cNvCxnSpPr>
            <a:cxnSpLocks/>
          </p:cNvCxnSpPr>
          <p:nvPr/>
        </p:nvCxnSpPr>
        <p:spPr>
          <a:xfrm>
            <a:off x="5885448" y="893633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85746388"/>
      </p:ext>
    </p:extLst>
  </p:cSld>
  <p:clrMapOvr>
    <a:masterClrMapping/>
  </p:clrMapOvr>
  <p:transition spd="slow" advClick="0" advTm="4500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1D0C28F-C6E7-6647-A8A1-FAAC1E9C2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9127F0E-D5FE-4243-B1E0-E476E67B5362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07DCAEC-79F5-1F4B-AC5D-CE58167A07B4}"/>
              </a:ext>
            </a:extLst>
          </p:cNvPr>
          <p:cNvSpPr txBox="1"/>
          <p:nvPr/>
        </p:nvSpPr>
        <p:spPr>
          <a:xfrm flipH="1">
            <a:off x="413358" y="2064834"/>
            <a:ext cx="12250453" cy="1531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20"/>
              </a:lnSpc>
              <a:tabLst>
                <a:tab pos="2682875" algn="l"/>
              </a:tabLst>
            </a:pPr>
            <a:r>
              <a:rPr lang="en-US" sz="4300" dirty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 7 months </a:t>
            </a:r>
            <a:r>
              <a:rPr lang="en-US" sz="43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300" b="1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4300" b="1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4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sciences companies; 	</a:t>
            </a:r>
          </a:p>
          <a:p>
            <a:pPr>
              <a:lnSpc>
                <a:spcPts val="5820"/>
              </a:lnSpc>
              <a:tabLst>
                <a:tab pos="2682875" algn="l"/>
              </a:tabLst>
            </a:pPr>
            <a:r>
              <a:rPr lang="en-US" sz="4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    ~</a:t>
            </a:r>
            <a:r>
              <a:rPr lang="en-US" sz="4300" b="1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$2.5 billion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5AE94D-7FA7-EC4B-8DD2-33A859A92923}"/>
              </a:ext>
            </a:extLst>
          </p:cNvPr>
          <p:cNvGrpSpPr/>
          <p:nvPr/>
        </p:nvGrpSpPr>
        <p:grpSpPr>
          <a:xfrm>
            <a:off x="0" y="5532113"/>
            <a:ext cx="12201143" cy="1325887"/>
            <a:chOff x="-1" y="5532114"/>
            <a:chExt cx="12201143" cy="132588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0D5DC23-E02F-C446-BCE4-6C3914C07DF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F38B43-6363-8F40-B57E-A231A99F0BA4}"/>
                </a:ext>
              </a:extLst>
            </p:cNvPr>
            <p:cNvSpPr/>
            <p:nvPr/>
          </p:nvSpPr>
          <p:spPr>
            <a:xfrm flipH="1">
              <a:off x="0" y="553211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F822B999-C1F6-B84E-ACE7-94B3E474A4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252" y="6367488"/>
            <a:ext cx="1082303" cy="135072"/>
          </a:xfrm>
          <a:prstGeom prst="rect">
            <a:avLst/>
          </a:prstGeom>
        </p:spPr>
      </p:pic>
      <p:pic>
        <p:nvPicPr>
          <p:cNvPr id="34" name="Picture 33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FBC61A12-74A4-7245-8DAC-0154EFD133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375" y="5814762"/>
            <a:ext cx="903094" cy="286345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204735-C0F3-DA4E-B274-A8789E81800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73" y="5966670"/>
            <a:ext cx="837863" cy="142011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90E757-FC9A-9346-8608-179DBC00EA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2" y="6277310"/>
            <a:ext cx="852958" cy="213239"/>
          </a:xfrm>
          <a:prstGeom prst="rect">
            <a:avLst/>
          </a:prstGeom>
        </p:spPr>
      </p:pic>
      <p:pic>
        <p:nvPicPr>
          <p:cNvPr id="36" name="Picture 2" descr="Taro Pharmaceuticals Logo PNG Transparent &amp; SVG Vector - Freebie ...">
            <a:extLst>
              <a:ext uri="{FF2B5EF4-FFF2-40B4-BE49-F238E27FC236}">
                <a16:creationId xmlns:a16="http://schemas.microsoft.com/office/drawing/2014/main" id="{3CB8C7E3-308E-B04B-ACCF-7C4EB0CD4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15" y="5899759"/>
            <a:ext cx="623066" cy="6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Glenmark Pharmaceuticals - Wikipedia">
            <a:extLst>
              <a:ext uri="{FF2B5EF4-FFF2-40B4-BE49-F238E27FC236}">
                <a16:creationId xmlns:a16="http://schemas.microsoft.com/office/drawing/2014/main" id="{871512F6-1CC1-A34E-A2B2-BC97B4C38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2"/>
          <a:stretch/>
        </p:blipFill>
        <p:spPr bwMode="auto">
          <a:xfrm>
            <a:off x="3478545" y="6027563"/>
            <a:ext cx="880513" cy="42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62EBF9-E57C-244B-8138-8326BAF570A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6624" y="5944597"/>
            <a:ext cx="1115195" cy="5183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881027F-103B-1747-A465-3E1E36DC06A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8934" y="5974913"/>
            <a:ext cx="651788" cy="4752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FB26442-0DDE-AF4A-ADDF-E6E9BDECCFE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569138" y="6288065"/>
            <a:ext cx="694464" cy="26285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5C0A29A-E5D9-BD40-8593-B0F34EE720E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228" y="5934744"/>
            <a:ext cx="639363" cy="5098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A7A6282-8FC1-1448-BBD7-979C9D651F1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801" y="5931144"/>
            <a:ext cx="1433487" cy="2962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2DF57C6-45D2-3243-933B-8CECAB4352B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5218" y="5899757"/>
            <a:ext cx="792657" cy="51356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21C0581-41BE-CD43-819A-C7E24FD90CC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7172" y="6075124"/>
            <a:ext cx="1175217" cy="325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2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567B7152-31BA-124D-824C-43E43C5D2154}"/>
              </a:ext>
            </a:extLst>
          </p:cNvPr>
          <p:cNvSpPr txBox="1">
            <a:spLocks/>
          </p:cNvSpPr>
          <p:nvPr/>
        </p:nvSpPr>
        <p:spPr>
          <a:xfrm>
            <a:off x="862085" y="1298448"/>
            <a:ext cx="8522716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STATE SETTLEMENTS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715430-A197-E942-98F6-9294429FDA0F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AAA76-A941-C04A-90D5-91929D275653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0DE62D-CBD1-934E-A644-9858D983BD53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5EDC79-41FA-3945-9646-7C2983BDFB56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75733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250">
        <p15:prstTrans prst="pageCurlDouble"/>
      </p:transition>
    </mc:Choice>
    <mc:Fallback xmlns="">
      <p:transition spd="slow" advClick="0" advTm="225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608797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82C22E-8899-4C4A-8A52-1EB8075D6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56" t="181" r="20162" b="592"/>
          <a:stretch/>
        </p:blipFill>
        <p:spPr>
          <a:xfrm>
            <a:off x="0" y="0"/>
            <a:ext cx="6089904" cy="5569528"/>
          </a:xfrm>
          <a:prstGeom prst="rect">
            <a:avLst/>
          </a:prstGeom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id="{E5C6FC8F-759F-134C-B938-DE1B757032AA}"/>
              </a:ext>
            </a:extLst>
          </p:cNvPr>
          <p:cNvSpPr/>
          <p:nvPr/>
        </p:nvSpPr>
        <p:spPr>
          <a:xfrm>
            <a:off x="0" y="0"/>
            <a:ext cx="6087979" cy="6858000"/>
          </a:xfrm>
          <a:prstGeom prst="rect">
            <a:avLst/>
          </a:prstGeom>
          <a:gradFill flip="none" rotWithShape="1">
            <a:gsLst>
              <a:gs pos="14000">
                <a:schemeClr val="accent1">
                  <a:lumMod val="50000"/>
                  <a:alpha val="89000"/>
                </a:schemeClr>
              </a:gs>
              <a:gs pos="75000">
                <a:schemeClr val="accent1">
                  <a:lumMod val="5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69ACC6-C27D-CD48-A48A-8AB50358BA59}"/>
              </a:ext>
            </a:extLst>
          </p:cNvPr>
          <p:cNvSpPr txBox="1"/>
          <p:nvPr/>
        </p:nvSpPr>
        <p:spPr>
          <a:xfrm flipH="1">
            <a:off x="6446520" y="625294"/>
            <a:ext cx="56997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Mallinckrodt: </a:t>
            </a:r>
          </a:p>
          <a:p>
            <a:pPr lvl="0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$1.6 billion opioid settlement with 47 states and territories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8D279C-6232-DC44-8ABD-EFAD318EA21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SETTLEMENTS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5CED96CB-BB0E-EE40-98D1-10EBD48181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3092" y="5859887"/>
            <a:ext cx="1550069" cy="746975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C1E32F90-1685-0244-982A-4E70A4D288C9}"/>
              </a:ext>
            </a:extLst>
          </p:cNvPr>
          <p:cNvSpPr/>
          <p:nvPr/>
        </p:nvSpPr>
        <p:spPr>
          <a:xfrm>
            <a:off x="0" y="5549738"/>
            <a:ext cx="12201142" cy="64008"/>
          </a:xfrm>
          <a:prstGeom prst="rect">
            <a:avLst/>
          </a:prstGeom>
          <a:gradFill flip="none" rotWithShape="1">
            <a:gsLst>
              <a:gs pos="12000">
                <a:schemeClr val="accent2"/>
              </a:gs>
              <a:gs pos="38000">
                <a:schemeClr val="accent4"/>
              </a:gs>
              <a:gs pos="56000">
                <a:schemeClr val="accent5"/>
              </a:gs>
              <a:gs pos="75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3800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69ACC6-C27D-CD48-A48A-8AB50358BA59}"/>
              </a:ext>
            </a:extLst>
          </p:cNvPr>
          <p:cNvSpPr txBox="1"/>
          <p:nvPr/>
        </p:nvSpPr>
        <p:spPr>
          <a:xfrm flipH="1">
            <a:off x="6446520" y="625294"/>
            <a:ext cx="47289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Mallinckrodt: </a:t>
            </a:r>
          </a:p>
          <a:p>
            <a:pPr lvl="0"/>
            <a:r>
              <a:rPr lang="en-US" sz="26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$1.6 billion opioid settlement with 47 states and territories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608797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8D279C-6232-DC44-8ABD-EFAD318EA21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SETTLEMENTS</a:t>
            </a:r>
          </a:p>
        </p:txBody>
      </p:sp>
      <p:grpSp>
        <p:nvGrpSpPr>
          <p:cNvPr id="24" name="Group 137">
            <a:extLst>
              <a:ext uri="{FF2B5EF4-FFF2-40B4-BE49-F238E27FC236}">
                <a16:creationId xmlns:a16="http://schemas.microsoft.com/office/drawing/2014/main" id="{2F20766D-D4B0-0849-A161-4833F36E3A26}"/>
              </a:ext>
            </a:extLst>
          </p:cNvPr>
          <p:cNvGrpSpPr/>
          <p:nvPr/>
        </p:nvGrpSpPr>
        <p:grpSpPr>
          <a:xfrm>
            <a:off x="216677" y="1342754"/>
            <a:ext cx="5571993" cy="3414295"/>
            <a:chOff x="2797320" y="2590800"/>
            <a:chExt cx="5889480" cy="3745524"/>
          </a:xfrm>
          <a:solidFill>
            <a:schemeClr val="bg1"/>
          </a:solidFill>
          <a:effectLst>
            <a:outerShdw blurRad="177800" dist="38100" dir="2700000" algn="tl" rotWithShape="0">
              <a:prstClr val="black">
                <a:alpha val="12000"/>
              </a:prstClr>
            </a:outerShdw>
          </a:effectLst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AB504608-D6E5-0A4C-9F49-4C765C6F0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9DB7F8ED-8D8C-2C4C-AAD6-EB267390F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CD7D849-B6DC-544F-B8A7-5648442C8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D2B57F1-80E4-F747-8CBF-4E85C557A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3AAC4F8-2230-E14A-A03F-BC01885F2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46B94BC1-3E57-A541-9217-C8798694A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5B189742-C843-1942-A57A-42F6D887F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710901F7-CCEB-6A48-BECA-B1BA6A598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B2BEC73F-FEB4-884B-8C04-8F2E92D08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1233BFDE-7756-8E4F-BEC1-21583B638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70">
              <a:extLst>
                <a:ext uri="{FF2B5EF4-FFF2-40B4-BE49-F238E27FC236}">
                  <a16:creationId xmlns:a16="http://schemas.microsoft.com/office/drawing/2014/main" id="{6C4850A3-8802-6342-828D-6D1118B6C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71">
              <a:extLst>
                <a:ext uri="{FF2B5EF4-FFF2-40B4-BE49-F238E27FC236}">
                  <a16:creationId xmlns:a16="http://schemas.microsoft.com/office/drawing/2014/main" id="{E6D73FBC-60C8-A24E-9EFB-77AB04B73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72">
              <a:extLst>
                <a:ext uri="{FF2B5EF4-FFF2-40B4-BE49-F238E27FC236}">
                  <a16:creationId xmlns:a16="http://schemas.microsoft.com/office/drawing/2014/main" id="{C010E8CA-9CF7-AF44-9D21-68624C713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73">
              <a:extLst>
                <a:ext uri="{FF2B5EF4-FFF2-40B4-BE49-F238E27FC236}">
                  <a16:creationId xmlns:a16="http://schemas.microsoft.com/office/drawing/2014/main" id="{687987A1-92E4-5C41-B19C-1FB92F0D9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74">
              <a:extLst>
                <a:ext uri="{FF2B5EF4-FFF2-40B4-BE49-F238E27FC236}">
                  <a16:creationId xmlns:a16="http://schemas.microsoft.com/office/drawing/2014/main" id="{744CCD53-A671-6545-B9BE-DDD90CDD0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75">
              <a:extLst>
                <a:ext uri="{FF2B5EF4-FFF2-40B4-BE49-F238E27FC236}">
                  <a16:creationId xmlns:a16="http://schemas.microsoft.com/office/drawing/2014/main" id="{19BF4D09-D853-6843-A12F-BFBD42BAA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76">
              <a:extLst>
                <a:ext uri="{FF2B5EF4-FFF2-40B4-BE49-F238E27FC236}">
                  <a16:creationId xmlns:a16="http://schemas.microsoft.com/office/drawing/2014/main" id="{3661FF44-1E9E-9646-8B73-51868A647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77">
              <a:extLst>
                <a:ext uri="{FF2B5EF4-FFF2-40B4-BE49-F238E27FC236}">
                  <a16:creationId xmlns:a16="http://schemas.microsoft.com/office/drawing/2014/main" id="{DA45A456-D5C6-5348-B0C3-DEF68A672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79">
              <a:extLst>
                <a:ext uri="{FF2B5EF4-FFF2-40B4-BE49-F238E27FC236}">
                  <a16:creationId xmlns:a16="http://schemas.microsoft.com/office/drawing/2014/main" id="{B1341825-2133-204C-91D1-64D94A303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80">
              <a:extLst>
                <a:ext uri="{FF2B5EF4-FFF2-40B4-BE49-F238E27FC236}">
                  <a16:creationId xmlns:a16="http://schemas.microsoft.com/office/drawing/2014/main" id="{E8F2D1A5-BD0E-5A4D-B2C6-132CE06E3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81">
              <a:extLst>
                <a:ext uri="{FF2B5EF4-FFF2-40B4-BE49-F238E27FC236}">
                  <a16:creationId xmlns:a16="http://schemas.microsoft.com/office/drawing/2014/main" id="{E308E8B5-F1A3-FE44-841E-E77E85951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82">
              <a:extLst>
                <a:ext uri="{FF2B5EF4-FFF2-40B4-BE49-F238E27FC236}">
                  <a16:creationId xmlns:a16="http://schemas.microsoft.com/office/drawing/2014/main" id="{F9E7822E-5DCC-6C47-B42F-736E25A81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83">
              <a:extLst>
                <a:ext uri="{FF2B5EF4-FFF2-40B4-BE49-F238E27FC236}">
                  <a16:creationId xmlns:a16="http://schemas.microsoft.com/office/drawing/2014/main" id="{CFAFE6F4-EE87-7446-A633-BF6E50674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84">
              <a:extLst>
                <a:ext uri="{FF2B5EF4-FFF2-40B4-BE49-F238E27FC236}">
                  <a16:creationId xmlns:a16="http://schemas.microsoft.com/office/drawing/2014/main" id="{29E51443-2C08-F14E-AA34-70F3640D9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85">
              <a:extLst>
                <a:ext uri="{FF2B5EF4-FFF2-40B4-BE49-F238E27FC236}">
                  <a16:creationId xmlns:a16="http://schemas.microsoft.com/office/drawing/2014/main" id="{91E2B45E-FEB7-B645-81FA-C6A4CED7C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87">
              <a:extLst>
                <a:ext uri="{FF2B5EF4-FFF2-40B4-BE49-F238E27FC236}">
                  <a16:creationId xmlns:a16="http://schemas.microsoft.com/office/drawing/2014/main" id="{53CC8DBE-01AE-DB44-9D23-DDE056C79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88">
              <a:extLst>
                <a:ext uri="{FF2B5EF4-FFF2-40B4-BE49-F238E27FC236}">
                  <a16:creationId xmlns:a16="http://schemas.microsoft.com/office/drawing/2014/main" id="{B3E20B4F-3EDF-304A-8434-F5F028C91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89">
              <a:extLst>
                <a:ext uri="{FF2B5EF4-FFF2-40B4-BE49-F238E27FC236}">
                  <a16:creationId xmlns:a16="http://schemas.microsoft.com/office/drawing/2014/main" id="{0EA4EA8B-143F-8C4B-A095-C5EA34B92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90">
              <a:extLst>
                <a:ext uri="{FF2B5EF4-FFF2-40B4-BE49-F238E27FC236}">
                  <a16:creationId xmlns:a16="http://schemas.microsoft.com/office/drawing/2014/main" id="{EC5A4AB4-3C1B-B74D-96C3-57583301A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91">
              <a:extLst>
                <a:ext uri="{FF2B5EF4-FFF2-40B4-BE49-F238E27FC236}">
                  <a16:creationId xmlns:a16="http://schemas.microsoft.com/office/drawing/2014/main" id="{9E323332-C7A5-3040-A4F3-A20BE184D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Freeform 92">
              <a:extLst>
                <a:ext uri="{FF2B5EF4-FFF2-40B4-BE49-F238E27FC236}">
                  <a16:creationId xmlns:a16="http://schemas.microsoft.com/office/drawing/2014/main" id="{B1EA803A-E664-BD46-8690-A4E6D2E66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Freeform 93">
              <a:extLst>
                <a:ext uri="{FF2B5EF4-FFF2-40B4-BE49-F238E27FC236}">
                  <a16:creationId xmlns:a16="http://schemas.microsoft.com/office/drawing/2014/main" id="{595EB5F8-21E0-F24D-B209-042E7DB8B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 94">
              <a:extLst>
                <a:ext uri="{FF2B5EF4-FFF2-40B4-BE49-F238E27FC236}">
                  <a16:creationId xmlns:a16="http://schemas.microsoft.com/office/drawing/2014/main" id="{9687EFF1-E7B9-544D-8B00-F6598BEC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 95">
              <a:extLst>
                <a:ext uri="{FF2B5EF4-FFF2-40B4-BE49-F238E27FC236}">
                  <a16:creationId xmlns:a16="http://schemas.microsoft.com/office/drawing/2014/main" id="{E635952F-54A7-E347-8AD5-4852D93AA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1587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 96">
              <a:extLst>
                <a:ext uri="{FF2B5EF4-FFF2-40B4-BE49-F238E27FC236}">
                  <a16:creationId xmlns:a16="http://schemas.microsoft.com/office/drawing/2014/main" id="{7D233C1C-3BBC-674B-A1BB-4D7D35F46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 97">
              <a:extLst>
                <a:ext uri="{FF2B5EF4-FFF2-40B4-BE49-F238E27FC236}">
                  <a16:creationId xmlns:a16="http://schemas.microsoft.com/office/drawing/2014/main" id="{3452B248-44AE-DB4E-960A-AE11ADD0D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 98">
              <a:extLst>
                <a:ext uri="{FF2B5EF4-FFF2-40B4-BE49-F238E27FC236}">
                  <a16:creationId xmlns:a16="http://schemas.microsoft.com/office/drawing/2014/main" id="{8E1A10B8-1247-5A42-BD65-F4E454C6F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 99">
              <a:extLst>
                <a:ext uri="{FF2B5EF4-FFF2-40B4-BE49-F238E27FC236}">
                  <a16:creationId xmlns:a16="http://schemas.microsoft.com/office/drawing/2014/main" id="{1A7BF44D-1FC3-5846-9A9A-02ECE8935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100">
              <a:extLst>
                <a:ext uri="{FF2B5EF4-FFF2-40B4-BE49-F238E27FC236}">
                  <a16:creationId xmlns:a16="http://schemas.microsoft.com/office/drawing/2014/main" id="{5759ECD3-AF26-1740-A5F2-E45A46C2A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Freeform 101">
              <a:extLst>
                <a:ext uri="{FF2B5EF4-FFF2-40B4-BE49-F238E27FC236}">
                  <a16:creationId xmlns:a16="http://schemas.microsoft.com/office/drawing/2014/main" id="{4562CA21-77D9-954D-9F64-F54B927A0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Freeform 102">
              <a:extLst>
                <a:ext uri="{FF2B5EF4-FFF2-40B4-BE49-F238E27FC236}">
                  <a16:creationId xmlns:a16="http://schemas.microsoft.com/office/drawing/2014/main" id="{B3D31E50-AE9B-874E-ACE5-B5AC1D7C6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103">
              <a:extLst>
                <a:ext uri="{FF2B5EF4-FFF2-40B4-BE49-F238E27FC236}">
                  <a16:creationId xmlns:a16="http://schemas.microsoft.com/office/drawing/2014/main" id="{F95B0260-4517-F141-B39D-32940C2A3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104">
              <a:extLst>
                <a:ext uri="{FF2B5EF4-FFF2-40B4-BE49-F238E27FC236}">
                  <a16:creationId xmlns:a16="http://schemas.microsoft.com/office/drawing/2014/main" id="{62720DA2-B31D-E14D-B0AD-074459B91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105">
              <a:extLst>
                <a:ext uri="{FF2B5EF4-FFF2-40B4-BE49-F238E27FC236}">
                  <a16:creationId xmlns:a16="http://schemas.microsoft.com/office/drawing/2014/main" id="{A7481BBA-FA35-AC43-A676-1FACE8D3E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106">
              <a:extLst>
                <a:ext uri="{FF2B5EF4-FFF2-40B4-BE49-F238E27FC236}">
                  <a16:creationId xmlns:a16="http://schemas.microsoft.com/office/drawing/2014/main" id="{9EF1462C-E745-F549-BE40-D7E9285DE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107">
              <a:extLst>
                <a:ext uri="{FF2B5EF4-FFF2-40B4-BE49-F238E27FC236}">
                  <a16:creationId xmlns:a16="http://schemas.microsoft.com/office/drawing/2014/main" id="{B7A5A841-3B00-424E-86DF-7E97E02E5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Freeform 108">
              <a:extLst>
                <a:ext uri="{FF2B5EF4-FFF2-40B4-BE49-F238E27FC236}">
                  <a16:creationId xmlns:a16="http://schemas.microsoft.com/office/drawing/2014/main" id="{37820A10-ACF8-DA43-8771-1C4357BBA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109">
              <a:extLst>
                <a:ext uri="{FF2B5EF4-FFF2-40B4-BE49-F238E27FC236}">
                  <a16:creationId xmlns:a16="http://schemas.microsoft.com/office/drawing/2014/main" id="{AF0CBF4D-84D5-1541-B5C0-58DA00185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8" name="Group 69">
              <a:extLst>
                <a:ext uri="{FF2B5EF4-FFF2-40B4-BE49-F238E27FC236}">
                  <a16:creationId xmlns:a16="http://schemas.microsoft.com/office/drawing/2014/main" id="{D6D9CA8D-E429-3A45-800F-B5F990BB14B3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84" name="Freeform 105">
                <a:extLst>
                  <a:ext uri="{FF2B5EF4-FFF2-40B4-BE49-F238E27FC236}">
                    <a16:creationId xmlns:a16="http://schemas.microsoft.com/office/drawing/2014/main" id="{CD3B4116-C150-7942-8E61-DBBAC69F8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Freeform 106">
                <a:extLst>
                  <a:ext uri="{FF2B5EF4-FFF2-40B4-BE49-F238E27FC236}">
                    <a16:creationId xmlns:a16="http://schemas.microsoft.com/office/drawing/2014/main" id="{B489D747-8831-AF46-B1BD-270D632F8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8" name="Freeform 107">
                <a:extLst>
                  <a:ext uri="{FF2B5EF4-FFF2-40B4-BE49-F238E27FC236}">
                    <a16:creationId xmlns:a16="http://schemas.microsoft.com/office/drawing/2014/main" id="{4CE883CD-A1E6-924B-A99A-D8B351851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Freeform 108">
                <a:extLst>
                  <a:ext uri="{FF2B5EF4-FFF2-40B4-BE49-F238E27FC236}">
                    <a16:creationId xmlns:a16="http://schemas.microsoft.com/office/drawing/2014/main" id="{9F2F7D9E-0F7E-F640-9AB7-67CB386E2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Freeform 109">
                <a:extLst>
                  <a:ext uri="{FF2B5EF4-FFF2-40B4-BE49-F238E27FC236}">
                    <a16:creationId xmlns:a16="http://schemas.microsoft.com/office/drawing/2014/main" id="{3D805863-D4C7-2849-A17C-0CF1D8874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Freeform 110">
                <a:extLst>
                  <a:ext uri="{FF2B5EF4-FFF2-40B4-BE49-F238E27FC236}">
                    <a16:creationId xmlns:a16="http://schemas.microsoft.com/office/drawing/2014/main" id="{195E49F6-35D0-F544-A9A8-4252A0174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Freeform 111">
                <a:extLst>
                  <a:ext uri="{FF2B5EF4-FFF2-40B4-BE49-F238E27FC236}">
                    <a16:creationId xmlns:a16="http://schemas.microsoft.com/office/drawing/2014/main" id="{77FD92B1-3101-B843-8F05-5C872A208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Freeform 112">
                <a:extLst>
                  <a:ext uri="{FF2B5EF4-FFF2-40B4-BE49-F238E27FC236}">
                    <a16:creationId xmlns:a16="http://schemas.microsoft.com/office/drawing/2014/main" id="{8CFAB810-BE7F-BF4B-A0CC-DB1B5BF3E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82" name="Freeform 113">
              <a:extLst>
                <a:ext uri="{FF2B5EF4-FFF2-40B4-BE49-F238E27FC236}">
                  <a16:creationId xmlns:a16="http://schemas.microsoft.com/office/drawing/2014/main" id="{F10815B4-700B-B047-B659-86315D4C6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C8AE0C00-7C97-CE4E-9B07-6FAACAFCB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86">
              <a:extLst>
                <a:ext uri="{FF2B5EF4-FFF2-40B4-BE49-F238E27FC236}">
                  <a16:creationId xmlns:a16="http://schemas.microsoft.com/office/drawing/2014/main" id="{B46701FF-3CC1-9042-AAC0-D74A7F325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/>
            </a:solidFill>
            <a:ln w="15875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78">
              <a:extLst>
                <a:ext uri="{FF2B5EF4-FFF2-40B4-BE49-F238E27FC236}">
                  <a16:creationId xmlns:a16="http://schemas.microsoft.com/office/drawing/2014/main" id="{E518D2E0-8C49-F148-9883-73D07497E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2"/>
            </a:solidFill>
            <a:ln w="15875" cmpd="sng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762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5CED96CB-BB0E-EE40-98D1-10EBD4818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3092" y="5859887"/>
            <a:ext cx="1550069" cy="746975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43638CB7-3D84-A24D-B260-6FC981D93EAA}"/>
              </a:ext>
            </a:extLst>
          </p:cNvPr>
          <p:cNvSpPr txBox="1"/>
          <p:nvPr/>
        </p:nvSpPr>
        <p:spPr>
          <a:xfrm flipH="1">
            <a:off x="6446520" y="2176272"/>
            <a:ext cx="47289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Endo: </a:t>
            </a:r>
          </a:p>
          <a:p>
            <a:pPr lvl="0"/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$8.75 million opioid settlement in OK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B1C11C45-4200-F94D-A6B3-E621EB4F85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5915" y="6014434"/>
            <a:ext cx="1267703" cy="397669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6B990329-E58A-1247-AA65-ADF16AD6A3CA}"/>
              </a:ext>
            </a:extLst>
          </p:cNvPr>
          <p:cNvSpPr/>
          <p:nvPr/>
        </p:nvSpPr>
        <p:spPr>
          <a:xfrm>
            <a:off x="0" y="5549738"/>
            <a:ext cx="12201142" cy="64008"/>
          </a:xfrm>
          <a:prstGeom prst="rect">
            <a:avLst/>
          </a:prstGeom>
          <a:gradFill flip="none" rotWithShape="1">
            <a:gsLst>
              <a:gs pos="12000">
                <a:schemeClr val="accent2"/>
              </a:gs>
              <a:gs pos="38000">
                <a:schemeClr val="accent4"/>
              </a:gs>
              <a:gs pos="56000">
                <a:schemeClr val="accent5"/>
              </a:gs>
              <a:gs pos="75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6280654"/>
      </p:ext>
    </p:extLst>
  </p:cSld>
  <p:clrMapOvr>
    <a:masterClrMapping/>
  </p:clrMapOvr>
  <p:transition spd="slow" advClick="0" advTm="3000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69ACC6-C27D-CD48-A48A-8AB50358BA59}"/>
              </a:ext>
            </a:extLst>
          </p:cNvPr>
          <p:cNvSpPr txBox="1"/>
          <p:nvPr/>
        </p:nvSpPr>
        <p:spPr>
          <a:xfrm flipH="1">
            <a:off x="6446520" y="625294"/>
            <a:ext cx="47289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Mallinckrodt: </a:t>
            </a:r>
          </a:p>
          <a:p>
            <a:pPr lvl="0"/>
            <a:r>
              <a:rPr lang="en-US" sz="26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$1.6 billion opioid settlement with 47 states and territories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608797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8D279C-6232-DC44-8ABD-EFAD318EA21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SETTLEMENTS</a:t>
            </a:r>
          </a:p>
        </p:txBody>
      </p:sp>
      <p:grpSp>
        <p:nvGrpSpPr>
          <p:cNvPr id="24" name="Group 137">
            <a:extLst>
              <a:ext uri="{FF2B5EF4-FFF2-40B4-BE49-F238E27FC236}">
                <a16:creationId xmlns:a16="http://schemas.microsoft.com/office/drawing/2014/main" id="{2F20766D-D4B0-0849-A161-4833F36E3A26}"/>
              </a:ext>
            </a:extLst>
          </p:cNvPr>
          <p:cNvGrpSpPr/>
          <p:nvPr/>
        </p:nvGrpSpPr>
        <p:grpSpPr>
          <a:xfrm>
            <a:off x="216677" y="1342754"/>
            <a:ext cx="5571993" cy="3414295"/>
            <a:chOff x="2797320" y="2590800"/>
            <a:chExt cx="5889480" cy="3745524"/>
          </a:xfrm>
          <a:solidFill>
            <a:schemeClr val="bg1"/>
          </a:solidFill>
          <a:effectLst>
            <a:outerShdw blurRad="177800" dist="38100" dir="2700000" algn="tl" rotWithShape="0">
              <a:prstClr val="black">
                <a:alpha val="12000"/>
              </a:prstClr>
            </a:outerShdw>
          </a:effectLst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AB504608-D6E5-0A4C-9F49-4C765C6F0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9DB7F8ED-8D8C-2C4C-AAD6-EB267390F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CD7D849-B6DC-544F-B8A7-5648442C8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D2B57F1-80E4-F747-8CBF-4E85C557A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3AAC4F8-2230-E14A-A03F-BC01885F2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46B94BC1-3E57-A541-9217-C8798694A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5B189742-C843-1942-A57A-42F6D887F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710901F7-CCEB-6A48-BECA-B1BA6A598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B2BEC73F-FEB4-884B-8C04-8F2E92D08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1233BFDE-7756-8E4F-BEC1-21583B638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70">
              <a:extLst>
                <a:ext uri="{FF2B5EF4-FFF2-40B4-BE49-F238E27FC236}">
                  <a16:creationId xmlns:a16="http://schemas.microsoft.com/office/drawing/2014/main" id="{6C4850A3-8802-6342-828D-6D1118B6C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71">
              <a:extLst>
                <a:ext uri="{FF2B5EF4-FFF2-40B4-BE49-F238E27FC236}">
                  <a16:creationId xmlns:a16="http://schemas.microsoft.com/office/drawing/2014/main" id="{E6D73FBC-60C8-A24E-9EFB-77AB04B73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72">
              <a:extLst>
                <a:ext uri="{FF2B5EF4-FFF2-40B4-BE49-F238E27FC236}">
                  <a16:creationId xmlns:a16="http://schemas.microsoft.com/office/drawing/2014/main" id="{C010E8CA-9CF7-AF44-9D21-68624C713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73">
              <a:extLst>
                <a:ext uri="{FF2B5EF4-FFF2-40B4-BE49-F238E27FC236}">
                  <a16:creationId xmlns:a16="http://schemas.microsoft.com/office/drawing/2014/main" id="{687987A1-92E4-5C41-B19C-1FB92F0D9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74">
              <a:extLst>
                <a:ext uri="{FF2B5EF4-FFF2-40B4-BE49-F238E27FC236}">
                  <a16:creationId xmlns:a16="http://schemas.microsoft.com/office/drawing/2014/main" id="{744CCD53-A671-6545-B9BE-DDD90CDD0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75">
              <a:extLst>
                <a:ext uri="{FF2B5EF4-FFF2-40B4-BE49-F238E27FC236}">
                  <a16:creationId xmlns:a16="http://schemas.microsoft.com/office/drawing/2014/main" id="{19BF4D09-D853-6843-A12F-BFBD42BAA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76">
              <a:extLst>
                <a:ext uri="{FF2B5EF4-FFF2-40B4-BE49-F238E27FC236}">
                  <a16:creationId xmlns:a16="http://schemas.microsoft.com/office/drawing/2014/main" id="{3661FF44-1E9E-9646-8B73-51868A647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77">
              <a:extLst>
                <a:ext uri="{FF2B5EF4-FFF2-40B4-BE49-F238E27FC236}">
                  <a16:creationId xmlns:a16="http://schemas.microsoft.com/office/drawing/2014/main" id="{DA45A456-D5C6-5348-B0C3-DEF68A672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79">
              <a:extLst>
                <a:ext uri="{FF2B5EF4-FFF2-40B4-BE49-F238E27FC236}">
                  <a16:creationId xmlns:a16="http://schemas.microsoft.com/office/drawing/2014/main" id="{B1341825-2133-204C-91D1-64D94A303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80">
              <a:extLst>
                <a:ext uri="{FF2B5EF4-FFF2-40B4-BE49-F238E27FC236}">
                  <a16:creationId xmlns:a16="http://schemas.microsoft.com/office/drawing/2014/main" id="{E8F2D1A5-BD0E-5A4D-B2C6-132CE06E3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81">
              <a:extLst>
                <a:ext uri="{FF2B5EF4-FFF2-40B4-BE49-F238E27FC236}">
                  <a16:creationId xmlns:a16="http://schemas.microsoft.com/office/drawing/2014/main" id="{E308E8B5-F1A3-FE44-841E-E77E85951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82">
              <a:extLst>
                <a:ext uri="{FF2B5EF4-FFF2-40B4-BE49-F238E27FC236}">
                  <a16:creationId xmlns:a16="http://schemas.microsoft.com/office/drawing/2014/main" id="{F9E7822E-5DCC-6C47-B42F-736E25A81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83">
              <a:extLst>
                <a:ext uri="{FF2B5EF4-FFF2-40B4-BE49-F238E27FC236}">
                  <a16:creationId xmlns:a16="http://schemas.microsoft.com/office/drawing/2014/main" id="{CFAFE6F4-EE87-7446-A633-BF6E50674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84">
              <a:extLst>
                <a:ext uri="{FF2B5EF4-FFF2-40B4-BE49-F238E27FC236}">
                  <a16:creationId xmlns:a16="http://schemas.microsoft.com/office/drawing/2014/main" id="{29E51443-2C08-F14E-AA34-70F3640D9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85">
              <a:extLst>
                <a:ext uri="{FF2B5EF4-FFF2-40B4-BE49-F238E27FC236}">
                  <a16:creationId xmlns:a16="http://schemas.microsoft.com/office/drawing/2014/main" id="{91E2B45E-FEB7-B645-81FA-C6A4CED7C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87">
              <a:extLst>
                <a:ext uri="{FF2B5EF4-FFF2-40B4-BE49-F238E27FC236}">
                  <a16:creationId xmlns:a16="http://schemas.microsoft.com/office/drawing/2014/main" id="{53CC8DBE-01AE-DB44-9D23-DDE056C79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88">
              <a:extLst>
                <a:ext uri="{FF2B5EF4-FFF2-40B4-BE49-F238E27FC236}">
                  <a16:creationId xmlns:a16="http://schemas.microsoft.com/office/drawing/2014/main" id="{B3E20B4F-3EDF-304A-8434-F5F028C91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89">
              <a:extLst>
                <a:ext uri="{FF2B5EF4-FFF2-40B4-BE49-F238E27FC236}">
                  <a16:creationId xmlns:a16="http://schemas.microsoft.com/office/drawing/2014/main" id="{0EA4EA8B-143F-8C4B-A095-C5EA34B92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90">
              <a:extLst>
                <a:ext uri="{FF2B5EF4-FFF2-40B4-BE49-F238E27FC236}">
                  <a16:creationId xmlns:a16="http://schemas.microsoft.com/office/drawing/2014/main" id="{EC5A4AB4-3C1B-B74D-96C3-57583301A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91">
              <a:extLst>
                <a:ext uri="{FF2B5EF4-FFF2-40B4-BE49-F238E27FC236}">
                  <a16:creationId xmlns:a16="http://schemas.microsoft.com/office/drawing/2014/main" id="{9E323332-C7A5-3040-A4F3-A20BE184D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Freeform 92">
              <a:extLst>
                <a:ext uri="{FF2B5EF4-FFF2-40B4-BE49-F238E27FC236}">
                  <a16:creationId xmlns:a16="http://schemas.microsoft.com/office/drawing/2014/main" id="{B1EA803A-E664-BD46-8690-A4E6D2E66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Freeform 93">
              <a:extLst>
                <a:ext uri="{FF2B5EF4-FFF2-40B4-BE49-F238E27FC236}">
                  <a16:creationId xmlns:a16="http://schemas.microsoft.com/office/drawing/2014/main" id="{595EB5F8-21E0-F24D-B209-042E7DB8B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 94">
              <a:extLst>
                <a:ext uri="{FF2B5EF4-FFF2-40B4-BE49-F238E27FC236}">
                  <a16:creationId xmlns:a16="http://schemas.microsoft.com/office/drawing/2014/main" id="{9687EFF1-E7B9-544D-8B00-F6598BEC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 95">
              <a:extLst>
                <a:ext uri="{FF2B5EF4-FFF2-40B4-BE49-F238E27FC236}">
                  <a16:creationId xmlns:a16="http://schemas.microsoft.com/office/drawing/2014/main" id="{E635952F-54A7-E347-8AD5-4852D93AA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1587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 96">
              <a:extLst>
                <a:ext uri="{FF2B5EF4-FFF2-40B4-BE49-F238E27FC236}">
                  <a16:creationId xmlns:a16="http://schemas.microsoft.com/office/drawing/2014/main" id="{7D233C1C-3BBC-674B-A1BB-4D7D35F46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 97">
              <a:extLst>
                <a:ext uri="{FF2B5EF4-FFF2-40B4-BE49-F238E27FC236}">
                  <a16:creationId xmlns:a16="http://schemas.microsoft.com/office/drawing/2014/main" id="{3452B248-44AE-DB4E-960A-AE11ADD0D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 98">
              <a:extLst>
                <a:ext uri="{FF2B5EF4-FFF2-40B4-BE49-F238E27FC236}">
                  <a16:creationId xmlns:a16="http://schemas.microsoft.com/office/drawing/2014/main" id="{8E1A10B8-1247-5A42-BD65-F4E454C6F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100">
              <a:extLst>
                <a:ext uri="{FF2B5EF4-FFF2-40B4-BE49-F238E27FC236}">
                  <a16:creationId xmlns:a16="http://schemas.microsoft.com/office/drawing/2014/main" id="{5759ECD3-AF26-1740-A5F2-E45A46C2A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Freeform 101">
              <a:extLst>
                <a:ext uri="{FF2B5EF4-FFF2-40B4-BE49-F238E27FC236}">
                  <a16:creationId xmlns:a16="http://schemas.microsoft.com/office/drawing/2014/main" id="{4562CA21-77D9-954D-9F64-F54B927A0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Freeform 102">
              <a:extLst>
                <a:ext uri="{FF2B5EF4-FFF2-40B4-BE49-F238E27FC236}">
                  <a16:creationId xmlns:a16="http://schemas.microsoft.com/office/drawing/2014/main" id="{B3D31E50-AE9B-874E-ACE5-B5AC1D7C6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103">
              <a:extLst>
                <a:ext uri="{FF2B5EF4-FFF2-40B4-BE49-F238E27FC236}">
                  <a16:creationId xmlns:a16="http://schemas.microsoft.com/office/drawing/2014/main" id="{F95B0260-4517-F141-B39D-32940C2A3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104">
              <a:extLst>
                <a:ext uri="{FF2B5EF4-FFF2-40B4-BE49-F238E27FC236}">
                  <a16:creationId xmlns:a16="http://schemas.microsoft.com/office/drawing/2014/main" id="{62720DA2-B31D-E14D-B0AD-074459B91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105">
              <a:extLst>
                <a:ext uri="{FF2B5EF4-FFF2-40B4-BE49-F238E27FC236}">
                  <a16:creationId xmlns:a16="http://schemas.microsoft.com/office/drawing/2014/main" id="{A7481BBA-FA35-AC43-A676-1FACE8D3E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106">
              <a:extLst>
                <a:ext uri="{FF2B5EF4-FFF2-40B4-BE49-F238E27FC236}">
                  <a16:creationId xmlns:a16="http://schemas.microsoft.com/office/drawing/2014/main" id="{9EF1462C-E745-F549-BE40-D7E9285DE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107">
              <a:extLst>
                <a:ext uri="{FF2B5EF4-FFF2-40B4-BE49-F238E27FC236}">
                  <a16:creationId xmlns:a16="http://schemas.microsoft.com/office/drawing/2014/main" id="{B7A5A841-3B00-424E-86DF-7E97E02E5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Freeform 108">
              <a:extLst>
                <a:ext uri="{FF2B5EF4-FFF2-40B4-BE49-F238E27FC236}">
                  <a16:creationId xmlns:a16="http://schemas.microsoft.com/office/drawing/2014/main" id="{37820A10-ACF8-DA43-8771-1C4357BBA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109">
              <a:extLst>
                <a:ext uri="{FF2B5EF4-FFF2-40B4-BE49-F238E27FC236}">
                  <a16:creationId xmlns:a16="http://schemas.microsoft.com/office/drawing/2014/main" id="{AF0CBF4D-84D5-1541-B5C0-58DA00185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8" name="Group 69">
              <a:extLst>
                <a:ext uri="{FF2B5EF4-FFF2-40B4-BE49-F238E27FC236}">
                  <a16:creationId xmlns:a16="http://schemas.microsoft.com/office/drawing/2014/main" id="{D6D9CA8D-E429-3A45-800F-B5F990BB14B3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84" name="Freeform 105">
                <a:extLst>
                  <a:ext uri="{FF2B5EF4-FFF2-40B4-BE49-F238E27FC236}">
                    <a16:creationId xmlns:a16="http://schemas.microsoft.com/office/drawing/2014/main" id="{CD3B4116-C150-7942-8E61-DBBAC69F8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Freeform 106">
                <a:extLst>
                  <a:ext uri="{FF2B5EF4-FFF2-40B4-BE49-F238E27FC236}">
                    <a16:creationId xmlns:a16="http://schemas.microsoft.com/office/drawing/2014/main" id="{B489D747-8831-AF46-B1BD-270D632F8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8" name="Freeform 107">
                <a:extLst>
                  <a:ext uri="{FF2B5EF4-FFF2-40B4-BE49-F238E27FC236}">
                    <a16:creationId xmlns:a16="http://schemas.microsoft.com/office/drawing/2014/main" id="{4CE883CD-A1E6-924B-A99A-D8B351851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Freeform 108">
                <a:extLst>
                  <a:ext uri="{FF2B5EF4-FFF2-40B4-BE49-F238E27FC236}">
                    <a16:creationId xmlns:a16="http://schemas.microsoft.com/office/drawing/2014/main" id="{9F2F7D9E-0F7E-F640-9AB7-67CB386E2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Freeform 109">
                <a:extLst>
                  <a:ext uri="{FF2B5EF4-FFF2-40B4-BE49-F238E27FC236}">
                    <a16:creationId xmlns:a16="http://schemas.microsoft.com/office/drawing/2014/main" id="{3D805863-D4C7-2849-A17C-0CF1D8874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Freeform 110">
                <a:extLst>
                  <a:ext uri="{FF2B5EF4-FFF2-40B4-BE49-F238E27FC236}">
                    <a16:creationId xmlns:a16="http://schemas.microsoft.com/office/drawing/2014/main" id="{195E49F6-35D0-F544-A9A8-4252A0174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Freeform 111">
                <a:extLst>
                  <a:ext uri="{FF2B5EF4-FFF2-40B4-BE49-F238E27FC236}">
                    <a16:creationId xmlns:a16="http://schemas.microsoft.com/office/drawing/2014/main" id="{77FD92B1-3101-B843-8F05-5C872A208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Freeform 112">
                <a:extLst>
                  <a:ext uri="{FF2B5EF4-FFF2-40B4-BE49-F238E27FC236}">
                    <a16:creationId xmlns:a16="http://schemas.microsoft.com/office/drawing/2014/main" id="{8CFAB810-BE7F-BF4B-A0CC-DB1B5BF3E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82" name="Freeform 113">
              <a:extLst>
                <a:ext uri="{FF2B5EF4-FFF2-40B4-BE49-F238E27FC236}">
                  <a16:creationId xmlns:a16="http://schemas.microsoft.com/office/drawing/2014/main" id="{F10815B4-700B-B047-B659-86315D4C6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C8AE0C00-7C97-CE4E-9B07-6FAACAFCB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86">
              <a:extLst>
                <a:ext uri="{FF2B5EF4-FFF2-40B4-BE49-F238E27FC236}">
                  <a16:creationId xmlns:a16="http://schemas.microsoft.com/office/drawing/2014/main" id="{B46701FF-3CC1-9042-AAC0-D74A7F325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/>
            </a:solidFill>
            <a:ln w="15875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78">
              <a:extLst>
                <a:ext uri="{FF2B5EF4-FFF2-40B4-BE49-F238E27FC236}">
                  <a16:creationId xmlns:a16="http://schemas.microsoft.com/office/drawing/2014/main" id="{E518D2E0-8C49-F148-9883-73D07497E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/>
            </a:solidFill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 99">
              <a:extLst>
                <a:ext uri="{FF2B5EF4-FFF2-40B4-BE49-F238E27FC236}">
                  <a16:creationId xmlns:a16="http://schemas.microsoft.com/office/drawing/2014/main" id="{1A7BF44D-1FC3-5846-9A9A-02ECE8935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accent2"/>
            </a:solidFill>
            <a:ln w="15875" cmpd="sng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762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5CED96CB-BB0E-EE40-98D1-10EBD4818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3092" y="5859887"/>
            <a:ext cx="1550069" cy="746975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43638CB7-3D84-A24D-B260-6FC981D93EAA}"/>
              </a:ext>
            </a:extLst>
          </p:cNvPr>
          <p:cNvSpPr txBox="1"/>
          <p:nvPr/>
        </p:nvSpPr>
        <p:spPr>
          <a:xfrm flipH="1">
            <a:off x="6446520" y="2179547"/>
            <a:ext cx="41714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Endo: </a:t>
            </a:r>
          </a:p>
          <a:p>
            <a:pPr lvl="0"/>
            <a:r>
              <a:rPr lang="en-US" sz="26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$8.75 million opioid settlement in OK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B1C11C45-4200-F94D-A6B3-E621EB4F85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5915" y="6014434"/>
            <a:ext cx="1267703" cy="397669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17EB812-7FA6-064A-B09E-FDB994C0C6C0}"/>
              </a:ext>
            </a:extLst>
          </p:cNvPr>
          <p:cNvSpPr txBox="1"/>
          <p:nvPr/>
        </p:nvSpPr>
        <p:spPr>
          <a:xfrm flipH="1">
            <a:off x="6446520" y="3733800"/>
            <a:ext cx="51257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Johnson &amp; Johnson: </a:t>
            </a:r>
          </a:p>
          <a:p>
            <a:pPr lvl="0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$3.9 million unlawful marketing settlement in WV</a:t>
            </a:r>
            <a:endParaRPr lang="en-US" sz="26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Picture 6">
            <a:extLst>
              <a:ext uri="{FF2B5EF4-FFF2-40B4-BE49-F238E27FC236}">
                <a16:creationId xmlns:a16="http://schemas.microsoft.com/office/drawing/2014/main" id="{24540D7C-3DDF-2B4B-96AE-7B9D5BC71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54614" y="6143224"/>
            <a:ext cx="1470214" cy="27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DE84C77C-D01F-694E-8A1E-754116EA1A60}"/>
              </a:ext>
            </a:extLst>
          </p:cNvPr>
          <p:cNvSpPr/>
          <p:nvPr/>
        </p:nvSpPr>
        <p:spPr>
          <a:xfrm>
            <a:off x="0" y="5549738"/>
            <a:ext cx="12201142" cy="64008"/>
          </a:xfrm>
          <a:prstGeom prst="rect">
            <a:avLst/>
          </a:prstGeom>
          <a:gradFill flip="none" rotWithShape="1">
            <a:gsLst>
              <a:gs pos="12000">
                <a:schemeClr val="accent2"/>
              </a:gs>
              <a:gs pos="38000">
                <a:schemeClr val="accent4"/>
              </a:gs>
              <a:gs pos="56000">
                <a:schemeClr val="accent5"/>
              </a:gs>
              <a:gs pos="75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385"/>
      </p:ext>
    </p:extLst>
  </p:cSld>
  <p:clrMapOvr>
    <a:masterClrMapping/>
  </p:clrMapOvr>
  <p:transition spd="slow" advClick="0" advTm="3000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9659954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INDIVIDUAL RESPONSIBILITY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9C3ADF-3E69-A84A-9290-4D7C17D91E06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B4FF23-3E0D-394B-B8FC-EE728EE6307A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10E218-DCB5-4A47-A927-83C60D8DDA81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1BD6F7-C351-6844-8AF3-BC2125C2FBED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6944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72AE5FD1-9B8F-B847-AF0F-2278204FE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3750" y="2319802"/>
            <a:ext cx="2533433" cy="42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5FBCB9-CC7E-C84A-8196-23AF0821FF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65937" y="0"/>
            <a:ext cx="7826063" cy="60401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B5B8C98-9F7A-7744-B971-3BE6B1974BD4}"/>
              </a:ext>
            </a:extLst>
          </p:cNvPr>
          <p:cNvSpPr/>
          <p:nvPr/>
        </p:nvSpPr>
        <p:spPr>
          <a:xfrm>
            <a:off x="4365938" y="0"/>
            <a:ext cx="7826062" cy="6044184"/>
          </a:xfrm>
          <a:prstGeom prst="rect">
            <a:avLst/>
          </a:prstGeom>
          <a:solidFill>
            <a:schemeClr val="accent5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C9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E12A1-F040-6542-9EBA-960BD0880BDC}"/>
              </a:ext>
            </a:extLst>
          </p:cNvPr>
          <p:cNvSpPr txBox="1"/>
          <p:nvPr/>
        </p:nvSpPr>
        <p:spPr>
          <a:xfrm>
            <a:off x="429768" y="530352"/>
            <a:ext cx="396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RESPONSIBILITY</a:t>
            </a:r>
            <a:endParaRPr lang="en-US" sz="2000" spc="12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71139F-B9FC-8C4B-B6A6-EE8EBA390D2D}"/>
              </a:ext>
            </a:extLst>
          </p:cNvPr>
          <p:cNvCxnSpPr>
            <a:cxnSpLocks/>
          </p:cNvCxnSpPr>
          <p:nvPr/>
        </p:nvCxnSpPr>
        <p:spPr>
          <a:xfrm>
            <a:off x="514795" y="887292"/>
            <a:ext cx="42110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E06754-28D5-6145-9B85-21D5795E99DF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C85EA-1747-FA4D-88B4-ABB9B4CDE46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CA71E98-82C5-FE4C-956D-95A4F067AA28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01A11E-8883-2F47-BA42-CD965CCAF871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1F98642-1DC4-46AC-BCF5-CB2BF846F1B4}"/>
              </a:ext>
            </a:extLst>
          </p:cNvPr>
          <p:cNvSpPr/>
          <p:nvPr/>
        </p:nvSpPr>
        <p:spPr>
          <a:xfrm>
            <a:off x="5943903" y="1488212"/>
            <a:ext cx="51917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senior executive pleaded guilty to price fixing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CBF06D-6F40-E149-A800-B1D1741CA0F9}"/>
              </a:ext>
            </a:extLst>
          </p:cNvPr>
          <p:cNvGrpSpPr/>
          <p:nvPr/>
        </p:nvGrpSpPr>
        <p:grpSpPr>
          <a:xfrm>
            <a:off x="4515722" y="1039659"/>
            <a:ext cx="7797364" cy="3773333"/>
            <a:chOff x="4803820" y="1039659"/>
            <a:chExt cx="7418231" cy="3773333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2BE54D6-44F1-EB40-B576-ABC87F072F31}"/>
                </a:ext>
              </a:extLst>
            </p:cNvPr>
            <p:cNvSpPr/>
            <p:nvPr/>
          </p:nvSpPr>
          <p:spPr>
            <a:xfrm>
              <a:off x="4803820" y="1039659"/>
              <a:ext cx="7418231" cy="3773333"/>
            </a:xfrm>
            <a:custGeom>
              <a:avLst/>
              <a:gdLst>
                <a:gd name="connsiteX0" fmla="*/ 0 w 8925059"/>
                <a:gd name="connsiteY0" fmla="*/ 1609859 h 4043966"/>
                <a:gd name="connsiteX1" fmla="*/ 1249250 w 8925059"/>
                <a:gd name="connsiteY1" fmla="*/ 1609859 h 4043966"/>
                <a:gd name="connsiteX2" fmla="*/ 1249250 w 8925059"/>
                <a:gd name="connsiteY2" fmla="*/ 0 h 4043966"/>
                <a:gd name="connsiteX3" fmla="*/ 7856112 w 8925059"/>
                <a:gd name="connsiteY3" fmla="*/ 0 h 4043966"/>
                <a:gd name="connsiteX4" fmla="*/ 7856112 w 8925059"/>
                <a:gd name="connsiteY4" fmla="*/ 141668 h 4043966"/>
                <a:gd name="connsiteX5" fmla="*/ 7856112 w 8925059"/>
                <a:gd name="connsiteY5" fmla="*/ 4043966 h 4043966"/>
                <a:gd name="connsiteX6" fmla="*/ 8925059 w 8925059"/>
                <a:gd name="connsiteY6" fmla="*/ 4043966 h 4043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25059" h="4043966">
                  <a:moveTo>
                    <a:pt x="0" y="1609859"/>
                  </a:moveTo>
                  <a:lnTo>
                    <a:pt x="1249250" y="1609859"/>
                  </a:lnTo>
                  <a:lnTo>
                    <a:pt x="1249250" y="0"/>
                  </a:lnTo>
                  <a:lnTo>
                    <a:pt x="7856112" y="0"/>
                  </a:lnTo>
                  <a:lnTo>
                    <a:pt x="7856112" y="141668"/>
                  </a:lnTo>
                  <a:lnTo>
                    <a:pt x="7856112" y="4043966"/>
                  </a:lnTo>
                  <a:lnTo>
                    <a:pt x="8925059" y="4043966"/>
                  </a:ln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EA14918-3C52-FE43-9BAC-F5EB14528360}"/>
                </a:ext>
              </a:extLst>
            </p:cNvPr>
            <p:cNvSpPr/>
            <p:nvPr/>
          </p:nvSpPr>
          <p:spPr>
            <a:xfrm>
              <a:off x="5782614" y="1700011"/>
              <a:ext cx="128789" cy="12878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CF1C05-E906-E841-9B41-9E11476ECDD8}"/>
              </a:ext>
            </a:extLst>
          </p:cNvPr>
          <p:cNvCxnSpPr>
            <a:cxnSpLocks/>
          </p:cNvCxnSpPr>
          <p:nvPr/>
        </p:nvCxnSpPr>
        <p:spPr>
          <a:xfrm flipH="1">
            <a:off x="3786389" y="2538725"/>
            <a:ext cx="103031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Taro Pharmaceuticals Logo PNG Transparent &amp; SVG Vector - Freebie ...">
            <a:extLst>
              <a:ext uri="{FF2B5EF4-FFF2-40B4-BE49-F238E27FC236}">
                <a16:creationId xmlns:a16="http://schemas.microsoft.com/office/drawing/2014/main" id="{D60B6390-D7AD-49C4-8FAD-F51E7499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91" y="3450631"/>
            <a:ext cx="1409468" cy="140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10F4464-272D-4354-AA12-17AB32DFEAEF}"/>
              </a:ext>
            </a:extLst>
          </p:cNvPr>
          <p:cNvSpPr/>
          <p:nvPr/>
        </p:nvSpPr>
        <p:spPr>
          <a:xfrm>
            <a:off x="5943904" y="2807969"/>
            <a:ext cx="5024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part of the same investigation…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99E663-C583-A548-89FB-EEEC5A4BF48D}"/>
              </a:ext>
            </a:extLst>
          </p:cNvPr>
          <p:cNvGrpSpPr/>
          <p:nvPr/>
        </p:nvGrpSpPr>
        <p:grpSpPr>
          <a:xfrm>
            <a:off x="3770334" y="3491599"/>
            <a:ext cx="7198410" cy="1569660"/>
            <a:chOff x="4058432" y="3491599"/>
            <a:chExt cx="7198410" cy="156966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E6C963-09FF-4F48-A162-5D8E3710713C}"/>
                </a:ext>
              </a:extLst>
            </p:cNvPr>
            <p:cNvSpPr/>
            <p:nvPr/>
          </p:nvSpPr>
          <p:spPr>
            <a:xfrm>
              <a:off x="6232002" y="3491599"/>
              <a:ext cx="502484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Former senior executive indicted for price fixing (trial pending)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4FAF92-1FFE-C647-9DBA-0DA4CE15F3E3}"/>
                </a:ext>
              </a:extLst>
            </p:cNvPr>
            <p:cNvGrpSpPr/>
            <p:nvPr/>
          </p:nvGrpSpPr>
          <p:grpSpPr>
            <a:xfrm>
              <a:off x="4058432" y="3736836"/>
              <a:ext cx="1953693" cy="128789"/>
              <a:chOff x="4058432" y="3736836"/>
              <a:chExt cx="1953693" cy="12878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A1FD07A-9CE9-E140-9A21-EA48AF3561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58432" y="3803016"/>
                <a:ext cx="1878906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82255A2-F842-4D4F-BB06-D545B8A2BB5C}"/>
                  </a:ext>
                </a:extLst>
              </p:cNvPr>
              <p:cNvSpPr/>
              <p:nvPr/>
            </p:nvSpPr>
            <p:spPr>
              <a:xfrm>
                <a:off x="5876754" y="3736836"/>
                <a:ext cx="135371" cy="12878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65233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6500">
        <p159:morph option="byObject"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5FBCB9-CC7E-C84A-8196-23AF0821F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9831" y="0"/>
            <a:ext cx="8202169" cy="609404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B5B8C98-9F7A-7744-B971-3BE6B1974BD4}"/>
              </a:ext>
            </a:extLst>
          </p:cNvPr>
          <p:cNvSpPr/>
          <p:nvPr/>
        </p:nvSpPr>
        <p:spPr>
          <a:xfrm>
            <a:off x="3988158" y="0"/>
            <a:ext cx="8203842" cy="6089904"/>
          </a:xfrm>
          <a:prstGeom prst="rect">
            <a:avLst/>
          </a:prstGeom>
          <a:solidFill>
            <a:schemeClr val="accent5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C9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E12A1-F040-6542-9EBA-960BD0880BDC}"/>
              </a:ext>
            </a:extLst>
          </p:cNvPr>
          <p:cNvSpPr txBox="1"/>
          <p:nvPr/>
        </p:nvSpPr>
        <p:spPr>
          <a:xfrm>
            <a:off x="429768" y="530352"/>
            <a:ext cx="396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RESPONSIBILITY</a:t>
            </a:r>
            <a:endParaRPr lang="en-US" sz="2000" spc="12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71139F-B9FC-8C4B-B6A6-EE8EBA390D2D}"/>
              </a:ext>
            </a:extLst>
          </p:cNvPr>
          <p:cNvCxnSpPr>
            <a:cxnSpLocks/>
          </p:cNvCxnSpPr>
          <p:nvPr/>
        </p:nvCxnSpPr>
        <p:spPr>
          <a:xfrm>
            <a:off x="514795" y="887292"/>
            <a:ext cx="42110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E06754-28D5-6145-9B85-21D5795E99DF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C85EA-1747-FA4D-88B4-ABB9B4CDE46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CA71E98-82C5-FE4C-956D-95A4F067AA28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01A11E-8883-2F47-BA42-CD965CCAF871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28227C1-C005-3F41-817D-7370EB61C975}"/>
              </a:ext>
            </a:extLst>
          </p:cNvPr>
          <p:cNvGrpSpPr/>
          <p:nvPr/>
        </p:nvGrpSpPr>
        <p:grpSpPr>
          <a:xfrm>
            <a:off x="2331076" y="1251491"/>
            <a:ext cx="9860924" cy="1568982"/>
            <a:chOff x="2331076" y="1251491"/>
            <a:chExt cx="9860924" cy="156898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76E0AFC-AE28-324A-9ED9-670269BBF52E}"/>
                </a:ext>
              </a:extLst>
            </p:cNvPr>
            <p:cNvSpPr/>
            <p:nvPr/>
          </p:nvSpPr>
          <p:spPr>
            <a:xfrm>
              <a:off x="2331076" y="1313645"/>
              <a:ext cx="9860924" cy="1506828"/>
            </a:xfrm>
            <a:custGeom>
              <a:avLst/>
              <a:gdLst>
                <a:gd name="connsiteX0" fmla="*/ 0 w 6915955"/>
                <a:gd name="connsiteY0" fmla="*/ 1918952 h 1918952"/>
                <a:gd name="connsiteX1" fmla="*/ 2266682 w 6915955"/>
                <a:gd name="connsiteY1" fmla="*/ 1918952 h 1918952"/>
                <a:gd name="connsiteX2" fmla="*/ 2266682 w 6915955"/>
                <a:gd name="connsiteY2" fmla="*/ 0 h 1918952"/>
                <a:gd name="connsiteX3" fmla="*/ 6915955 w 6915955"/>
                <a:gd name="connsiteY3" fmla="*/ 0 h 1918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5955" h="1918952">
                  <a:moveTo>
                    <a:pt x="0" y="1918952"/>
                  </a:moveTo>
                  <a:lnTo>
                    <a:pt x="2266682" y="1918952"/>
                  </a:lnTo>
                  <a:lnTo>
                    <a:pt x="2266682" y="0"/>
                  </a:lnTo>
                  <a:lnTo>
                    <a:pt x="6915955" y="0"/>
                  </a:ln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3992EC-8758-2C4F-9FCF-FD2A3A262C76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2500" y="1251491"/>
              <a:ext cx="128016" cy="1280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B5CA85-2984-C441-AE50-AA798A038DA7}"/>
              </a:ext>
            </a:extLst>
          </p:cNvPr>
          <p:cNvGrpSpPr/>
          <p:nvPr/>
        </p:nvGrpSpPr>
        <p:grpSpPr>
          <a:xfrm>
            <a:off x="528034" y="2228045"/>
            <a:ext cx="2949262" cy="1416676"/>
            <a:chOff x="528034" y="2228045"/>
            <a:chExt cx="2949262" cy="141667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B3F07CA-9EC6-9E48-A48E-12632FDB7A91}"/>
                </a:ext>
              </a:extLst>
            </p:cNvPr>
            <p:cNvSpPr/>
            <p:nvPr/>
          </p:nvSpPr>
          <p:spPr>
            <a:xfrm>
              <a:off x="528034" y="2228045"/>
              <a:ext cx="2949262" cy="1416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Attachment">
              <a:extLst>
                <a:ext uri="{FF2B5EF4-FFF2-40B4-BE49-F238E27FC236}">
                  <a16:creationId xmlns:a16="http://schemas.microsoft.com/office/drawing/2014/main" id="{1FBFF27A-2B0B-A946-A2B3-CB81ECED9F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490" y="2447051"/>
              <a:ext cx="2438400" cy="975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10A458F-7050-F849-A37C-2C111C2AAD9D}"/>
              </a:ext>
            </a:extLst>
          </p:cNvPr>
          <p:cNvSpPr/>
          <p:nvPr/>
        </p:nvSpPr>
        <p:spPr>
          <a:xfrm>
            <a:off x="5960839" y="1642760"/>
            <a:ext cx="5525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CEO sentenced for 5.5 years for racketeering, wire fraud, and mail fraud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322143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C37C3A4-3849-6649-95AE-BE3A495816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1"/>
            <a:ext cx="12188952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524886D-13A8-EE46-9E45-C4C34B28F7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26FEC6-418B-884E-862E-52E16616C30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40640"/>
            <a:chExt cx="12192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14F4973-7E29-1F47-88C6-7FE3F0BF3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40639"/>
              <a:ext cx="12188952" cy="6857999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520A7A5-800A-2D4E-BD2B-B345B1F9D77C}"/>
                </a:ext>
              </a:extLst>
            </p:cNvPr>
            <p:cNvSpPr/>
            <p:nvPr/>
          </p:nvSpPr>
          <p:spPr>
            <a:xfrm>
              <a:off x="0" y="-40640"/>
              <a:ext cx="121920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064039-3F4E-3842-8994-A262EAD79374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39855C-0881-0B46-97AF-BFDD810C7BB3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BF1D9B-E308-0E40-9A7B-AC233F96A98A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5">
                    <a:lumMod val="60000"/>
                    <a:lumOff val="40000"/>
                  </a:schemeClr>
                </a:gs>
                <a:gs pos="55000">
                  <a:schemeClr val="accent2"/>
                </a:gs>
                <a:gs pos="9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0606809-AFD8-0A40-AA34-76F9AB725F0B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A5E3A37-9372-5947-8C7A-2CDE77D619F5}"/>
              </a:ext>
            </a:extLst>
          </p:cNvPr>
          <p:cNvSpPr/>
          <p:nvPr/>
        </p:nvSpPr>
        <p:spPr>
          <a:xfrm>
            <a:off x="1360665" y="1325759"/>
            <a:ext cx="9165870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</a:p>
          <a:p>
            <a:pPr algn="ctr">
              <a:lnSpc>
                <a:spcPts val="6500"/>
              </a:lnSpc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takes center stage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690151-D6F9-EC40-8252-A78C5FF9ECAA}"/>
              </a:ext>
            </a:extLst>
          </p:cNvPr>
          <p:cNvSpPr/>
          <p:nvPr/>
        </p:nvSpPr>
        <p:spPr>
          <a:xfrm>
            <a:off x="546872" y="3663434"/>
            <a:ext cx="20887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Governments provide trillions in relief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54B562-006A-AC4B-8DBD-244FCBA90815}"/>
              </a:ext>
            </a:extLst>
          </p:cNvPr>
          <p:cNvSpPr/>
          <p:nvPr/>
        </p:nvSpPr>
        <p:spPr>
          <a:xfrm>
            <a:off x="3034554" y="3663434"/>
            <a:ext cx="29300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Regulators expand telehealth and adapt   in-person requirements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FA4301-68AB-214C-9432-EF13F6268291}"/>
              </a:ext>
            </a:extLst>
          </p:cNvPr>
          <p:cNvSpPr/>
          <p:nvPr/>
        </p:nvSpPr>
        <p:spPr>
          <a:xfrm>
            <a:off x="6101977" y="3663434"/>
            <a:ext cx="2959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Science industry commits significant resources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97EF30-D6CA-EF43-B011-6357217FEA2C}"/>
              </a:ext>
            </a:extLst>
          </p:cNvPr>
          <p:cNvSpPr/>
          <p:nvPr/>
        </p:nvSpPr>
        <p:spPr>
          <a:xfrm>
            <a:off x="9356289" y="3663434"/>
            <a:ext cx="23077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Agencies combat fraud and misinformation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9F35F8-7FFE-9F4B-8931-BFD0357E4E71}"/>
              </a:ext>
            </a:extLst>
          </p:cNvPr>
          <p:cNvSpPr/>
          <p:nvPr/>
        </p:nvSpPr>
        <p:spPr>
          <a:xfrm>
            <a:off x="1360665" y="1325759"/>
            <a:ext cx="9165870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</a:p>
          <a:p>
            <a:pPr algn="ctr">
              <a:lnSpc>
                <a:spcPts val="6500"/>
              </a:lnSpc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takes center stage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921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prestig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5FBCB9-CC7E-C84A-8196-23AF0821F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15583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B5B8C98-9F7A-7744-B971-3BE6B1974BD4}"/>
              </a:ext>
            </a:extLst>
          </p:cNvPr>
          <p:cNvSpPr/>
          <p:nvPr/>
        </p:nvSpPr>
        <p:spPr>
          <a:xfrm>
            <a:off x="0" y="0"/>
            <a:ext cx="12192000" cy="1554480"/>
          </a:xfrm>
          <a:prstGeom prst="rect">
            <a:avLst/>
          </a:prstGeom>
          <a:solidFill>
            <a:schemeClr val="accent5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C9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E12A1-F040-6542-9EBA-960BD0880BDC}"/>
              </a:ext>
            </a:extLst>
          </p:cNvPr>
          <p:cNvSpPr txBox="1"/>
          <p:nvPr/>
        </p:nvSpPr>
        <p:spPr>
          <a:xfrm>
            <a:off x="429768" y="530352"/>
            <a:ext cx="396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RESPONSIBILITY</a:t>
            </a:r>
            <a:endParaRPr lang="en-US" sz="2000" spc="12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71139F-B9FC-8C4B-B6A6-EE8EBA390D2D}"/>
              </a:ext>
            </a:extLst>
          </p:cNvPr>
          <p:cNvCxnSpPr>
            <a:cxnSpLocks/>
          </p:cNvCxnSpPr>
          <p:nvPr/>
        </p:nvCxnSpPr>
        <p:spPr>
          <a:xfrm>
            <a:off x="514795" y="887292"/>
            <a:ext cx="42110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E06754-28D5-6145-9B85-21D5795E99DF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C85EA-1747-FA4D-88B4-ABB9B4CDE46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CA71E98-82C5-FE4C-956D-95A4F067AA28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01A11E-8883-2F47-BA42-CD965CCAF871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1FBFF27A-2B0B-A946-A2B3-CB81ECED9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823" y="2302342"/>
            <a:ext cx="2578197" cy="7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1F98642-1DC4-46AC-BCF5-CB2BF846F1B4}"/>
              </a:ext>
            </a:extLst>
          </p:cNvPr>
          <p:cNvSpPr/>
          <p:nvPr/>
        </p:nvSpPr>
        <p:spPr>
          <a:xfrm>
            <a:off x="6926755" y="3226860"/>
            <a:ext cx="4509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Ex-CEO sentenced </a:t>
            </a:r>
          </a:p>
          <a:p>
            <a:r>
              <a:rPr lang="en-US"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7 years for defrauding investors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70C3B59-3F44-3D44-8961-94DB42EF67A2}"/>
              </a:ext>
            </a:extLst>
          </p:cNvPr>
          <p:cNvGrpSpPr/>
          <p:nvPr/>
        </p:nvGrpSpPr>
        <p:grpSpPr>
          <a:xfrm flipV="1">
            <a:off x="4018209" y="2678806"/>
            <a:ext cx="7594242" cy="2305318"/>
            <a:chOff x="2884869" y="-1028070"/>
            <a:chExt cx="7594242" cy="2305318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75B13CF-D058-C446-B9B0-37E2B8A7758A}"/>
                </a:ext>
              </a:extLst>
            </p:cNvPr>
            <p:cNvSpPr/>
            <p:nvPr/>
          </p:nvSpPr>
          <p:spPr>
            <a:xfrm>
              <a:off x="2884869" y="-1028070"/>
              <a:ext cx="7594242" cy="2305318"/>
            </a:xfrm>
            <a:custGeom>
              <a:avLst/>
              <a:gdLst>
                <a:gd name="connsiteX0" fmla="*/ 0 w 6915955"/>
                <a:gd name="connsiteY0" fmla="*/ 1918952 h 1918952"/>
                <a:gd name="connsiteX1" fmla="*/ 2266682 w 6915955"/>
                <a:gd name="connsiteY1" fmla="*/ 1918952 h 1918952"/>
                <a:gd name="connsiteX2" fmla="*/ 2266682 w 6915955"/>
                <a:gd name="connsiteY2" fmla="*/ 0 h 1918952"/>
                <a:gd name="connsiteX3" fmla="*/ 6915955 w 6915955"/>
                <a:gd name="connsiteY3" fmla="*/ 0 h 1918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5955" h="1918952">
                  <a:moveTo>
                    <a:pt x="0" y="1918952"/>
                  </a:moveTo>
                  <a:lnTo>
                    <a:pt x="2266682" y="1918952"/>
                  </a:lnTo>
                  <a:lnTo>
                    <a:pt x="2266682" y="0"/>
                  </a:lnTo>
                  <a:lnTo>
                    <a:pt x="6915955" y="0"/>
                  </a:ln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1C94FC5-FA3F-4048-8A8B-CD02A62CEF3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1283" y="401485"/>
              <a:ext cx="128016" cy="128016"/>
            </a:xfrm>
            <a:prstGeom prst="rect">
              <a:avLst/>
            </a:prstGeom>
          </p:spPr>
        </p:pic>
      </p:grpSp>
      <p:sp>
        <p:nvSpPr>
          <p:cNvPr id="45" name="Freeform 44">
            <a:extLst>
              <a:ext uri="{FF2B5EF4-FFF2-40B4-BE49-F238E27FC236}">
                <a16:creationId xmlns:a16="http://schemas.microsoft.com/office/drawing/2014/main" id="{90926302-3F1D-D14D-B4B0-ED7020D7299A}"/>
              </a:ext>
            </a:extLst>
          </p:cNvPr>
          <p:cNvSpPr/>
          <p:nvPr/>
        </p:nvSpPr>
        <p:spPr>
          <a:xfrm>
            <a:off x="11559727" y="3507435"/>
            <a:ext cx="1017431" cy="1481071"/>
          </a:xfrm>
          <a:custGeom>
            <a:avLst/>
            <a:gdLst>
              <a:gd name="connsiteX0" fmla="*/ 1017431 w 1017431"/>
              <a:gd name="connsiteY0" fmla="*/ 0 h 1481071"/>
              <a:gd name="connsiteX1" fmla="*/ 1017431 w 1017431"/>
              <a:gd name="connsiteY1" fmla="*/ 1481071 h 1481071"/>
              <a:gd name="connsiteX2" fmla="*/ 0 w 1017431"/>
              <a:gd name="connsiteY2" fmla="*/ 1481071 h 148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431" h="1481071">
                <a:moveTo>
                  <a:pt x="1017431" y="0"/>
                </a:moveTo>
                <a:lnTo>
                  <a:pt x="1017431" y="1481071"/>
                </a:lnTo>
                <a:lnTo>
                  <a:pt x="0" y="1481071"/>
                </a:ln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F376976-3D4D-364B-9283-FE9DA0454644}"/>
              </a:ext>
            </a:extLst>
          </p:cNvPr>
          <p:cNvCxnSpPr/>
          <p:nvPr/>
        </p:nvCxnSpPr>
        <p:spPr>
          <a:xfrm flipH="1">
            <a:off x="3258355" y="2678806"/>
            <a:ext cx="78561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17762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9659954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CIVIL LITIGATION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9C3ADF-3E69-A84A-9290-4D7C17D91E06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B4FF23-3E0D-394B-B8FC-EE728EE6307A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10E218-DCB5-4A47-A927-83C60D8DDA81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1BD6F7-C351-6844-8AF3-BC2125C2FBED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972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riangle 31">
            <a:extLst>
              <a:ext uri="{FF2B5EF4-FFF2-40B4-BE49-F238E27FC236}">
                <a16:creationId xmlns:a16="http://schemas.microsoft.com/office/drawing/2014/main" id="{3BD9FE1D-4123-5E4D-9ECA-0DDFCFC08C6C}"/>
              </a:ext>
            </a:extLst>
          </p:cNvPr>
          <p:cNvSpPr/>
          <p:nvPr/>
        </p:nvSpPr>
        <p:spPr>
          <a:xfrm>
            <a:off x="5695603" y="3314445"/>
            <a:ext cx="5197756" cy="270994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>
            <a:extLst>
              <a:ext uri="{FF2B5EF4-FFF2-40B4-BE49-F238E27FC236}">
                <a16:creationId xmlns:a16="http://schemas.microsoft.com/office/drawing/2014/main" id="{DF39718E-E942-CE46-8DCF-E73325531037}"/>
              </a:ext>
            </a:extLst>
          </p:cNvPr>
          <p:cNvSpPr/>
          <p:nvPr/>
        </p:nvSpPr>
        <p:spPr>
          <a:xfrm>
            <a:off x="1722168" y="4524983"/>
            <a:ext cx="3716846" cy="1499411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>
            <a:extLst>
              <a:ext uri="{FF2B5EF4-FFF2-40B4-BE49-F238E27FC236}">
                <a16:creationId xmlns:a16="http://schemas.microsoft.com/office/drawing/2014/main" id="{7668C09B-06EB-8144-9499-AFEDEE6EB279}"/>
              </a:ext>
            </a:extLst>
          </p:cNvPr>
          <p:cNvSpPr/>
          <p:nvPr/>
        </p:nvSpPr>
        <p:spPr>
          <a:xfrm>
            <a:off x="3561139" y="3832694"/>
            <a:ext cx="4900668" cy="21917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>
            <a:extLst>
              <a:ext uri="{FF2B5EF4-FFF2-40B4-BE49-F238E27FC236}">
                <a16:creationId xmlns:a16="http://schemas.microsoft.com/office/drawing/2014/main" id="{B83F31C8-B051-2D4B-8A05-D3B94411FAD6}"/>
              </a:ext>
            </a:extLst>
          </p:cNvPr>
          <p:cNvSpPr/>
          <p:nvPr/>
        </p:nvSpPr>
        <p:spPr>
          <a:xfrm>
            <a:off x="7455951" y="2496678"/>
            <a:ext cx="6656231" cy="3527716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C73ED1-6166-D040-82D8-BB5A4519A934}"/>
              </a:ext>
            </a:extLst>
          </p:cNvPr>
          <p:cNvSpPr txBox="1"/>
          <p:nvPr/>
        </p:nvSpPr>
        <p:spPr>
          <a:xfrm>
            <a:off x="429768" y="530352"/>
            <a:ext cx="396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  <a:endParaRPr lang="en-US" sz="2000" spc="12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C0936A3-56D3-CD48-871D-0748823FE3BD}"/>
              </a:ext>
            </a:extLst>
          </p:cNvPr>
          <p:cNvCxnSpPr>
            <a:cxnSpLocks/>
          </p:cNvCxnSpPr>
          <p:nvPr/>
        </p:nvCxnSpPr>
        <p:spPr>
          <a:xfrm>
            <a:off x="514795" y="887292"/>
            <a:ext cx="421105" cy="0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7297ADA-1E88-D640-890E-0CC4B56F3D43}"/>
              </a:ext>
            </a:extLst>
          </p:cNvPr>
          <p:cNvGrpSpPr/>
          <p:nvPr/>
        </p:nvGrpSpPr>
        <p:grpSpPr>
          <a:xfrm>
            <a:off x="412692" y="3681058"/>
            <a:ext cx="1981374" cy="842727"/>
            <a:chOff x="612197" y="3856423"/>
            <a:chExt cx="1981374" cy="842727"/>
          </a:xfrm>
        </p:grpSpPr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BEA9F964-4F12-3047-9484-80BA1CB85EDA}"/>
                </a:ext>
              </a:extLst>
            </p:cNvPr>
            <p:cNvSpPr txBox="1">
              <a:spLocks/>
            </p:cNvSpPr>
            <p:nvPr/>
          </p:nvSpPr>
          <p:spPr>
            <a:xfrm>
              <a:off x="612197" y="4244128"/>
              <a:ext cx="1981374" cy="455022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342900" indent="-342900" algn="l" rtl="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2060"/>
                </a:buClr>
                <a:buSzPct val="100000"/>
                <a:buFont typeface="Arial" charset="0"/>
                <a:buChar char="•"/>
                <a:defRPr lang="en-US" sz="2000" kern="1200" dirty="0" smtClean="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2C5F"/>
                </a:buClr>
                <a:buSzPct val="70000"/>
                <a:buFont typeface="Courier New" pitchFamily="49" charset="0"/>
                <a:buChar char="o"/>
                <a:defRPr lang="en-US" sz="1800" kern="1200" dirty="0" smtClean="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en-US" sz="18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$6.3 million </a:t>
              </a:r>
            </a:p>
            <a:p>
              <a:pPr marL="0" indent="0" algn="ctr">
                <a:buFont typeface="Arial" charset="0"/>
                <a:buNone/>
              </a:pPr>
              <a:r>
                <a:rPr lang="en-US" sz="1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deceptive packaging </a:t>
              </a:r>
            </a:p>
          </p:txBody>
        </p:sp>
        <p:pic>
          <p:nvPicPr>
            <p:cNvPr id="49" name="Picture 6">
              <a:extLst>
                <a:ext uri="{FF2B5EF4-FFF2-40B4-BE49-F238E27FC236}">
                  <a16:creationId xmlns:a16="http://schemas.microsoft.com/office/drawing/2014/main" id="{6E8FFEA2-5AC3-6240-BBB8-32F5EBCEB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1098" y="3856423"/>
              <a:ext cx="1521693" cy="283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156876-9606-1B44-963E-B270DA33FEB6}"/>
              </a:ext>
            </a:extLst>
          </p:cNvPr>
          <p:cNvGrpSpPr/>
          <p:nvPr/>
        </p:nvGrpSpPr>
        <p:grpSpPr>
          <a:xfrm>
            <a:off x="9426634" y="781948"/>
            <a:ext cx="2560320" cy="1064275"/>
            <a:chOff x="8674126" y="965915"/>
            <a:chExt cx="2560320" cy="1064275"/>
          </a:xfrm>
        </p:grpSpPr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ABD089B2-D494-5D47-8902-25865E061B8E}"/>
                </a:ext>
              </a:extLst>
            </p:cNvPr>
            <p:cNvSpPr txBox="1">
              <a:spLocks/>
            </p:cNvSpPr>
            <p:nvPr/>
          </p:nvSpPr>
          <p:spPr>
            <a:xfrm>
              <a:off x="8674126" y="1420590"/>
              <a:ext cx="2560320" cy="609600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342900" indent="-342900" algn="l" rtl="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2060"/>
                </a:buClr>
                <a:buSzPct val="100000"/>
                <a:buFont typeface="Arial" charset="0"/>
                <a:buChar char="•"/>
                <a:defRPr lang="en-US" sz="2000" kern="1200" dirty="0" smtClean="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2C5F"/>
                </a:buClr>
                <a:buSzPct val="70000"/>
                <a:buFont typeface="Courier New" pitchFamily="49" charset="0"/>
                <a:buChar char="o"/>
                <a:defRPr lang="en-US" sz="1800" kern="1200" dirty="0" smtClean="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en-US" sz="1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Owes BMS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en-US" sz="18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$1.2 billion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en-US" sz="1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patent infringement</a:t>
              </a:r>
            </a:p>
          </p:txBody>
        </p:sp>
        <p:pic>
          <p:nvPicPr>
            <p:cNvPr id="50" name="Picture 8" descr="Logo Design, Brand Identity and Systems | Gene Clark Design ...">
              <a:extLst>
                <a:ext uri="{FF2B5EF4-FFF2-40B4-BE49-F238E27FC236}">
                  <a16:creationId xmlns:a16="http://schemas.microsoft.com/office/drawing/2014/main" id="{16D4ECDD-A7AB-E745-9C32-626C96A986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43056" y="965915"/>
              <a:ext cx="1899996" cy="43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FD3F93-31BC-564D-A71F-8A0E193F2BE8}"/>
              </a:ext>
            </a:extLst>
          </p:cNvPr>
          <p:cNvGrpSpPr/>
          <p:nvPr/>
        </p:nvGrpSpPr>
        <p:grpSpPr>
          <a:xfrm>
            <a:off x="2048142" y="2692095"/>
            <a:ext cx="3172391" cy="1139522"/>
            <a:chOff x="2571183" y="2692095"/>
            <a:chExt cx="3172391" cy="1139522"/>
          </a:xfrm>
        </p:grpSpPr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38A80885-1CC1-6942-AB68-D2EA291A244D}"/>
                </a:ext>
              </a:extLst>
            </p:cNvPr>
            <p:cNvSpPr txBox="1">
              <a:spLocks/>
            </p:cNvSpPr>
            <p:nvPr/>
          </p:nvSpPr>
          <p:spPr>
            <a:xfrm>
              <a:off x="2571183" y="3224196"/>
              <a:ext cx="3172391" cy="607421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342900" indent="-342900" algn="l" rtl="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2060"/>
                </a:buClr>
                <a:buSzPct val="100000"/>
                <a:buFont typeface="Arial" charset="0"/>
                <a:buChar char="•"/>
                <a:defRPr lang="en-US" sz="2000" kern="1200" dirty="0" smtClean="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2C5F"/>
                </a:buClr>
                <a:buSzPct val="70000"/>
                <a:buFont typeface="Courier New" pitchFamily="49" charset="0"/>
                <a:buChar char="o"/>
                <a:defRPr lang="en-US" sz="1800" kern="1200" dirty="0" smtClean="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en-US" sz="18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$54 million </a:t>
              </a:r>
              <a:r>
                <a:rPr lang="en-US" sz="1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</a:t>
              </a:r>
            </a:p>
            <a:p>
              <a:pPr marL="0" indent="0" algn="ctr">
                <a:buFont typeface="Arial" charset="0"/>
                <a:buNone/>
              </a:pPr>
              <a:r>
                <a:rPr lang="en-US" sz="1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kickback allegations</a:t>
              </a:r>
            </a:p>
            <a:p>
              <a:pPr marL="0" indent="0" algn="ctr">
                <a:buFont typeface="Arial" charset="0"/>
                <a:buNone/>
              </a:pPr>
              <a:r>
                <a:rPr lang="en-US" sz="1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(non-intervened case)</a:t>
              </a:r>
            </a:p>
          </p:txBody>
        </p:sp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B1F10388-9595-6D47-8AF7-47BF78B63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50622" y="2692095"/>
              <a:ext cx="946587" cy="331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4D24E7-713A-7D43-82A0-D359975BBE5F}"/>
              </a:ext>
            </a:extLst>
          </p:cNvPr>
          <p:cNvGrpSpPr/>
          <p:nvPr/>
        </p:nvGrpSpPr>
        <p:grpSpPr>
          <a:xfrm>
            <a:off x="7104117" y="1510572"/>
            <a:ext cx="2294991" cy="1382257"/>
            <a:chOff x="8049135" y="35488"/>
            <a:chExt cx="2294991" cy="1382257"/>
          </a:xfrm>
        </p:grpSpPr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3B74D332-F417-AC45-8BFC-CC5878694D80}"/>
                </a:ext>
              </a:extLst>
            </p:cNvPr>
            <p:cNvSpPr txBox="1">
              <a:spLocks/>
            </p:cNvSpPr>
            <p:nvPr/>
          </p:nvSpPr>
          <p:spPr>
            <a:xfrm>
              <a:off x="8049135" y="542175"/>
              <a:ext cx="2294991" cy="87557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$300 million</a:t>
              </a:r>
            </a:p>
            <a:p>
              <a:pPr algn="ctr"/>
              <a:r>
                <a:rPr lang="en-US" sz="1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pay-for-delay claims</a:t>
              </a:r>
            </a:p>
          </p:txBody>
        </p:sp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925B3E2B-A9F9-8A40-A2B0-EB04C174F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18273" y="35488"/>
              <a:ext cx="1523465" cy="381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33836637-1129-1045-A546-5E6DF80C2771}"/>
              </a:ext>
            </a:extLst>
          </p:cNvPr>
          <p:cNvSpPr/>
          <p:nvPr/>
        </p:nvSpPr>
        <p:spPr>
          <a:xfrm>
            <a:off x="153610" y="5119695"/>
            <a:ext cx="2492753" cy="90532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>
            <a:extLst>
              <a:ext uri="{FF2B5EF4-FFF2-40B4-BE49-F238E27FC236}">
                <a16:creationId xmlns:a16="http://schemas.microsoft.com/office/drawing/2014/main" id="{49E05645-A1FE-0F4F-B605-0266861766F5}"/>
              </a:ext>
            </a:extLst>
          </p:cNvPr>
          <p:cNvSpPr/>
          <p:nvPr/>
        </p:nvSpPr>
        <p:spPr>
          <a:xfrm>
            <a:off x="3561138" y="3832694"/>
            <a:ext cx="4884591" cy="2191700"/>
          </a:xfrm>
          <a:prstGeom prst="triangle">
            <a:avLst/>
          </a:prstGeom>
          <a:solidFill>
            <a:schemeClr val="accent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>
            <a:extLst>
              <a:ext uri="{FF2B5EF4-FFF2-40B4-BE49-F238E27FC236}">
                <a16:creationId xmlns:a16="http://schemas.microsoft.com/office/drawing/2014/main" id="{BEA8661F-1414-FD40-B409-97215B5DF510}"/>
              </a:ext>
            </a:extLst>
          </p:cNvPr>
          <p:cNvSpPr/>
          <p:nvPr/>
        </p:nvSpPr>
        <p:spPr>
          <a:xfrm>
            <a:off x="7455951" y="2496678"/>
            <a:ext cx="6656231" cy="3527716"/>
          </a:xfrm>
          <a:prstGeom prst="triangle">
            <a:avLst/>
          </a:prstGeom>
          <a:solidFill>
            <a:schemeClr val="accent6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>
            <a:extLst>
              <a:ext uri="{FF2B5EF4-FFF2-40B4-BE49-F238E27FC236}">
                <a16:creationId xmlns:a16="http://schemas.microsoft.com/office/drawing/2014/main" id="{D90BF4F3-6541-434F-A7A6-3E3CD19C1C2C}"/>
              </a:ext>
            </a:extLst>
          </p:cNvPr>
          <p:cNvSpPr/>
          <p:nvPr/>
        </p:nvSpPr>
        <p:spPr>
          <a:xfrm>
            <a:off x="1722168" y="4524983"/>
            <a:ext cx="3716846" cy="1499411"/>
          </a:xfrm>
          <a:prstGeom prst="triangle">
            <a:avLst/>
          </a:prstGeom>
          <a:solidFill>
            <a:schemeClr val="accent5">
              <a:lumMod val="7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9BBF74-2BBF-424A-BA23-4C9685F996D6}"/>
              </a:ext>
            </a:extLst>
          </p:cNvPr>
          <p:cNvGrpSpPr/>
          <p:nvPr/>
        </p:nvGrpSpPr>
        <p:grpSpPr>
          <a:xfrm>
            <a:off x="4451439" y="1662546"/>
            <a:ext cx="3172391" cy="1520678"/>
            <a:chOff x="2571183" y="2310939"/>
            <a:chExt cx="3172391" cy="1520678"/>
          </a:xfrm>
        </p:grpSpPr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B772BA5D-DCCA-F442-9B9A-F612BE9A5A5D}"/>
                </a:ext>
              </a:extLst>
            </p:cNvPr>
            <p:cNvSpPr txBox="1">
              <a:spLocks/>
            </p:cNvSpPr>
            <p:nvPr/>
          </p:nvSpPr>
          <p:spPr>
            <a:xfrm>
              <a:off x="2571183" y="3224196"/>
              <a:ext cx="3172391" cy="607421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342900" indent="-342900" algn="l" rtl="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2060"/>
                </a:buClr>
                <a:buSzPct val="100000"/>
                <a:buFont typeface="Arial" charset="0"/>
                <a:buChar char="•"/>
                <a:defRPr lang="en-US" sz="2000" kern="1200" dirty="0" smtClean="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2C5F"/>
                </a:buClr>
                <a:buSzPct val="70000"/>
                <a:buFont typeface="Courier New" pitchFamily="49" charset="0"/>
                <a:buChar char="o"/>
                <a:defRPr lang="en-US" sz="1800" kern="1200" dirty="0" smtClean="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>
                  <a:latin typeface="Arial" panose="020B0604020202020204" pitchFamily="34" charset="0"/>
                  <a:cs typeface="Arial" panose="020B0604020202020204" pitchFamily="34" charset="0"/>
                </a:rPr>
                <a:t>Backs out of </a:t>
              </a:r>
            </a:p>
            <a:p>
              <a:pPr marL="0" indent="0" algn="ctr">
                <a:buNone/>
              </a:pPr>
              <a:r>
                <a:rPr lang="en-US" sz="1800" b="1">
                  <a:latin typeface="Arial" panose="020B0604020202020204" pitchFamily="34" charset="0"/>
                  <a:cs typeface="Arial" panose="020B0604020202020204" pitchFamily="34" charset="0"/>
                </a:rPr>
                <a:t>$55 million </a:t>
              </a:r>
            </a:p>
            <a:p>
              <a:pPr marL="0" indent="0" algn="ctr">
                <a:buNone/>
              </a:pPr>
              <a:r>
                <a:rPr lang="en-US" sz="1800">
                  <a:latin typeface="Arial" panose="020B0604020202020204" pitchFamily="34" charset="0"/>
                  <a:cs typeface="Arial" panose="020B0604020202020204" pitchFamily="34" charset="0"/>
                </a:rPr>
                <a:t>antitrust agreement</a:t>
              </a: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5893A7F7-4189-1344-AC66-725BBFE5C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3785986" y="2310939"/>
              <a:ext cx="866563" cy="76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88D5C25-0CDF-8547-9317-D7934EB74BEF}"/>
              </a:ext>
            </a:extLst>
          </p:cNvPr>
          <p:cNvSpPr/>
          <p:nvPr/>
        </p:nvSpPr>
        <p:spPr>
          <a:xfrm>
            <a:off x="5704129" y="3314445"/>
            <a:ext cx="5180705" cy="2709949"/>
          </a:xfrm>
          <a:prstGeom prst="triangle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34A033B-715A-D140-8D9C-D570C289552F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0E58645-46A4-DE4A-BF5F-DCDBBE3B0C3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03A10F3-41C8-3042-9C93-F25C6E97E19B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17C1552-8CC0-5647-9959-792AB4080D90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1138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2000">
        <p:blinds dir="vert"/>
      </p:transition>
    </mc:Choice>
    <mc:Fallback xmlns="">
      <p:transition spd="slow" advClick="0" advTm="1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7" grpId="0" animBg="1"/>
      <p:bldP spid="58" grpId="0" animBg="1"/>
      <p:bldP spid="59" grpId="0" animBg="1"/>
      <p:bldP spid="2" grpId="0" animBg="1"/>
      <p:bldP spid="54" grpId="0" animBg="1"/>
      <p:bldP spid="55" grpId="0" animBg="1"/>
      <p:bldP spid="53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9659954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STATE LAW UPDATES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9C3ADF-3E69-A84A-9290-4D7C17D91E06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B4FF23-3E0D-394B-B8FC-EE728EE6307A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10E218-DCB5-4A47-A927-83C60D8DDA81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1BD6F7-C351-6844-8AF3-BC2125C2FBED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9314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>
            <a:extLst>
              <a:ext uri="{FF2B5EF4-FFF2-40B4-BE49-F238E27FC236}">
                <a16:creationId xmlns:a16="http://schemas.microsoft.com/office/drawing/2014/main" id="{F672441A-2C37-D242-B7A3-AD0A380F96EC}"/>
              </a:ext>
            </a:extLst>
          </p:cNvPr>
          <p:cNvSpPr/>
          <p:nvPr/>
        </p:nvSpPr>
        <p:spPr>
          <a:xfrm>
            <a:off x="425704" y="814111"/>
            <a:ext cx="5202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2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California:</a:t>
            </a:r>
          </a:p>
          <a:p>
            <a:pPr marL="288925" lvl="1" indent="-2778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Judge refuses to block law banning pay-for-delay deals</a:t>
            </a:r>
          </a:p>
          <a:p>
            <a:pPr marL="288925" lvl="1" indent="-2778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Fines companies for failing to report price increases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8336D262-9564-BC41-8024-780C8EC35EF9}"/>
              </a:ext>
            </a:extLst>
          </p:cNvPr>
          <p:cNvSpPr/>
          <p:nvPr/>
        </p:nvSpPr>
        <p:spPr>
          <a:xfrm>
            <a:off x="6057900" y="0"/>
            <a:ext cx="6134100" cy="6087291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137">
            <a:extLst>
              <a:ext uri="{FF2B5EF4-FFF2-40B4-BE49-F238E27FC236}">
                <a16:creationId xmlns:a16="http://schemas.microsoft.com/office/drawing/2014/main" id="{11A735A4-5766-4C4E-9682-0BD9CF50B553}"/>
              </a:ext>
            </a:extLst>
          </p:cNvPr>
          <p:cNvGrpSpPr/>
          <p:nvPr/>
        </p:nvGrpSpPr>
        <p:grpSpPr>
          <a:xfrm>
            <a:off x="6357825" y="1562100"/>
            <a:ext cx="5533813" cy="3390900"/>
            <a:chOff x="2797320" y="2590800"/>
            <a:chExt cx="5889480" cy="3745524"/>
          </a:xfrm>
          <a:solidFill>
            <a:schemeClr val="bg1"/>
          </a:solidFill>
          <a:effectLst>
            <a:outerShdw blurRad="177800" dist="38100" dir="2700000" algn="tl" rotWithShape="0">
              <a:prstClr val="black">
                <a:alpha val="12000"/>
              </a:prstClr>
            </a:outerShdw>
          </a:effectLst>
        </p:grpSpPr>
        <p:sp>
          <p:nvSpPr>
            <p:cNvPr id="119" name="Freeform 5">
              <a:extLst>
                <a:ext uri="{FF2B5EF4-FFF2-40B4-BE49-F238E27FC236}">
                  <a16:creationId xmlns:a16="http://schemas.microsoft.com/office/drawing/2014/main" id="{9FC01A4A-0A9A-8B4E-8964-07671F7DA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Freeform 6">
              <a:extLst>
                <a:ext uri="{FF2B5EF4-FFF2-40B4-BE49-F238E27FC236}">
                  <a16:creationId xmlns:a16="http://schemas.microsoft.com/office/drawing/2014/main" id="{6BDEFBCA-99DE-D942-9D04-2A3784D79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Freeform 7">
              <a:extLst>
                <a:ext uri="{FF2B5EF4-FFF2-40B4-BE49-F238E27FC236}">
                  <a16:creationId xmlns:a16="http://schemas.microsoft.com/office/drawing/2014/main" id="{65B251FB-6C30-EB46-B4CE-CA9BBC512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Freeform 8">
              <a:extLst>
                <a:ext uri="{FF2B5EF4-FFF2-40B4-BE49-F238E27FC236}">
                  <a16:creationId xmlns:a16="http://schemas.microsoft.com/office/drawing/2014/main" id="{4C7369B3-CCF3-A74F-821D-E60DD1C43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Freeform 9">
              <a:extLst>
                <a:ext uri="{FF2B5EF4-FFF2-40B4-BE49-F238E27FC236}">
                  <a16:creationId xmlns:a16="http://schemas.microsoft.com/office/drawing/2014/main" id="{835DE78E-8526-8843-B45B-0A262CF50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Freeform 10">
              <a:extLst>
                <a:ext uri="{FF2B5EF4-FFF2-40B4-BE49-F238E27FC236}">
                  <a16:creationId xmlns:a16="http://schemas.microsoft.com/office/drawing/2014/main" id="{6C5AC5D0-CA66-9E45-BC53-83198A934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Freeform 11">
              <a:extLst>
                <a:ext uri="{FF2B5EF4-FFF2-40B4-BE49-F238E27FC236}">
                  <a16:creationId xmlns:a16="http://schemas.microsoft.com/office/drawing/2014/main" id="{E703A50E-DFD2-3F43-B254-B28547FC6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Freeform 12">
              <a:extLst>
                <a:ext uri="{FF2B5EF4-FFF2-40B4-BE49-F238E27FC236}">
                  <a16:creationId xmlns:a16="http://schemas.microsoft.com/office/drawing/2014/main" id="{F84FC525-1C4D-E440-81CE-B66AFD2C0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Freeform 13">
              <a:extLst>
                <a:ext uri="{FF2B5EF4-FFF2-40B4-BE49-F238E27FC236}">
                  <a16:creationId xmlns:a16="http://schemas.microsoft.com/office/drawing/2014/main" id="{5E3BC717-D61B-374B-9497-BECBA8D60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Freeform 14">
              <a:extLst>
                <a:ext uri="{FF2B5EF4-FFF2-40B4-BE49-F238E27FC236}">
                  <a16:creationId xmlns:a16="http://schemas.microsoft.com/office/drawing/2014/main" id="{B38FB2C0-B279-424E-B0B1-91C54F74B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Freeform 70">
              <a:extLst>
                <a:ext uri="{FF2B5EF4-FFF2-40B4-BE49-F238E27FC236}">
                  <a16:creationId xmlns:a16="http://schemas.microsoft.com/office/drawing/2014/main" id="{A101CD04-505F-1B45-9BDA-58995A9B7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Freeform 71">
              <a:extLst>
                <a:ext uri="{FF2B5EF4-FFF2-40B4-BE49-F238E27FC236}">
                  <a16:creationId xmlns:a16="http://schemas.microsoft.com/office/drawing/2014/main" id="{58AC42F4-8CFE-FA4F-AC8C-59A38D1DD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Freeform 72">
              <a:extLst>
                <a:ext uri="{FF2B5EF4-FFF2-40B4-BE49-F238E27FC236}">
                  <a16:creationId xmlns:a16="http://schemas.microsoft.com/office/drawing/2014/main" id="{7A36BAD0-EECB-8D4C-94EF-69650EF56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Freeform 73">
              <a:extLst>
                <a:ext uri="{FF2B5EF4-FFF2-40B4-BE49-F238E27FC236}">
                  <a16:creationId xmlns:a16="http://schemas.microsoft.com/office/drawing/2014/main" id="{6A633BAF-5352-2E45-856D-52BBFE0AE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Freeform 74">
              <a:extLst>
                <a:ext uri="{FF2B5EF4-FFF2-40B4-BE49-F238E27FC236}">
                  <a16:creationId xmlns:a16="http://schemas.microsoft.com/office/drawing/2014/main" id="{A98E1D2D-FB36-234E-809B-2DCF87116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Freeform 75">
              <a:extLst>
                <a:ext uri="{FF2B5EF4-FFF2-40B4-BE49-F238E27FC236}">
                  <a16:creationId xmlns:a16="http://schemas.microsoft.com/office/drawing/2014/main" id="{ACFC3B37-E68A-974E-B3FE-977A08154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Freeform 76">
              <a:extLst>
                <a:ext uri="{FF2B5EF4-FFF2-40B4-BE49-F238E27FC236}">
                  <a16:creationId xmlns:a16="http://schemas.microsoft.com/office/drawing/2014/main" id="{FBED8540-8D5B-D64A-8C3A-CFD86C88E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Freeform 77">
              <a:extLst>
                <a:ext uri="{FF2B5EF4-FFF2-40B4-BE49-F238E27FC236}">
                  <a16:creationId xmlns:a16="http://schemas.microsoft.com/office/drawing/2014/main" id="{129ACC5B-67D3-0C4A-A1E6-E4695D0BD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Freeform 78">
              <a:extLst>
                <a:ext uri="{FF2B5EF4-FFF2-40B4-BE49-F238E27FC236}">
                  <a16:creationId xmlns:a16="http://schemas.microsoft.com/office/drawing/2014/main" id="{351AC11C-9F6E-4041-B38A-11828D7D4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Freeform 79">
              <a:extLst>
                <a:ext uri="{FF2B5EF4-FFF2-40B4-BE49-F238E27FC236}">
                  <a16:creationId xmlns:a16="http://schemas.microsoft.com/office/drawing/2014/main" id="{DAFEC7C5-9CA6-6A46-8FB2-17B43D065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Freeform 80">
              <a:extLst>
                <a:ext uri="{FF2B5EF4-FFF2-40B4-BE49-F238E27FC236}">
                  <a16:creationId xmlns:a16="http://schemas.microsoft.com/office/drawing/2014/main" id="{F421D4B8-D804-2D4F-9080-C35A2C39F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Freeform 81">
              <a:extLst>
                <a:ext uri="{FF2B5EF4-FFF2-40B4-BE49-F238E27FC236}">
                  <a16:creationId xmlns:a16="http://schemas.microsoft.com/office/drawing/2014/main" id="{C6AB913D-350E-0F48-8499-81D3B33AF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Freeform 82">
              <a:extLst>
                <a:ext uri="{FF2B5EF4-FFF2-40B4-BE49-F238E27FC236}">
                  <a16:creationId xmlns:a16="http://schemas.microsoft.com/office/drawing/2014/main" id="{1CEB2D29-EEE4-D34C-B9C1-163D7014D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Freeform 83">
              <a:extLst>
                <a:ext uri="{FF2B5EF4-FFF2-40B4-BE49-F238E27FC236}">
                  <a16:creationId xmlns:a16="http://schemas.microsoft.com/office/drawing/2014/main" id="{E918BF60-FE59-1A4C-A438-39DFC3BA7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Freeform 84">
              <a:extLst>
                <a:ext uri="{FF2B5EF4-FFF2-40B4-BE49-F238E27FC236}">
                  <a16:creationId xmlns:a16="http://schemas.microsoft.com/office/drawing/2014/main" id="{4693DE62-9653-384B-96E1-39DEF97EF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Freeform 85">
              <a:extLst>
                <a:ext uri="{FF2B5EF4-FFF2-40B4-BE49-F238E27FC236}">
                  <a16:creationId xmlns:a16="http://schemas.microsoft.com/office/drawing/2014/main" id="{A215D0BB-FED5-0B48-93E2-C84B22D3A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Freeform 86">
              <a:extLst>
                <a:ext uri="{FF2B5EF4-FFF2-40B4-BE49-F238E27FC236}">
                  <a16:creationId xmlns:a16="http://schemas.microsoft.com/office/drawing/2014/main" id="{A14DFDC9-9C0C-0144-A07B-88B320D6D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Freeform 87">
              <a:extLst>
                <a:ext uri="{FF2B5EF4-FFF2-40B4-BE49-F238E27FC236}">
                  <a16:creationId xmlns:a16="http://schemas.microsoft.com/office/drawing/2014/main" id="{E2976C95-AC34-BC42-9E0A-1BCDEAFEC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Freeform 88">
              <a:extLst>
                <a:ext uri="{FF2B5EF4-FFF2-40B4-BE49-F238E27FC236}">
                  <a16:creationId xmlns:a16="http://schemas.microsoft.com/office/drawing/2014/main" id="{EDA40027-1831-7C4E-A2EC-4861F9630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Freeform 89">
              <a:extLst>
                <a:ext uri="{FF2B5EF4-FFF2-40B4-BE49-F238E27FC236}">
                  <a16:creationId xmlns:a16="http://schemas.microsoft.com/office/drawing/2014/main" id="{7160E56E-3EAD-EB44-81BF-93AE1FC6A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Freeform 90">
              <a:extLst>
                <a:ext uri="{FF2B5EF4-FFF2-40B4-BE49-F238E27FC236}">
                  <a16:creationId xmlns:a16="http://schemas.microsoft.com/office/drawing/2014/main" id="{D3CFA5A7-69C7-BA4C-9401-C90ECCA1B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Freeform 91">
              <a:extLst>
                <a:ext uri="{FF2B5EF4-FFF2-40B4-BE49-F238E27FC236}">
                  <a16:creationId xmlns:a16="http://schemas.microsoft.com/office/drawing/2014/main" id="{6A31A611-5091-0C43-9EC3-74216F9D8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Freeform 92">
              <a:extLst>
                <a:ext uri="{FF2B5EF4-FFF2-40B4-BE49-F238E27FC236}">
                  <a16:creationId xmlns:a16="http://schemas.microsoft.com/office/drawing/2014/main" id="{0D0CEC49-224D-954C-8941-79039B386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Freeform 93">
              <a:extLst>
                <a:ext uri="{FF2B5EF4-FFF2-40B4-BE49-F238E27FC236}">
                  <a16:creationId xmlns:a16="http://schemas.microsoft.com/office/drawing/2014/main" id="{C8DF39B4-175E-674E-8107-D0E9962BC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Freeform 94">
              <a:extLst>
                <a:ext uri="{FF2B5EF4-FFF2-40B4-BE49-F238E27FC236}">
                  <a16:creationId xmlns:a16="http://schemas.microsoft.com/office/drawing/2014/main" id="{11640B0B-6B20-8242-B8F5-53B31DDB2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Freeform 95">
              <a:extLst>
                <a:ext uri="{FF2B5EF4-FFF2-40B4-BE49-F238E27FC236}">
                  <a16:creationId xmlns:a16="http://schemas.microsoft.com/office/drawing/2014/main" id="{4E09B4C2-3E14-FD46-A8D8-AD10D3559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1587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Freeform 96">
              <a:extLst>
                <a:ext uri="{FF2B5EF4-FFF2-40B4-BE49-F238E27FC236}">
                  <a16:creationId xmlns:a16="http://schemas.microsoft.com/office/drawing/2014/main" id="{85F99FDD-4C65-AF45-AD8A-9EE4A5E2D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Freeform 97">
              <a:extLst>
                <a:ext uri="{FF2B5EF4-FFF2-40B4-BE49-F238E27FC236}">
                  <a16:creationId xmlns:a16="http://schemas.microsoft.com/office/drawing/2014/main" id="{C6EB7CBB-0DA0-8F48-9C2A-E1D5B3449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Freeform 98">
              <a:extLst>
                <a:ext uri="{FF2B5EF4-FFF2-40B4-BE49-F238E27FC236}">
                  <a16:creationId xmlns:a16="http://schemas.microsoft.com/office/drawing/2014/main" id="{483F0661-BAB0-EC41-9C08-EC4BE85F0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Freeform 99">
              <a:extLst>
                <a:ext uri="{FF2B5EF4-FFF2-40B4-BE49-F238E27FC236}">
                  <a16:creationId xmlns:a16="http://schemas.microsoft.com/office/drawing/2014/main" id="{FDE3D124-BD81-524C-B79E-5699C3AE0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Freeform 100">
              <a:extLst>
                <a:ext uri="{FF2B5EF4-FFF2-40B4-BE49-F238E27FC236}">
                  <a16:creationId xmlns:a16="http://schemas.microsoft.com/office/drawing/2014/main" id="{BBA5A0EB-784D-2B4C-A26B-716A7E6C9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Freeform 101">
              <a:extLst>
                <a:ext uri="{FF2B5EF4-FFF2-40B4-BE49-F238E27FC236}">
                  <a16:creationId xmlns:a16="http://schemas.microsoft.com/office/drawing/2014/main" id="{E3C13C2E-2508-C34E-8B4D-73B10A9D4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Freeform 102">
              <a:extLst>
                <a:ext uri="{FF2B5EF4-FFF2-40B4-BE49-F238E27FC236}">
                  <a16:creationId xmlns:a16="http://schemas.microsoft.com/office/drawing/2014/main" id="{80620B5D-2DD9-D649-A5E0-8FB6CF197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Freeform 103">
              <a:extLst>
                <a:ext uri="{FF2B5EF4-FFF2-40B4-BE49-F238E27FC236}">
                  <a16:creationId xmlns:a16="http://schemas.microsoft.com/office/drawing/2014/main" id="{8B8EDEA5-59B4-0F4A-8856-7D0A02A62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Freeform 104">
              <a:extLst>
                <a:ext uri="{FF2B5EF4-FFF2-40B4-BE49-F238E27FC236}">
                  <a16:creationId xmlns:a16="http://schemas.microsoft.com/office/drawing/2014/main" id="{FF138045-C0EF-EC4F-8476-0D42CE011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Freeform 105">
              <a:extLst>
                <a:ext uri="{FF2B5EF4-FFF2-40B4-BE49-F238E27FC236}">
                  <a16:creationId xmlns:a16="http://schemas.microsoft.com/office/drawing/2014/main" id="{639C988D-FA5E-264D-9D86-AD2EA546D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Freeform 106">
              <a:extLst>
                <a:ext uri="{FF2B5EF4-FFF2-40B4-BE49-F238E27FC236}">
                  <a16:creationId xmlns:a16="http://schemas.microsoft.com/office/drawing/2014/main" id="{78C67DEE-2C8D-9C44-BEBA-9705DE348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Freeform 107">
              <a:extLst>
                <a:ext uri="{FF2B5EF4-FFF2-40B4-BE49-F238E27FC236}">
                  <a16:creationId xmlns:a16="http://schemas.microsoft.com/office/drawing/2014/main" id="{0C790E41-85A0-7B47-958D-52D1E89B1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Freeform 108">
              <a:extLst>
                <a:ext uri="{FF2B5EF4-FFF2-40B4-BE49-F238E27FC236}">
                  <a16:creationId xmlns:a16="http://schemas.microsoft.com/office/drawing/2014/main" id="{408E1078-D0FA-3940-95A5-F726D8DDC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Freeform 109">
              <a:extLst>
                <a:ext uri="{FF2B5EF4-FFF2-40B4-BE49-F238E27FC236}">
                  <a16:creationId xmlns:a16="http://schemas.microsoft.com/office/drawing/2014/main" id="{AC6B26FB-82F5-334C-8591-12EB4D452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9" name="Group 69">
              <a:extLst>
                <a:ext uri="{FF2B5EF4-FFF2-40B4-BE49-F238E27FC236}">
                  <a16:creationId xmlns:a16="http://schemas.microsoft.com/office/drawing/2014/main" id="{66036D16-3362-704A-8121-5CFD7DC68F21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172" name="Freeform 105">
                <a:extLst>
                  <a:ext uri="{FF2B5EF4-FFF2-40B4-BE49-F238E27FC236}">
                    <a16:creationId xmlns:a16="http://schemas.microsoft.com/office/drawing/2014/main" id="{EFDD2D7E-62B0-194E-9CC0-1019C5B2D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3" name="Freeform 106">
                <a:extLst>
                  <a:ext uri="{FF2B5EF4-FFF2-40B4-BE49-F238E27FC236}">
                    <a16:creationId xmlns:a16="http://schemas.microsoft.com/office/drawing/2014/main" id="{0725F394-7B8F-874D-8294-93BCF823F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" name="Freeform 107">
                <a:extLst>
                  <a:ext uri="{FF2B5EF4-FFF2-40B4-BE49-F238E27FC236}">
                    <a16:creationId xmlns:a16="http://schemas.microsoft.com/office/drawing/2014/main" id="{DE7D0121-795E-BD4E-8EA4-935008F50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5" name="Freeform 108">
                <a:extLst>
                  <a:ext uri="{FF2B5EF4-FFF2-40B4-BE49-F238E27FC236}">
                    <a16:creationId xmlns:a16="http://schemas.microsoft.com/office/drawing/2014/main" id="{E785292E-D238-2549-92D0-77DD15255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" name="Freeform 109">
                <a:extLst>
                  <a:ext uri="{FF2B5EF4-FFF2-40B4-BE49-F238E27FC236}">
                    <a16:creationId xmlns:a16="http://schemas.microsoft.com/office/drawing/2014/main" id="{B06080D1-DFEA-3C4F-B979-AB9F0A981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7" name="Freeform 110">
                <a:extLst>
                  <a:ext uri="{FF2B5EF4-FFF2-40B4-BE49-F238E27FC236}">
                    <a16:creationId xmlns:a16="http://schemas.microsoft.com/office/drawing/2014/main" id="{0DF46DD1-43E1-F04D-BFEA-48A48BDF7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8" name="Freeform 111">
                <a:extLst>
                  <a:ext uri="{FF2B5EF4-FFF2-40B4-BE49-F238E27FC236}">
                    <a16:creationId xmlns:a16="http://schemas.microsoft.com/office/drawing/2014/main" id="{C11CE513-F5F2-8948-806E-BAE323D4F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9" name="Freeform 112">
                <a:extLst>
                  <a:ext uri="{FF2B5EF4-FFF2-40B4-BE49-F238E27FC236}">
                    <a16:creationId xmlns:a16="http://schemas.microsoft.com/office/drawing/2014/main" id="{594A68EC-8E4C-644C-B6AB-499A68F76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0" name="Freeform 113">
              <a:extLst>
                <a:ext uri="{FF2B5EF4-FFF2-40B4-BE49-F238E27FC236}">
                  <a16:creationId xmlns:a16="http://schemas.microsoft.com/office/drawing/2014/main" id="{1C6B9B26-8027-794F-9754-CAAA399FC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Freeform 15">
              <a:extLst>
                <a:ext uri="{FF2B5EF4-FFF2-40B4-BE49-F238E27FC236}">
                  <a16:creationId xmlns:a16="http://schemas.microsoft.com/office/drawing/2014/main" id="{FD92F5ED-1A62-B347-B2B6-4514B2423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1B559CA-FC30-EB49-9423-9783DA545EAD}"/>
              </a:ext>
            </a:extLst>
          </p:cNvPr>
          <p:cNvSpPr/>
          <p:nvPr/>
        </p:nvSpPr>
        <p:spPr>
          <a:xfrm>
            <a:off x="425704" y="3006032"/>
            <a:ext cx="524117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Maine:</a:t>
            </a:r>
            <a:r>
              <a:rPr lang="en-US" sz="22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2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of Pharmacy adopts physician “gift ban” rules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243E65C-1397-F34B-89C6-B46D39FB3463}"/>
              </a:ext>
            </a:extLst>
          </p:cNvPr>
          <p:cNvSpPr/>
          <p:nvPr/>
        </p:nvSpPr>
        <p:spPr>
          <a:xfrm>
            <a:off x="425705" y="4388498"/>
            <a:ext cx="46485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Mexico:</a:t>
            </a:r>
          </a:p>
          <a:p>
            <a:r>
              <a:rPr lang="en-US" sz="22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Approves the importation of drugs from Canada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C67B185-E200-C54F-9F63-0E4500A65661}"/>
              </a:ext>
            </a:extLst>
          </p:cNvPr>
          <p:cNvGrpSpPr/>
          <p:nvPr/>
        </p:nvGrpSpPr>
        <p:grpSpPr>
          <a:xfrm>
            <a:off x="10289609" y="501092"/>
            <a:ext cx="1605089" cy="1720115"/>
            <a:chOff x="9913347" y="374092"/>
            <a:chExt cx="1689251" cy="1810308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DD83FE-98D8-1741-9EAD-FC44B041D767}"/>
                </a:ext>
              </a:extLst>
            </p:cNvPr>
            <p:cNvSpPr/>
            <p:nvPr/>
          </p:nvSpPr>
          <p:spPr>
            <a:xfrm>
              <a:off x="10194275" y="378246"/>
              <a:ext cx="1204511" cy="1803094"/>
            </a:xfrm>
            <a:custGeom>
              <a:avLst/>
              <a:gdLst>
                <a:gd name="connsiteX0" fmla="*/ 246043 w 1204511"/>
                <a:gd name="connsiteY0" fmla="*/ 0 h 1803094"/>
                <a:gd name="connsiteX1" fmla="*/ 1204511 w 1204511"/>
                <a:gd name="connsiteY1" fmla="*/ 1134737 h 1803094"/>
                <a:gd name="connsiteX2" fmla="*/ 1167788 w 1204511"/>
                <a:gd name="connsiteY2" fmla="*/ 1777388 h 1803094"/>
                <a:gd name="connsiteX3" fmla="*/ 187286 w 1204511"/>
                <a:gd name="connsiteY3" fmla="*/ 1803094 h 1803094"/>
                <a:gd name="connsiteX4" fmla="*/ 0 w 1204511"/>
                <a:gd name="connsiteY4" fmla="*/ 1292646 h 1803094"/>
                <a:gd name="connsiteX5" fmla="*/ 143219 w 1204511"/>
                <a:gd name="connsiteY5" fmla="*/ 506776 h 1803094"/>
                <a:gd name="connsiteX6" fmla="*/ 246043 w 1204511"/>
                <a:gd name="connsiteY6" fmla="*/ 0 h 180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4511" h="1803094">
                  <a:moveTo>
                    <a:pt x="246043" y="0"/>
                  </a:moveTo>
                  <a:lnTo>
                    <a:pt x="1204511" y="1134737"/>
                  </a:lnTo>
                  <a:lnTo>
                    <a:pt x="1167788" y="1777388"/>
                  </a:lnTo>
                  <a:lnTo>
                    <a:pt x="187286" y="1803094"/>
                  </a:lnTo>
                  <a:lnTo>
                    <a:pt x="0" y="1292646"/>
                  </a:lnTo>
                  <a:lnTo>
                    <a:pt x="143219" y="506776"/>
                  </a:lnTo>
                  <a:lnTo>
                    <a:pt x="246043" y="0"/>
                  </a:lnTo>
                  <a:close/>
                </a:path>
              </a:pathLst>
            </a:custGeom>
            <a:solidFill>
              <a:schemeClr val="bg2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Freeform 7">
              <a:extLst>
                <a:ext uri="{FF2B5EF4-FFF2-40B4-BE49-F238E27FC236}">
                  <a16:creationId xmlns:a16="http://schemas.microsoft.com/office/drawing/2014/main" id="{A4895FEB-7709-844F-990A-B356B050C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2133" y="1498600"/>
              <a:ext cx="397405" cy="645403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5875" cmpd="sng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853B4B1-0F90-9F4F-BD13-C40790371986}"/>
                </a:ext>
              </a:extLst>
            </p:cNvPr>
            <p:cNvCxnSpPr>
              <a:cxnSpLocks/>
            </p:cNvCxnSpPr>
            <p:nvPr/>
          </p:nvCxnSpPr>
          <p:spPr>
            <a:xfrm>
              <a:off x="10429302" y="378246"/>
              <a:ext cx="962139" cy="112739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45C602D-5C16-554E-9DB2-78BC4488D87C}"/>
                </a:ext>
              </a:extLst>
            </p:cNvPr>
            <p:cNvCxnSpPr>
              <a:cxnSpLocks/>
            </p:cNvCxnSpPr>
            <p:nvPr/>
          </p:nvCxnSpPr>
          <p:spPr>
            <a:xfrm>
              <a:off x="11020540" y="1189822"/>
              <a:ext cx="582058" cy="604092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423676F-AC0F-E541-B3CA-FCF26BFCF9D5}"/>
                </a:ext>
              </a:extLst>
            </p:cNvPr>
            <p:cNvCxnSpPr>
              <a:cxnSpLocks/>
            </p:cNvCxnSpPr>
            <p:nvPr/>
          </p:nvCxnSpPr>
          <p:spPr>
            <a:xfrm>
              <a:off x="9926198" y="1424848"/>
              <a:ext cx="1281629" cy="451692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4A9E7B04-854D-4441-80F5-D7FEDA40D8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4217" y="2148289"/>
              <a:ext cx="991518" cy="33051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Freeform 7">
              <a:extLst>
                <a:ext uri="{FF2B5EF4-FFF2-40B4-BE49-F238E27FC236}">
                  <a16:creationId xmlns:a16="http://schemas.microsoft.com/office/drawing/2014/main" id="{43A2D9BA-F780-024E-A3C9-4B522AF1C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3347" y="374092"/>
              <a:ext cx="1114692" cy="1810308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accent5"/>
            </a:solidFill>
            <a:ln w="15875" cmpd="sng">
              <a:noFill/>
              <a:prstDash val="solid"/>
              <a:round/>
              <a:headEnd/>
              <a:tailEnd/>
            </a:ln>
            <a:effectLst>
              <a:outerShdw blurRad="114300" dist="38100" dir="42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BCB4287A-BF62-8B4E-AD75-3F97BEB3416C}"/>
                </a:ext>
              </a:extLst>
            </p:cNvPr>
            <p:cNvSpPr txBox="1"/>
            <p:nvPr/>
          </p:nvSpPr>
          <p:spPr>
            <a:xfrm>
              <a:off x="9956800" y="1092200"/>
              <a:ext cx="901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</a:p>
          </p:txBody>
        </p:sp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77EC82A4-63B2-364E-BE72-FDCAFC983DC2}"/>
              </a:ext>
            </a:extLst>
          </p:cNvPr>
          <p:cNvSpPr txBox="1"/>
          <p:nvPr/>
        </p:nvSpPr>
        <p:spPr>
          <a:xfrm>
            <a:off x="433281" y="352788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LAW UPDATES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C5CE66C-41CA-D442-861F-E6A9D2C695AA}"/>
              </a:ext>
            </a:extLst>
          </p:cNvPr>
          <p:cNvGrpSpPr/>
          <p:nvPr/>
        </p:nvGrpSpPr>
        <p:grpSpPr>
          <a:xfrm>
            <a:off x="6793562" y="1263096"/>
            <a:ext cx="2629838" cy="2645625"/>
            <a:chOff x="6223868" y="1174196"/>
            <a:chExt cx="2767732" cy="2784347"/>
          </a:xfrm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0975964A-AE58-044E-BDBC-0B950A2B72B4}"/>
                </a:ext>
              </a:extLst>
            </p:cNvPr>
            <p:cNvSpPr/>
            <p:nvPr/>
          </p:nvSpPr>
          <p:spPr>
            <a:xfrm>
              <a:off x="6313118" y="1177447"/>
              <a:ext cx="2323578" cy="2761989"/>
            </a:xfrm>
            <a:custGeom>
              <a:avLst/>
              <a:gdLst>
                <a:gd name="connsiteX0" fmla="*/ 0 w 2323578"/>
                <a:gd name="connsiteY0" fmla="*/ 1277654 h 2761989"/>
                <a:gd name="connsiteX1" fmla="*/ 1127342 w 2323578"/>
                <a:gd name="connsiteY1" fmla="*/ 0 h 2761989"/>
                <a:gd name="connsiteX2" fmla="*/ 1597068 w 2323578"/>
                <a:gd name="connsiteY2" fmla="*/ 1196235 h 2761989"/>
                <a:gd name="connsiteX3" fmla="*/ 2323578 w 2323578"/>
                <a:gd name="connsiteY3" fmla="*/ 2705621 h 2761989"/>
                <a:gd name="connsiteX4" fmla="*/ 1947797 w 2323578"/>
                <a:gd name="connsiteY4" fmla="*/ 2761989 h 2761989"/>
                <a:gd name="connsiteX5" fmla="*/ 432148 w 2323578"/>
                <a:gd name="connsiteY5" fmla="*/ 2718148 h 2761989"/>
                <a:gd name="connsiteX6" fmla="*/ 150312 w 2323578"/>
                <a:gd name="connsiteY6" fmla="*/ 1741117 h 2761989"/>
                <a:gd name="connsiteX7" fmla="*/ 0 w 2323578"/>
                <a:gd name="connsiteY7" fmla="*/ 1277654 h 27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3578" h="2761989">
                  <a:moveTo>
                    <a:pt x="0" y="1277654"/>
                  </a:moveTo>
                  <a:lnTo>
                    <a:pt x="1127342" y="0"/>
                  </a:lnTo>
                  <a:lnTo>
                    <a:pt x="1597068" y="1196235"/>
                  </a:lnTo>
                  <a:lnTo>
                    <a:pt x="2323578" y="2705621"/>
                  </a:lnTo>
                  <a:lnTo>
                    <a:pt x="1947797" y="2761989"/>
                  </a:lnTo>
                  <a:lnTo>
                    <a:pt x="432148" y="2718148"/>
                  </a:lnTo>
                  <a:lnTo>
                    <a:pt x="150312" y="1741117"/>
                  </a:lnTo>
                  <a:lnTo>
                    <a:pt x="0" y="1277654"/>
                  </a:lnTo>
                  <a:close/>
                </a:path>
              </a:pathLst>
            </a:custGeom>
            <a:solidFill>
              <a:schemeClr val="bg2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D5BB491-3F4C-B149-B171-47FA0BD75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92" y="1177447"/>
              <a:ext cx="1127342" cy="127765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874B58F-71DE-534A-9AA2-40ACC7E937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3951" y="1346548"/>
              <a:ext cx="1496860" cy="119623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596AB8-5614-6B4F-92C9-B794A1E91C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1047" y="3569918"/>
              <a:ext cx="1866378" cy="13152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F88058F-467A-5F42-AE00-4AB94BF062A2}"/>
                </a:ext>
              </a:extLst>
            </p:cNvPr>
            <p:cNvCxnSpPr>
              <a:cxnSpLocks/>
            </p:cNvCxnSpPr>
            <p:nvPr/>
          </p:nvCxnSpPr>
          <p:spPr>
            <a:xfrm>
              <a:off x="6732740" y="3889332"/>
              <a:ext cx="1534438" cy="4384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Freeform 11">
              <a:extLst>
                <a:ext uri="{FF2B5EF4-FFF2-40B4-BE49-F238E27FC236}">
                  <a16:creationId xmlns:a16="http://schemas.microsoft.com/office/drawing/2014/main" id="{753DD863-1C54-134E-91CA-C80DEDE45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3368" y="1174196"/>
              <a:ext cx="1688232" cy="2784347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5"/>
            </a:solidFill>
            <a:ln w="15875" cmpd="sng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Freeform 11">
              <a:extLst>
                <a:ext uri="{FF2B5EF4-FFF2-40B4-BE49-F238E27FC236}">
                  <a16:creationId xmlns:a16="http://schemas.microsoft.com/office/drawing/2014/main" id="{FAB809B9-5078-A345-AC11-B8E872029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868" y="2452061"/>
              <a:ext cx="882623" cy="1455682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58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3CE77523-72D1-2549-B199-1367DA5051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0466" y="3313134"/>
              <a:ext cx="1256778" cy="25887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4FE68AB6-5882-FD4C-B0B4-60E3F7D6A3CD}"/>
                </a:ext>
              </a:extLst>
            </p:cNvPr>
            <p:cNvSpPr txBox="1"/>
            <p:nvPr/>
          </p:nvSpPr>
          <p:spPr>
            <a:xfrm>
              <a:off x="7571288" y="2610459"/>
              <a:ext cx="901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F10CFC90-668F-EF49-883D-C89519EBF7C1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1DB919E7-FEE5-524F-82F8-8769B6EB999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80D5C0F7-42EA-FC4E-840B-EF21B0CACDEA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0BFF984F-2EDC-2447-8C4F-5959DF8946C5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F7BD61-AC9F-8641-9EDC-818853A3CB1D}"/>
              </a:ext>
            </a:extLst>
          </p:cNvPr>
          <p:cNvGrpSpPr/>
          <p:nvPr/>
        </p:nvGrpSpPr>
        <p:grpSpPr>
          <a:xfrm>
            <a:off x="8074266" y="2279561"/>
            <a:ext cx="2088219" cy="1828718"/>
            <a:chOff x="8074266" y="2279561"/>
            <a:chExt cx="2088219" cy="1828718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E93F917-A115-5649-9A75-74BC0EB2C6DE}"/>
                </a:ext>
              </a:extLst>
            </p:cNvPr>
            <p:cNvSpPr/>
            <p:nvPr/>
          </p:nvSpPr>
          <p:spPr>
            <a:xfrm>
              <a:off x="8162925" y="2282825"/>
              <a:ext cx="1946275" cy="1774825"/>
            </a:xfrm>
            <a:custGeom>
              <a:avLst/>
              <a:gdLst>
                <a:gd name="connsiteX0" fmla="*/ 1025525 w 1946275"/>
                <a:gd name="connsiteY0" fmla="*/ 0 h 1774825"/>
                <a:gd name="connsiteX1" fmla="*/ 0 w 1946275"/>
                <a:gd name="connsiteY1" fmla="*/ 1104900 h 1774825"/>
                <a:gd name="connsiteX2" fmla="*/ 568325 w 1946275"/>
                <a:gd name="connsiteY2" fmla="*/ 1774825 h 1774825"/>
                <a:gd name="connsiteX3" fmla="*/ 1946275 w 1946275"/>
                <a:gd name="connsiteY3" fmla="*/ 1079500 h 1774825"/>
                <a:gd name="connsiteX4" fmla="*/ 1025525 w 1946275"/>
                <a:gd name="connsiteY4" fmla="*/ 0 h 177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275" h="1774825">
                  <a:moveTo>
                    <a:pt x="1025525" y="0"/>
                  </a:moveTo>
                  <a:lnTo>
                    <a:pt x="0" y="1104900"/>
                  </a:lnTo>
                  <a:lnTo>
                    <a:pt x="568325" y="1774825"/>
                  </a:lnTo>
                  <a:lnTo>
                    <a:pt x="1946275" y="1079500"/>
                  </a:lnTo>
                  <a:lnTo>
                    <a:pt x="1025525" y="0"/>
                  </a:lnTo>
                  <a:close/>
                </a:path>
              </a:pathLst>
            </a:custGeom>
            <a:solidFill>
              <a:schemeClr val="bg2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A8AEF18-4D09-D64B-86A6-F9555F65E896}"/>
                </a:ext>
              </a:extLst>
            </p:cNvPr>
            <p:cNvGrpSpPr/>
            <p:nvPr/>
          </p:nvGrpSpPr>
          <p:grpSpPr>
            <a:xfrm>
              <a:off x="8074266" y="2279561"/>
              <a:ext cx="2088219" cy="1828718"/>
              <a:chOff x="8074266" y="2279561"/>
              <a:chExt cx="2088219" cy="1828718"/>
            </a:xfrm>
          </p:grpSpPr>
          <p:sp>
            <p:nvSpPr>
              <p:cNvPr id="210" name="Freeform 73">
                <a:extLst>
                  <a:ext uri="{FF2B5EF4-FFF2-40B4-BE49-F238E27FC236}">
                    <a16:creationId xmlns:a16="http://schemas.microsoft.com/office/drawing/2014/main" id="{D941E1F2-7D1F-C843-A120-B91FC337A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266" y="3385124"/>
                <a:ext cx="683543" cy="721468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5875" cmpd="sng">
                <a:solidFill>
                  <a:schemeClr val="bg2">
                    <a:lumMod val="5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EFD5C49-459A-434C-8D89-A179738BBE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61998" y="2284222"/>
                <a:ext cx="1021140" cy="109941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810B90C9-996C-5341-9151-8DB17D53FE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56180" y="2334033"/>
                <a:ext cx="1401843" cy="1075103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EB0107EA-602B-0447-A924-9FE6BB09D9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27716" y="3362288"/>
                <a:ext cx="1384054" cy="69380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C2DD3A65-485E-2D46-AB3C-EFD08CF2F1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75421" y="3419216"/>
                <a:ext cx="972514" cy="66593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5A09CFA5-6D77-2642-9199-E944849CBA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2270" y="3365846"/>
                <a:ext cx="1157528" cy="68935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14247894-FD46-1544-A4BE-DBEC2BC0F7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78603" y="3447679"/>
                <a:ext cx="1054346" cy="6606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Freeform 73">
                <a:extLst>
                  <a:ext uri="{FF2B5EF4-FFF2-40B4-BE49-F238E27FC236}">
                    <a16:creationId xmlns:a16="http://schemas.microsoft.com/office/drawing/2014/main" id="{9681294A-0930-8F49-9B94-E6520828E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02" y="2279561"/>
                <a:ext cx="1110783" cy="1172413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5875" cmpd="sng">
                <a:noFill/>
                <a:prstDash val="solid"/>
                <a:round/>
                <a:headEnd/>
                <a:tailEnd/>
              </a:ln>
              <a:effectLst>
                <a:outerShdw blurRad="762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AB6E34C3-4AB9-CA48-9A10-0F56AC0EF8CC}"/>
                  </a:ext>
                </a:extLst>
              </p:cNvPr>
              <p:cNvSpPr txBox="1"/>
              <p:nvPr/>
            </p:nvSpPr>
            <p:spPr>
              <a:xfrm>
                <a:off x="9205045" y="2651412"/>
                <a:ext cx="8567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NM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6981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18" presetClass="entr" presetSubtype="9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xit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xit" presetSubtype="9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build="allAtOnce"/>
      <p:bldP spid="16" grpId="0"/>
      <p:bldP spid="16" grpId="1"/>
      <p:bldP spid="19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11BBEB-5FE9-F84A-B126-6CDE4C878E30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>
                <a:solidFill>
                  <a:srgbClr val="66A4F0"/>
                </a:solidFill>
                <a:latin typeface="Arial"/>
                <a:cs typeface="Arial"/>
              </a:rPr>
              <a:t>CODE UPDATES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715430-A197-E942-98F6-9294429FDA0F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AAA76-A941-C04A-90D5-91929D275653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0DE62D-CBD1-934E-A644-9858D983BD53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5EDC79-41FA-3945-9646-7C2983BDFB56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3397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28400C0-D3E0-B949-85F8-16DFD4B78E30}"/>
              </a:ext>
            </a:extLst>
          </p:cNvPr>
          <p:cNvSpPr txBox="1"/>
          <p:nvPr/>
        </p:nvSpPr>
        <p:spPr>
          <a:xfrm>
            <a:off x="4512367" y="2016657"/>
            <a:ext cx="312851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data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across functions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Compliance monitoring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788BE-EA63-7F4D-AC90-5F0829C2279C}"/>
              </a:ext>
            </a:extLst>
          </p:cNvPr>
          <p:cNvSpPr txBox="1"/>
          <p:nvPr/>
        </p:nvSpPr>
        <p:spPr>
          <a:xfrm>
            <a:off x="602098" y="2016657"/>
            <a:ext cx="3167266" cy="165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 for Purpose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rgbClr val="FFC81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Sufficient resourcing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rgbClr val="FFC81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Tailor content by audience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F688D-2476-D34B-89F5-8C0AC56B8811}"/>
              </a:ext>
            </a:extLst>
          </p:cNvPr>
          <p:cNvSpPr txBox="1"/>
          <p:nvPr/>
        </p:nvSpPr>
        <p:spPr>
          <a:xfrm>
            <a:off x="8544721" y="2016657"/>
            <a:ext cx="31672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 &amp; Evolution</a:t>
            </a:r>
          </a:p>
          <a:p>
            <a:pPr marL="182563" lvl="0" indent="-182563">
              <a:spcBef>
                <a:spcPts val="4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lessons learned</a:t>
            </a:r>
          </a:p>
          <a:p>
            <a:pPr marL="182563" lvl="0" indent="-182563">
              <a:spcBef>
                <a:spcPts val="4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acquisitions</a:t>
            </a:r>
          </a:p>
          <a:p>
            <a:pPr marL="182563" lvl="0" indent="-182563"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 over time</a:t>
            </a:r>
          </a:p>
        </p:txBody>
      </p:sp>
      <p:pic>
        <p:nvPicPr>
          <p:cNvPr id="16" name="Graphic 15" descr="Pie chart">
            <a:extLst>
              <a:ext uri="{FF2B5EF4-FFF2-40B4-BE49-F238E27FC236}">
                <a16:creationId xmlns:a16="http://schemas.microsoft.com/office/drawing/2014/main" id="{6AD2BFF6-7878-1649-B64D-4E2EEE9B2F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12367" y="1415268"/>
            <a:ext cx="522387" cy="522387"/>
          </a:xfrm>
          <a:prstGeom prst="rect">
            <a:avLst/>
          </a:prstGeom>
        </p:spPr>
      </p:pic>
      <p:pic>
        <p:nvPicPr>
          <p:cNvPr id="17" name="Graphic 16" descr="Target Audience">
            <a:extLst>
              <a:ext uri="{FF2B5EF4-FFF2-40B4-BE49-F238E27FC236}">
                <a16:creationId xmlns:a16="http://schemas.microsoft.com/office/drawing/2014/main" id="{E4830638-23F4-984E-AD1C-9E6C657CA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02098" y="1318116"/>
            <a:ext cx="619539" cy="619539"/>
          </a:xfrm>
          <a:prstGeom prst="rect">
            <a:avLst/>
          </a:prstGeom>
        </p:spPr>
      </p:pic>
      <p:pic>
        <p:nvPicPr>
          <p:cNvPr id="19" name="Graphic 18" descr="Arrow circle">
            <a:extLst>
              <a:ext uri="{FF2B5EF4-FFF2-40B4-BE49-F238E27FC236}">
                <a16:creationId xmlns:a16="http://schemas.microsoft.com/office/drawing/2014/main" id="{6552D82F-5800-5A4A-A07F-95A4CCD96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504817" y="1318116"/>
            <a:ext cx="619539" cy="6195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696C7B-FAAE-DB42-8CE1-1C0D34F2876E}"/>
              </a:ext>
            </a:extLst>
          </p:cNvPr>
          <p:cNvSpPr txBox="1"/>
          <p:nvPr/>
        </p:nvSpPr>
        <p:spPr>
          <a:xfrm>
            <a:off x="3980921" y="533093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UPDATES</a:t>
            </a:r>
            <a:endParaRPr lang="en-US" sz="1200" b="1" spc="12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E01725-5426-5E4E-9091-BBC2E2A5ECE2}"/>
              </a:ext>
            </a:extLst>
          </p:cNvPr>
          <p:cNvGrpSpPr/>
          <p:nvPr/>
        </p:nvGrpSpPr>
        <p:grpSpPr>
          <a:xfrm>
            <a:off x="4331" y="-366729"/>
            <a:ext cx="12201144" cy="6452315"/>
            <a:chOff x="0" y="0"/>
            <a:chExt cx="12201144" cy="645231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D9B6E4-A1BD-4D44-9EC3-3FC8287E3D1B}"/>
                </a:ext>
              </a:extLst>
            </p:cNvPr>
            <p:cNvSpPr/>
            <p:nvPr/>
          </p:nvSpPr>
          <p:spPr>
            <a:xfrm>
              <a:off x="0" y="0"/>
              <a:ext cx="12201144" cy="645231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61129F-436D-E341-8EAA-D7631C5957FF}"/>
                </a:ext>
              </a:extLst>
            </p:cNvPr>
            <p:cNvSpPr/>
            <p:nvPr/>
          </p:nvSpPr>
          <p:spPr>
            <a:xfrm>
              <a:off x="1674653" y="1919310"/>
              <a:ext cx="8842694" cy="221599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sz="4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DOJ updates</a:t>
              </a:r>
            </a:p>
            <a:p>
              <a:pPr algn="ctr"/>
              <a:r>
                <a:rPr lang="en-US" sz="4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its corporate compliance program guidance</a:t>
              </a:r>
              <a:endParaRPr lang="en-US" sz="4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61905C-F4A0-4D45-BCD1-03A9843B91AC}"/>
                </a:ext>
              </a:extLst>
            </p:cNvPr>
            <p:cNvSpPr txBox="1"/>
            <p:nvPr/>
          </p:nvSpPr>
          <p:spPr>
            <a:xfrm>
              <a:off x="3980921" y="533093"/>
              <a:ext cx="42301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pc="12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CODE UPDATES</a:t>
              </a:r>
              <a:endParaRPr lang="en-US" sz="1200" b="1" spc="12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51F9D6-E0DD-2742-AB34-90F9810A66B7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7BB3A-AB41-6644-8184-F8A34500316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DAE3B-A9EE-2D4C-8F92-7E88BB342C67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8B34D9-CBCE-754A-8459-0A2993145543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92985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000">
        <p15:prstTrans prst="pageCurlDouble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A283F5F-84C7-8846-AD3E-8A272FB6B2F5}"/>
              </a:ext>
            </a:extLst>
          </p:cNvPr>
          <p:cNvSpPr/>
          <p:nvPr/>
        </p:nvSpPr>
        <p:spPr>
          <a:xfrm>
            <a:off x="0" y="0"/>
            <a:ext cx="12201144" cy="6452315"/>
          </a:xfrm>
          <a:prstGeom prst="rect">
            <a:avLst/>
          </a:prstGeom>
          <a:solidFill>
            <a:schemeClr val="accent1">
              <a:lumMod val="20000"/>
              <a:lumOff val="80000"/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51F9D6-E0DD-2742-AB34-90F9810A66B7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7BB3A-AB41-6644-8184-F8A34500316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DAE3B-A9EE-2D4C-8F92-7E88BB342C67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8B34D9-CBCE-754A-8459-0A2993145543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B696C7B-FAAE-DB42-8CE1-1C0D34F2876E}"/>
              </a:ext>
            </a:extLst>
          </p:cNvPr>
          <p:cNvSpPr txBox="1"/>
          <p:nvPr/>
        </p:nvSpPr>
        <p:spPr>
          <a:xfrm>
            <a:off x="516504" y="481577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UPDATES</a:t>
            </a:r>
            <a:endParaRPr lang="en-US" sz="1200" b="1" spc="12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3C3C8BE-4EAB-CF49-9A8C-30B2277D7CAC}"/>
              </a:ext>
            </a:extLst>
          </p:cNvPr>
          <p:cNvSpPr txBox="1">
            <a:spLocks/>
          </p:cNvSpPr>
          <p:nvPr/>
        </p:nvSpPr>
        <p:spPr>
          <a:xfrm>
            <a:off x="495300" y="863600"/>
            <a:ext cx="4165600" cy="1143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PhRMA Clarifies Meals Section of Code on Interactions with HCPs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18D8F7-D835-6447-8E7B-2ED942BDDEC5}"/>
              </a:ext>
            </a:extLst>
          </p:cNvPr>
          <p:cNvSpPr/>
          <p:nvPr/>
        </p:nvSpPr>
        <p:spPr>
          <a:xfrm>
            <a:off x="433590" y="2500528"/>
            <a:ext cx="4520376" cy="157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 provision of meals during a pandemic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Explains being “present” in virtual world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4FC7CDC-0E8D-AC4B-9E39-198DE3801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7318" y="1043190"/>
            <a:ext cx="3168201" cy="410002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90000"/>
              </a:schemeClr>
            </a:solidFill>
          </a:ln>
          <a:effectLst>
            <a:outerShdw blurRad="152400" dist="63500" dir="2700000" algn="tl" rotWithShape="0">
              <a:prstClr val="black">
                <a:alpha val="18000"/>
              </a:prstClr>
            </a:outerShdw>
          </a:effectLst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3DB476-4EBB-CC45-8AD4-64533E6D8C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574" y="1656622"/>
            <a:ext cx="4237150" cy="3026536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6563686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01725-5426-5E4E-9091-BBC2E2A5ECE2}"/>
              </a:ext>
            </a:extLst>
          </p:cNvPr>
          <p:cNvGrpSpPr/>
          <p:nvPr/>
        </p:nvGrpSpPr>
        <p:grpSpPr>
          <a:xfrm>
            <a:off x="0" y="0"/>
            <a:ext cx="12201144" cy="6452315"/>
            <a:chOff x="0" y="0"/>
            <a:chExt cx="12201144" cy="645231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D9B6E4-A1BD-4D44-9EC3-3FC8287E3D1B}"/>
                </a:ext>
              </a:extLst>
            </p:cNvPr>
            <p:cNvSpPr/>
            <p:nvPr/>
          </p:nvSpPr>
          <p:spPr>
            <a:xfrm>
              <a:off x="0" y="0"/>
              <a:ext cx="12201144" cy="645231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61905C-F4A0-4D45-BCD1-03A9843B91AC}"/>
                </a:ext>
              </a:extLst>
            </p:cNvPr>
            <p:cNvSpPr txBox="1"/>
            <p:nvPr/>
          </p:nvSpPr>
          <p:spPr>
            <a:xfrm>
              <a:off x="3980921" y="533093"/>
              <a:ext cx="42301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pc="12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CODE UPDATES</a:t>
              </a:r>
              <a:endParaRPr lang="en-US" sz="1200" b="1" spc="12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51F9D6-E0DD-2742-AB34-90F9810A66B7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7BB3A-AB41-6644-8184-F8A34500316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DAE3B-A9EE-2D4C-8F92-7E88BB342C67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8B34D9-CBCE-754A-8459-0A2993145543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B696C7B-FAAE-DB42-8CE1-1C0D34F2876E}"/>
              </a:ext>
            </a:extLst>
          </p:cNvPr>
          <p:cNvSpPr txBox="1"/>
          <p:nvPr/>
        </p:nvSpPr>
        <p:spPr>
          <a:xfrm>
            <a:off x="3980921" y="533093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UPDATES</a:t>
            </a:r>
            <a:endParaRPr lang="en-US" sz="1200" b="1" spc="12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1D667F-6D19-934E-9D27-5916E80C834A}"/>
              </a:ext>
            </a:extLst>
          </p:cNvPr>
          <p:cNvSpPr/>
          <p:nvPr/>
        </p:nvSpPr>
        <p:spPr>
          <a:xfrm>
            <a:off x="1674653" y="2230206"/>
            <a:ext cx="8842694" cy="15081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4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industry groups added to their codes of practice</a:t>
            </a:r>
            <a:endParaRPr lang="en-US" sz="4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56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">
        <p15:prstTrans prst="pageCurlDouble"/>
      </p:transition>
    </mc:Choice>
    <mc:Fallback xmlns="">
      <p:transition spd="slow" advClick="0" advTm="15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ardrop 22">
            <a:extLst>
              <a:ext uri="{FF2B5EF4-FFF2-40B4-BE49-F238E27FC236}">
                <a16:creationId xmlns:a16="http://schemas.microsoft.com/office/drawing/2014/main" id="{532CDC75-8E36-2843-BD19-A37DF20201A6}"/>
              </a:ext>
            </a:extLst>
          </p:cNvPr>
          <p:cNvSpPr/>
          <p:nvPr/>
        </p:nvSpPr>
        <p:spPr>
          <a:xfrm rot="5400000">
            <a:off x="3182112" y="-3075648"/>
            <a:ext cx="8046720" cy="8046720"/>
          </a:xfrm>
          <a:prstGeom prst="teardrop">
            <a:avLst/>
          </a:prstGeom>
          <a:solidFill>
            <a:schemeClr val="accent4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51F9D6-E0DD-2742-AB34-90F9810A66B7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7BB3A-AB41-6644-8184-F8A34500316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DAE3B-A9EE-2D4C-8F92-7E88BB342C67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8B34D9-CBCE-754A-8459-0A2993145543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B696C7B-FAAE-DB42-8CE1-1C0D34F2876E}"/>
              </a:ext>
            </a:extLst>
          </p:cNvPr>
          <p:cNvSpPr txBox="1"/>
          <p:nvPr/>
        </p:nvSpPr>
        <p:spPr>
          <a:xfrm>
            <a:off x="3980921" y="533093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UPDATES</a:t>
            </a:r>
            <a:endParaRPr lang="en-US" sz="1200" b="1" spc="12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68B8F8-544A-3A44-ADC7-E927A2470BA8}"/>
              </a:ext>
            </a:extLst>
          </p:cNvPr>
          <p:cNvSpPr/>
          <p:nvPr/>
        </p:nvSpPr>
        <p:spPr>
          <a:xfrm>
            <a:off x="6713010" y="1909781"/>
            <a:ext cx="4215685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75000"/>
              </a:lnSpc>
            </a:pPr>
            <a:r>
              <a:rPr lang="en-US" sz="6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“</a:t>
            </a:r>
          </a:p>
          <a:p>
            <a:pPr marL="12700" algn="ctr"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programs that employ a “check-the-box” approach may be inefficient and, more importantly, ineffective.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0AED45-B772-7949-8077-2DBFB9565187}"/>
              </a:ext>
            </a:extLst>
          </p:cNvPr>
          <p:cNvGrpSpPr/>
          <p:nvPr/>
        </p:nvGrpSpPr>
        <p:grpSpPr>
          <a:xfrm>
            <a:off x="1289433" y="1100113"/>
            <a:ext cx="4713409" cy="5367400"/>
            <a:chOff x="631065" y="1081825"/>
            <a:chExt cx="4713409" cy="5367400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588EDFAF-74B0-E245-9725-528F0A590074}"/>
                </a:ext>
              </a:extLst>
            </p:cNvPr>
            <p:cNvSpPr/>
            <p:nvPr/>
          </p:nvSpPr>
          <p:spPr>
            <a:xfrm rot="16200000">
              <a:off x="631065" y="1081825"/>
              <a:ext cx="3940935" cy="3940935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8844A9C-5E68-D24B-B5D9-464EB25E4F9C}"/>
                </a:ext>
              </a:extLst>
            </p:cNvPr>
            <p:cNvSpPr/>
            <p:nvPr/>
          </p:nvSpPr>
          <p:spPr>
            <a:xfrm>
              <a:off x="807075" y="1138123"/>
              <a:ext cx="349446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/>
              <a:endParaRPr lang="en-US" sz="2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buNone/>
              </a:pPr>
              <a:r>
                <a:rPr lang="en-US" sz="22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DOJ &amp; SEC: </a:t>
              </a:r>
            </a:p>
            <a:p>
              <a:pPr marL="12700">
                <a:buNone/>
              </a:pPr>
              <a:r>
                <a:rPr lang="en-US" sz="22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FCPA Resource Guide</a:t>
              </a:r>
            </a:p>
            <a:p>
              <a:pPr marL="12700"/>
              <a:r>
                <a:rPr lang="en-US" sz="22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Updates 2012 version</a:t>
              </a:r>
            </a:p>
          </p:txBody>
        </p:sp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469709C3-1338-CE45-A7C3-3F82EE5FE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6418" y="3306780"/>
              <a:ext cx="3928056" cy="314244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D0515DF-34AC-4511-8241-475D1AA381C2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34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450">
        <p14:pan dir="u"/>
      </p:transition>
    </mc:Choice>
    <mc:Fallback xmlns="">
      <p:transition spd="slow" advClick="0" advTm="4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D3F7CD-6057-C740-B79E-32F4099B0CB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4400625" y="2984500"/>
            <a:ext cx="7791375" cy="0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1249C2-9CE0-954A-8437-4329153F5B25}"/>
              </a:ext>
            </a:extLst>
          </p:cNvPr>
          <p:cNvGrpSpPr/>
          <p:nvPr/>
        </p:nvGrpSpPr>
        <p:grpSpPr>
          <a:xfrm>
            <a:off x="4306645" y="1507610"/>
            <a:ext cx="2357120" cy="1568330"/>
            <a:chOff x="4876800" y="1507610"/>
            <a:chExt cx="2357120" cy="156833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EB7C25-FDC6-7340-8E65-D1F6D816FD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2220" y="2362200"/>
              <a:ext cx="0" cy="533400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7D1023-5E5A-F947-A83B-EFF395A5EAEA}"/>
                </a:ext>
              </a:extLst>
            </p:cNvPr>
            <p:cNvSpPr txBox="1"/>
            <p:nvPr/>
          </p:nvSpPr>
          <p:spPr>
            <a:xfrm>
              <a:off x="4876800" y="1507610"/>
              <a:ext cx="2357120" cy="8079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22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CARES Act:</a:t>
              </a:r>
            </a:p>
            <a:p>
              <a:pPr>
                <a:spcBef>
                  <a:spcPts val="300"/>
                </a:spcBef>
              </a:pPr>
              <a:r>
                <a:rPr lang="en-US" sz="22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$2.2 Trillion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C07DDDB-F093-4F49-9BFC-733B47847993}"/>
                </a:ext>
              </a:extLst>
            </p:cNvPr>
            <p:cNvSpPr/>
            <p:nvPr/>
          </p:nvSpPr>
          <p:spPr>
            <a:xfrm>
              <a:off x="4970780" y="2893060"/>
              <a:ext cx="182880" cy="1828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C580C5-0B3C-FC4C-893E-F0DF3FB7893A}"/>
              </a:ext>
            </a:extLst>
          </p:cNvPr>
          <p:cNvGrpSpPr/>
          <p:nvPr/>
        </p:nvGrpSpPr>
        <p:grpSpPr>
          <a:xfrm>
            <a:off x="6774101" y="2893060"/>
            <a:ext cx="2623820" cy="1643064"/>
            <a:chOff x="6443980" y="2893060"/>
            <a:chExt cx="2623820" cy="164306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93DBDD-FFC9-E940-9B81-E2A656F5FB36}"/>
                </a:ext>
              </a:extLst>
            </p:cNvPr>
            <p:cNvSpPr txBox="1"/>
            <p:nvPr/>
          </p:nvSpPr>
          <p:spPr>
            <a:xfrm>
              <a:off x="6443980" y="3728211"/>
              <a:ext cx="2623820" cy="8079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2200" b="1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PPP and HCE Act:</a:t>
              </a:r>
            </a:p>
            <a:p>
              <a:pPr>
                <a:spcBef>
                  <a:spcPts val="300"/>
                </a:spcBef>
              </a:pPr>
              <a:r>
                <a:rPr lang="en-US" sz="2200" b="1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$484 Billion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80DCF4-314E-D641-8A59-A22322A6F4A7}"/>
                </a:ext>
              </a:extLst>
            </p:cNvPr>
            <p:cNvCxnSpPr>
              <a:cxnSpLocks/>
            </p:cNvCxnSpPr>
            <p:nvPr/>
          </p:nvCxnSpPr>
          <p:spPr>
            <a:xfrm>
              <a:off x="6573520" y="2895600"/>
              <a:ext cx="0" cy="711200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173AEBE-1170-8845-93BC-650D20898E8E}"/>
                </a:ext>
              </a:extLst>
            </p:cNvPr>
            <p:cNvSpPr/>
            <p:nvPr/>
          </p:nvSpPr>
          <p:spPr>
            <a:xfrm>
              <a:off x="6482080" y="2893060"/>
              <a:ext cx="182880" cy="182880"/>
            </a:xfrm>
            <a:prstGeom prst="ellipse">
              <a:avLst/>
            </a:prstGeom>
            <a:solidFill>
              <a:schemeClr val="accent3"/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5E4A976-1734-0F4C-B801-BC4E49D738C4}"/>
              </a:ext>
            </a:extLst>
          </p:cNvPr>
          <p:cNvGrpSpPr/>
          <p:nvPr/>
        </p:nvGrpSpPr>
        <p:grpSpPr>
          <a:xfrm>
            <a:off x="9108440" y="859520"/>
            <a:ext cx="3083560" cy="2216420"/>
            <a:chOff x="7914640" y="859520"/>
            <a:chExt cx="3083560" cy="221642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982861-BA6A-7A4C-BA20-EEE575C428CD}"/>
                </a:ext>
              </a:extLst>
            </p:cNvPr>
            <p:cNvSpPr txBox="1"/>
            <p:nvPr/>
          </p:nvSpPr>
          <p:spPr>
            <a:xfrm>
              <a:off x="7914640" y="859520"/>
              <a:ext cx="3083560" cy="1485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2200" b="1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Families First Coronavirus Response Act:</a:t>
              </a:r>
            </a:p>
            <a:p>
              <a:pPr>
                <a:spcBef>
                  <a:spcPts val="300"/>
                </a:spcBef>
              </a:pPr>
              <a:r>
                <a:rPr lang="en-US" sz="2200" b="1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$104 Billion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9B1D3D9-A24E-054C-87CC-B815A200D8C0}"/>
                </a:ext>
              </a:extLst>
            </p:cNvPr>
            <p:cNvGrpSpPr/>
            <p:nvPr/>
          </p:nvGrpSpPr>
          <p:grpSpPr>
            <a:xfrm>
              <a:off x="7993380" y="2362200"/>
              <a:ext cx="182880" cy="713740"/>
              <a:chOff x="7993380" y="2362200"/>
              <a:chExt cx="182880" cy="713740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FAEEBF9-D504-3446-A80F-3533691EA2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82280" y="2362200"/>
                <a:ext cx="0" cy="533400"/>
              </a:xfrm>
              <a:prstGeom prst="line">
                <a:avLst/>
              </a:prstGeom>
              <a:ln w="444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4E50DF5-3A09-F848-867A-DBF4D668F223}"/>
                  </a:ext>
                </a:extLst>
              </p:cNvPr>
              <p:cNvSpPr/>
              <p:nvPr/>
            </p:nvSpPr>
            <p:spPr>
              <a:xfrm>
                <a:off x="7993380" y="2893060"/>
                <a:ext cx="182880" cy="182880"/>
              </a:xfrm>
              <a:prstGeom prst="ellipse">
                <a:avLst/>
              </a:prstGeom>
              <a:solidFill>
                <a:schemeClr val="accent4"/>
              </a:solidFill>
              <a:ln w="444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31448565-1EBC-2443-82D5-6DDF28C04CFB}"/>
              </a:ext>
            </a:extLst>
          </p:cNvPr>
          <p:cNvSpPr/>
          <p:nvPr/>
        </p:nvSpPr>
        <p:spPr>
          <a:xfrm>
            <a:off x="314185" y="1803400"/>
            <a:ext cx="3597415" cy="255454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Federal Government responds to COVID-19</a:t>
            </a:r>
          </a:p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2126CB3-CDAC-F945-AE8D-D0397B67148F}"/>
              </a:ext>
            </a:extLst>
          </p:cNvPr>
          <p:cNvSpPr/>
          <p:nvPr/>
        </p:nvSpPr>
        <p:spPr>
          <a:xfrm>
            <a:off x="301485" y="165100"/>
            <a:ext cx="339421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  <a:r>
              <a:rPr lang="en-US" sz="30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B2B4C4B-8B13-E242-ACE6-B4C3E7EDDBBF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A5BF6CF-F17B-044E-B29F-E19CCD21D44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C6F032F-FC9D-764C-9194-35061A1DC049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BB6CB18-CB1D-104F-B546-914CCCA64F57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27100683"/>
      </p:ext>
    </p:extLst>
  </p:cSld>
  <p:clrMapOvr>
    <a:masterClrMapping/>
  </p:clrMapOvr>
  <p:transition spd="slow" advClick="0"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ardrop 18">
            <a:extLst>
              <a:ext uri="{FF2B5EF4-FFF2-40B4-BE49-F238E27FC236}">
                <a16:creationId xmlns:a16="http://schemas.microsoft.com/office/drawing/2014/main" id="{516DE76F-3FE9-8C4F-A2C4-EDFE17395CDA}"/>
              </a:ext>
            </a:extLst>
          </p:cNvPr>
          <p:cNvSpPr/>
          <p:nvPr/>
        </p:nvSpPr>
        <p:spPr>
          <a:xfrm rot="5400000">
            <a:off x="3182112" y="-3075648"/>
            <a:ext cx="8046720" cy="8046720"/>
          </a:xfrm>
          <a:prstGeom prst="teardrop">
            <a:avLst/>
          </a:prstGeom>
          <a:solidFill>
            <a:schemeClr val="accent4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37D245-F1B1-2E43-8E2F-61C3A8C9B143}"/>
              </a:ext>
            </a:extLst>
          </p:cNvPr>
          <p:cNvGrpSpPr/>
          <p:nvPr/>
        </p:nvGrpSpPr>
        <p:grpSpPr>
          <a:xfrm>
            <a:off x="1313188" y="1097280"/>
            <a:ext cx="5770995" cy="4905519"/>
            <a:chOff x="6483540" y="1081825"/>
            <a:chExt cx="5770995" cy="4905519"/>
          </a:xfrm>
        </p:grpSpPr>
        <p:sp>
          <p:nvSpPr>
            <p:cNvPr id="30" name="Teardrop 29">
              <a:extLst>
                <a:ext uri="{FF2B5EF4-FFF2-40B4-BE49-F238E27FC236}">
                  <a16:creationId xmlns:a16="http://schemas.microsoft.com/office/drawing/2014/main" id="{6CA0B77B-CA6E-A748-89F9-F7930DA3DC62}"/>
                </a:ext>
              </a:extLst>
            </p:cNvPr>
            <p:cNvSpPr/>
            <p:nvPr/>
          </p:nvSpPr>
          <p:spPr>
            <a:xfrm rot="16200000">
              <a:off x="6496319" y="1081825"/>
              <a:ext cx="3940935" cy="3940935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46E4C02-C268-E542-AFC0-27A0E7D75972}"/>
                </a:ext>
              </a:extLst>
            </p:cNvPr>
            <p:cNvSpPr/>
            <p:nvPr/>
          </p:nvSpPr>
          <p:spPr>
            <a:xfrm>
              <a:off x="6672329" y="1138123"/>
              <a:ext cx="310307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>
                <a:buNone/>
              </a:pPr>
              <a:endParaRPr lang="en-US" sz="2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buNone/>
              </a:pPr>
              <a:r>
                <a:rPr lang="en-US" sz="22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IFPMA: </a:t>
              </a:r>
            </a:p>
            <a:p>
              <a:pPr marL="12700">
                <a:buNone/>
              </a:pPr>
              <a:r>
                <a:rPr lang="en-US" sz="22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Best Practice Guidance Note </a:t>
              </a:r>
            </a:p>
            <a:p>
              <a:pPr marL="12700">
                <a:buNone/>
              </a:pPr>
              <a:r>
                <a:rPr lang="en-US" sz="22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to set principles for patient interactions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A4D01DA-B1DB-3947-B8CA-483ADFAE2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688984">
              <a:off x="6483540" y="2208867"/>
              <a:ext cx="5770995" cy="3778477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D10719F-54F7-FD4A-BB14-9F4A4580D894}"/>
              </a:ext>
            </a:extLst>
          </p:cNvPr>
          <p:cNvSpPr/>
          <p:nvPr/>
        </p:nvSpPr>
        <p:spPr>
          <a:xfrm>
            <a:off x="6576165" y="2141058"/>
            <a:ext cx="4499834" cy="21544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" algn="ctr">
              <a:lnSpc>
                <a:spcPct val="50000"/>
              </a:lnSpc>
            </a:pPr>
            <a:r>
              <a:rPr lang="en-US" sz="6000" b="1" dirty="0">
                <a:solidFill>
                  <a:schemeClr val="accent4"/>
                </a:solidFill>
                <a:latin typeface="Arial"/>
                <a:cs typeface="Arial Black" panose="020B0604020202020204" pitchFamily="34" charset="0"/>
                <a:sym typeface="Wingdings" panose="05000000000000000000" pitchFamily="2" charset="2"/>
              </a:rPr>
              <a:t>“</a:t>
            </a:r>
            <a:endParaRPr lang="en-US" sz="6000" dirty="0">
              <a:solidFill>
                <a:schemeClr val="accent4"/>
              </a:solidFill>
              <a:latin typeface="Arial"/>
            </a:endParaRPr>
          </a:p>
          <a:p>
            <a:pPr marL="12700" algn="ctr">
              <a:buNone/>
            </a:pPr>
            <a:r>
              <a:rPr lang="en-US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 should carefully consider how and when to engage with patients and</a:t>
            </a:r>
          </a:p>
          <a:p>
            <a:pPr marL="12700" algn="ctr">
              <a:buNone/>
            </a:pPr>
            <a:r>
              <a:rPr lang="en-US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caregivers as individuals.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51F9D6-E0DD-2742-AB34-90F9810A66B7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7BB3A-AB41-6644-8184-F8A34500316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DAE3B-A9EE-2D4C-8F92-7E88BB342C67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8B34D9-CBCE-754A-8459-0A2993145543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B696C7B-FAAE-DB42-8CE1-1C0D34F2876E}"/>
              </a:ext>
            </a:extLst>
          </p:cNvPr>
          <p:cNvSpPr txBox="1"/>
          <p:nvPr/>
        </p:nvSpPr>
        <p:spPr>
          <a:xfrm>
            <a:off x="3980921" y="533093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UPDATES</a:t>
            </a:r>
            <a:endParaRPr lang="en-US" sz="1200" b="1" spc="12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072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450">
        <p:blinds dir="vert"/>
      </p:transition>
    </mc:Choice>
    <mc:Fallback xmlns="">
      <p:transition spd="slow" advClick="0" advTm="445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COMPLIANCE NEWS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E9EC03-B07C-1E4B-80E9-331D7560174F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8B6C0D-8820-EB40-B314-6BB0B8A668E6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05E318-A8F6-1C46-A55A-2E8FB8EEFEAB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A2FE55-ABF2-A149-B8BF-5FE061160D12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19307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A283F5F-84C7-8846-AD3E-8A272FB6B2F5}"/>
              </a:ext>
            </a:extLst>
          </p:cNvPr>
          <p:cNvSpPr/>
          <p:nvPr/>
        </p:nvSpPr>
        <p:spPr>
          <a:xfrm>
            <a:off x="0" y="0"/>
            <a:ext cx="12201144" cy="6452315"/>
          </a:xfrm>
          <a:prstGeom prst="rect">
            <a:avLst/>
          </a:prstGeom>
          <a:solidFill>
            <a:schemeClr val="bg2">
              <a:lumMod val="2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51F9D6-E0DD-2742-AB34-90F9810A66B7}"/>
              </a:ext>
            </a:extLst>
          </p:cNvPr>
          <p:cNvGrpSpPr/>
          <p:nvPr/>
        </p:nvGrpSpPr>
        <p:grpSpPr>
          <a:xfrm>
            <a:off x="-9143" y="6004235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7BB3A-AB41-6644-8184-F8A34500316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DAE3B-A9EE-2D4C-8F92-7E88BB342C67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8B34D9-CBCE-754A-8459-0A2993145543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2B291B4-31E1-5F46-8CEF-C2A69DD2070A}"/>
              </a:ext>
            </a:extLst>
          </p:cNvPr>
          <p:cNvSpPr txBox="1">
            <a:spLocks/>
          </p:cNvSpPr>
          <p:nvPr/>
        </p:nvSpPr>
        <p:spPr>
          <a:xfrm>
            <a:off x="495300" y="863600"/>
            <a:ext cx="4759280" cy="1143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legal and regulatory landscape is evolving…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5FBCB6-EFE5-5941-9158-109E7302527B}"/>
              </a:ext>
            </a:extLst>
          </p:cNvPr>
          <p:cNvSpPr txBox="1"/>
          <p:nvPr/>
        </p:nvSpPr>
        <p:spPr>
          <a:xfrm>
            <a:off x="506420" y="530352"/>
            <a:ext cx="396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NEWS</a:t>
            </a:r>
            <a:endParaRPr lang="en-US" sz="2000" spc="120">
              <a:solidFill>
                <a:schemeClr val="bg1">
                  <a:alpha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D5D1E3-2DFF-9843-BC89-A9DC76B761C4}"/>
              </a:ext>
            </a:extLst>
          </p:cNvPr>
          <p:cNvGrpSpPr/>
          <p:nvPr/>
        </p:nvGrpSpPr>
        <p:grpSpPr>
          <a:xfrm>
            <a:off x="3747747" y="3729777"/>
            <a:ext cx="8075055" cy="2038082"/>
            <a:chOff x="3747747" y="3729777"/>
            <a:chExt cx="8075055" cy="203808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3D6F0F8-4FA2-FA4C-9918-0AC7101DEA22}"/>
                </a:ext>
              </a:extLst>
            </p:cNvPr>
            <p:cNvGrpSpPr/>
            <p:nvPr/>
          </p:nvGrpSpPr>
          <p:grpSpPr>
            <a:xfrm>
              <a:off x="3747747" y="3729777"/>
              <a:ext cx="8075055" cy="2038082"/>
              <a:chOff x="2125010" y="3886198"/>
              <a:chExt cx="8075055" cy="2038082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8F41A131-35F6-F845-A2D2-38528A18955E}"/>
                  </a:ext>
                </a:extLst>
              </p:cNvPr>
              <p:cNvGrpSpPr/>
              <p:nvPr/>
            </p:nvGrpSpPr>
            <p:grpSpPr>
              <a:xfrm>
                <a:off x="2125010" y="3886198"/>
                <a:ext cx="8075055" cy="2038082"/>
                <a:chOff x="5653821" y="2124565"/>
                <a:chExt cx="8075055" cy="2038082"/>
              </a:xfrm>
            </p:grpSpPr>
            <p:pic>
              <p:nvPicPr>
                <p:cNvPr id="55" name="Picture 54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EB996EC8-36BA-B041-802B-A1F20361B0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0800000">
                  <a:off x="5653821" y="2124565"/>
                  <a:ext cx="8075055" cy="2038082"/>
                </a:xfrm>
                <a:prstGeom prst="rect">
                  <a:avLst/>
                </a:prstGeom>
                <a:effectLst>
                  <a:outerShdw blurRad="101600" dist="76200" dir="240000" algn="tl" rotWithShape="0">
                    <a:prstClr val="black">
                      <a:alpha val="50000"/>
                    </a:prstClr>
                  </a:outerShdw>
                </a:effectLst>
              </p:spPr>
            </p:pic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7DDD711-8145-7B48-AA9B-3E39CCCDE872}"/>
                    </a:ext>
                  </a:extLst>
                </p:cNvPr>
                <p:cNvSpPr txBox="1"/>
                <p:nvPr/>
              </p:nvSpPr>
              <p:spPr>
                <a:xfrm>
                  <a:off x="7778839" y="2537138"/>
                  <a:ext cx="5550794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23 states and territories reject offer to pay $18 billion to settle opioid lawsuits with Big 3 distributers </a:t>
                  </a:r>
                </a:p>
              </p:txBody>
            </p:sp>
          </p:grp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72769AE-5D84-1B40-9CB3-5252BD008E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9724" y="4237149"/>
                <a:ext cx="0" cy="1300766"/>
              </a:xfrm>
              <a:prstGeom prst="line">
                <a:avLst/>
              </a:prstGeom>
              <a:ln w="15875" cap="rnd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6" name="Picture 2" descr="Home">
              <a:extLst>
                <a:ext uri="{FF2B5EF4-FFF2-40B4-BE49-F238E27FC236}">
                  <a16:creationId xmlns:a16="http://schemas.microsoft.com/office/drawing/2014/main" id="{9EF1E901-914A-4E89-8B1A-04DFA75C9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6886" y="4009352"/>
              <a:ext cx="1345272" cy="1420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31E601E-D45C-F248-8D7B-C5D09ACB64E6}"/>
              </a:ext>
            </a:extLst>
          </p:cNvPr>
          <p:cNvGrpSpPr/>
          <p:nvPr/>
        </p:nvGrpSpPr>
        <p:grpSpPr>
          <a:xfrm>
            <a:off x="745832" y="2429024"/>
            <a:ext cx="6418897" cy="1404244"/>
            <a:chOff x="4866419" y="2090821"/>
            <a:chExt cx="6418897" cy="14042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A5A42C6-FD84-1649-88FF-A79208DACFA2}"/>
                </a:ext>
              </a:extLst>
            </p:cNvPr>
            <p:cNvGrpSpPr/>
            <p:nvPr/>
          </p:nvGrpSpPr>
          <p:grpSpPr>
            <a:xfrm>
              <a:off x="4866419" y="2090821"/>
              <a:ext cx="6418897" cy="1404244"/>
              <a:chOff x="2125012" y="2021537"/>
              <a:chExt cx="6418897" cy="140424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91B29D0-030E-624D-BB1D-5761B5C772FF}"/>
                  </a:ext>
                </a:extLst>
              </p:cNvPr>
              <p:cNvGrpSpPr/>
              <p:nvPr/>
            </p:nvGrpSpPr>
            <p:grpSpPr>
              <a:xfrm>
                <a:off x="2125012" y="2021537"/>
                <a:ext cx="6418897" cy="1404244"/>
                <a:chOff x="5653823" y="2124567"/>
                <a:chExt cx="6418897" cy="1404244"/>
              </a:xfrm>
            </p:grpSpPr>
            <p:pic>
              <p:nvPicPr>
                <p:cNvPr id="5" name="Picture 4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F503FDE7-92B9-6F45-83FA-73F963EB9D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653823" y="2124567"/>
                  <a:ext cx="6418897" cy="1404244"/>
                </a:xfrm>
                <a:prstGeom prst="rect">
                  <a:avLst/>
                </a:prstGeom>
                <a:effectLst>
                  <a:outerShdw blurRad="101600" dist="76200" dir="240000" algn="tl" rotWithShape="0">
                    <a:prstClr val="black">
                      <a:alpha val="50000"/>
                    </a:prstClr>
                  </a:outerShdw>
                </a:effectLst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3399A6C-4B3C-6942-9553-C732ED2F1E24}"/>
                    </a:ext>
                  </a:extLst>
                </p:cNvPr>
                <p:cNvSpPr txBox="1"/>
                <p:nvPr/>
              </p:nvSpPr>
              <p:spPr>
                <a:xfrm>
                  <a:off x="7454911" y="2587187"/>
                  <a:ext cx="415987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solidFill>
                        <a:schemeClr val="dk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Denies CMS </a:t>
                  </a:r>
                  <a:r>
                    <a:rPr lang="en-US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Drug Price rule</a:t>
                  </a:r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86721C2-9CD5-7A49-AF3E-1EDF56E02E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4520" y="2303172"/>
                <a:ext cx="0" cy="888642"/>
              </a:xfrm>
              <a:prstGeom prst="line">
                <a:avLst/>
              </a:prstGeom>
              <a:ln w="15875" cap="rnd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4CF907B-311E-4D67-B48F-5B9D5BDA5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3079" y="2321835"/>
              <a:ext cx="872778" cy="87277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C46000-51E3-B549-9F36-E153C4B53B70}"/>
              </a:ext>
            </a:extLst>
          </p:cNvPr>
          <p:cNvGrpSpPr/>
          <p:nvPr/>
        </p:nvGrpSpPr>
        <p:grpSpPr>
          <a:xfrm>
            <a:off x="1493132" y="2144640"/>
            <a:ext cx="9098661" cy="1690352"/>
            <a:chOff x="439837" y="2156215"/>
            <a:chExt cx="7016311" cy="169035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A0A1833-FB6F-5B42-8271-0C55A605EB50}"/>
                </a:ext>
              </a:extLst>
            </p:cNvPr>
            <p:cNvGrpSpPr/>
            <p:nvPr/>
          </p:nvGrpSpPr>
          <p:grpSpPr>
            <a:xfrm>
              <a:off x="439837" y="2156215"/>
              <a:ext cx="7016311" cy="1690352"/>
              <a:chOff x="5939208" y="2124567"/>
              <a:chExt cx="7789669" cy="1690352"/>
            </a:xfrm>
          </p:grpSpPr>
          <p:pic>
            <p:nvPicPr>
              <p:cNvPr id="27" name="Picture 2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BEBC9096-EF1F-6B41-965D-04A3303998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39208" y="2124567"/>
                <a:ext cx="7789669" cy="1690352"/>
              </a:xfrm>
              <a:prstGeom prst="rect">
                <a:avLst/>
              </a:prstGeom>
              <a:effectLst>
                <a:outerShdw blurRad="101600" dist="76200" dir="240000" algn="tl" rotWithShape="0">
                  <a:prstClr val="black">
                    <a:alpha val="50000"/>
                  </a:prstClr>
                </a:outerShdw>
              </a:effec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94565C-63F6-804A-A228-FEC6A0E4EA74}"/>
                  </a:ext>
                </a:extLst>
              </p:cNvPr>
              <p:cNvSpPr txBox="1"/>
              <p:nvPr/>
            </p:nvSpPr>
            <p:spPr>
              <a:xfrm>
                <a:off x="8046773" y="2529313"/>
                <a:ext cx="524459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dk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Advisory opinion on drug companies  providing patient travel &amp; lodging for REMS</a:t>
                </a: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ECB01B1-6A81-0E4A-AE26-BE0CBF21ABC4}"/>
                </a:ext>
              </a:extLst>
            </p:cNvPr>
            <p:cNvCxnSpPr>
              <a:cxnSpLocks/>
            </p:cNvCxnSpPr>
            <p:nvPr/>
          </p:nvCxnSpPr>
          <p:spPr>
            <a:xfrm>
              <a:off x="2121590" y="2541196"/>
              <a:ext cx="0" cy="931210"/>
            </a:xfrm>
            <a:prstGeom prst="line">
              <a:avLst/>
            </a:prstGeom>
            <a:ln w="15875" cap="rnd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A picture containing clock, dog, plate, table&#10;&#10;Description automatically generated">
              <a:extLst>
                <a:ext uri="{FF2B5EF4-FFF2-40B4-BE49-F238E27FC236}">
                  <a16:creationId xmlns:a16="http://schemas.microsoft.com/office/drawing/2014/main" id="{7D7FBDEE-7EEB-DE44-BAC5-1451B9F2C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71" t="2365" r="2326" b="2615"/>
            <a:stretch/>
          </p:blipFill>
          <p:spPr>
            <a:xfrm>
              <a:off x="879674" y="2476983"/>
              <a:ext cx="823574" cy="1067348"/>
            </a:xfrm>
            <a:prstGeom prst="ellipse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56B123-2598-2644-A401-368E0CCB5A24}"/>
              </a:ext>
            </a:extLst>
          </p:cNvPr>
          <p:cNvGrpSpPr/>
          <p:nvPr/>
        </p:nvGrpSpPr>
        <p:grpSpPr>
          <a:xfrm>
            <a:off x="2930028" y="492638"/>
            <a:ext cx="7915452" cy="1690352"/>
            <a:chOff x="3126797" y="445070"/>
            <a:chExt cx="7915452" cy="169035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A50D421-10A7-7443-87A2-A84BD709EB5F}"/>
                </a:ext>
              </a:extLst>
            </p:cNvPr>
            <p:cNvGrpSpPr/>
            <p:nvPr/>
          </p:nvGrpSpPr>
          <p:grpSpPr>
            <a:xfrm>
              <a:off x="3126797" y="445070"/>
              <a:ext cx="7915452" cy="1690352"/>
              <a:chOff x="2125013" y="3886200"/>
              <a:chExt cx="7915452" cy="169035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3DD4B80-B769-AB45-95E3-92D17600F473}"/>
                  </a:ext>
                </a:extLst>
              </p:cNvPr>
              <p:cNvGrpSpPr/>
              <p:nvPr/>
            </p:nvGrpSpPr>
            <p:grpSpPr>
              <a:xfrm>
                <a:off x="2125013" y="3886200"/>
                <a:ext cx="7915452" cy="1690352"/>
                <a:chOff x="5653824" y="2124567"/>
                <a:chExt cx="7915452" cy="1690352"/>
              </a:xfrm>
            </p:grpSpPr>
            <p:pic>
              <p:nvPicPr>
                <p:cNvPr id="36" name="Picture 35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236E4838-27F6-8B45-8D1A-F68DAC1B93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653824" y="2124567"/>
                  <a:ext cx="7915452" cy="1690352"/>
                </a:xfrm>
                <a:prstGeom prst="rect">
                  <a:avLst/>
                </a:prstGeom>
                <a:effectLst>
                  <a:outerShdw blurRad="101600" dist="76200" dir="240000" algn="tl" rotWithShape="0">
                    <a:prstClr val="black">
                      <a:alpha val="50000"/>
                    </a:prstClr>
                  </a:outerShdw>
                </a:effectLst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325AD85-DDFB-AE4A-A242-E8C62BD0168C}"/>
                    </a:ext>
                  </a:extLst>
                </p:cNvPr>
                <p:cNvSpPr txBox="1"/>
                <p:nvPr/>
              </p:nvSpPr>
              <p:spPr>
                <a:xfrm>
                  <a:off x="7373725" y="2529313"/>
                  <a:ext cx="555079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Six policies </a:t>
                  </a:r>
                  <a:r>
                    <a:rPr lang="en-US" sz="2400">
                      <a:solidFill>
                        <a:schemeClr val="dk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on gene therapy manufacturing and clinical development</a:t>
                  </a:r>
                </a:p>
              </p:txBody>
            </p:sp>
          </p:grp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93B2400-4D52-464A-B098-1670207EDD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4610" y="4237149"/>
                <a:ext cx="0" cy="1030310"/>
              </a:xfrm>
              <a:prstGeom prst="line">
                <a:avLst/>
              </a:prstGeom>
              <a:ln w="15875" cap="rnd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F1BA29-A6B0-6748-939E-1E7EDCB11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3593938" y="833377"/>
              <a:ext cx="868101" cy="86810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66D0073-4BC7-4E8E-A4C0-6F8E805F0BF1}"/>
              </a:ext>
            </a:extLst>
          </p:cNvPr>
          <p:cNvGrpSpPr/>
          <p:nvPr/>
        </p:nvGrpSpPr>
        <p:grpSpPr>
          <a:xfrm>
            <a:off x="2603500" y="3844878"/>
            <a:ext cx="8075054" cy="1690352"/>
            <a:chOff x="3126797" y="445070"/>
            <a:chExt cx="8075054" cy="169035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CE3ADC5-8641-4B11-8C91-4089C77D4197}"/>
                </a:ext>
              </a:extLst>
            </p:cNvPr>
            <p:cNvGrpSpPr/>
            <p:nvPr/>
          </p:nvGrpSpPr>
          <p:grpSpPr>
            <a:xfrm>
              <a:off x="3126797" y="445070"/>
              <a:ext cx="8075054" cy="1690352"/>
              <a:chOff x="2125013" y="3886200"/>
              <a:chExt cx="8075054" cy="1690352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43C80CE-59A6-496E-97D9-FEBA35DAFAD4}"/>
                  </a:ext>
                </a:extLst>
              </p:cNvPr>
              <p:cNvGrpSpPr/>
              <p:nvPr/>
            </p:nvGrpSpPr>
            <p:grpSpPr>
              <a:xfrm>
                <a:off x="2125013" y="3886200"/>
                <a:ext cx="8075054" cy="1690352"/>
                <a:chOff x="5653824" y="2124567"/>
                <a:chExt cx="8075054" cy="1690352"/>
              </a:xfrm>
            </p:grpSpPr>
            <p:pic>
              <p:nvPicPr>
                <p:cNvPr id="43" name="Picture 42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4201E33D-F8E6-4C0F-9338-C8962ADF59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653824" y="2124567"/>
                  <a:ext cx="8075054" cy="1690352"/>
                </a:xfrm>
                <a:prstGeom prst="rect">
                  <a:avLst/>
                </a:prstGeom>
                <a:effectLst>
                  <a:outerShdw blurRad="101600" dist="76200" dir="240000" algn="tl" rotWithShape="0">
                    <a:prstClr val="black">
                      <a:alpha val="50000"/>
                    </a:prstClr>
                  </a:outerShdw>
                </a:effectLst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2003EA6-0DFA-4795-BAA0-6CFB45DCF704}"/>
                    </a:ext>
                  </a:extLst>
                </p:cNvPr>
                <p:cNvSpPr txBox="1"/>
                <p:nvPr/>
              </p:nvSpPr>
              <p:spPr>
                <a:xfrm>
                  <a:off x="7373724" y="2529313"/>
                  <a:ext cx="579547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Teva bails on negotiations to settle price-fixing probe, betting on role in pandemic</a:t>
                  </a:r>
                  <a:endParaRPr lang="en-US" sz="2400">
                    <a:solidFill>
                      <a:schemeClr val="dk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642D904-5E3E-4BED-997A-0711E7B5B0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4610" y="4237149"/>
                <a:ext cx="0" cy="1030310"/>
              </a:xfrm>
              <a:prstGeom prst="line">
                <a:avLst/>
              </a:prstGeom>
              <a:ln w="15875" cap="rnd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A281E3C-B956-4386-8CE7-F99353C53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3442948" y="1117013"/>
              <a:ext cx="1019091" cy="35314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A491390-0A3E-E94F-BAEE-42422D433DA8}"/>
              </a:ext>
            </a:extLst>
          </p:cNvPr>
          <p:cNvSpPr/>
          <p:nvPr/>
        </p:nvSpPr>
        <p:spPr>
          <a:xfrm>
            <a:off x="701458" y="6375748"/>
            <a:ext cx="3632547" cy="27557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557549"/>
      </p:ext>
    </p:extLst>
  </p:cSld>
  <p:clrMapOvr>
    <a:masterClrMapping/>
  </p:clrMapOvr>
  <p:transition spd="slow" advClick="0" advTm="1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811896D-23A9-8A40-BB19-00ADAC8E2A3C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10B3B15F-60CE-B744-9810-9BE3D78F8B14}"/>
              </a:ext>
            </a:extLst>
          </p:cNvPr>
          <p:cNvSpPr txBox="1">
            <a:spLocks/>
          </p:cNvSpPr>
          <p:nvPr/>
        </p:nvSpPr>
        <p:spPr>
          <a:xfrm>
            <a:off x="862085" y="1296873"/>
            <a:ext cx="8522716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INTERNATIONAL COMPLIANCE NEWS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780A2F-5AE3-1B4B-902C-9B4936EB477A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FA5EFC-BC10-D440-8DE0-AF9B0A298795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3D0885-4E4A-F146-88FA-B37638611EA2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595156E-1650-6147-A224-060D1F92A676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5010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C6005632-B1D1-0F46-A9E5-D5BEB12BEC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5" b="-895"/>
          <a:stretch/>
        </p:blipFill>
        <p:spPr>
          <a:xfrm>
            <a:off x="1052379" y="1205544"/>
            <a:ext cx="3429228" cy="43083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C98225D-0516-0E4E-AB58-93BB249EAD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404" y="1181933"/>
            <a:ext cx="3429228" cy="430833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AC6013E-D89E-F942-8EF2-33CAC72DB791}"/>
              </a:ext>
            </a:extLst>
          </p:cNvPr>
          <p:cNvSpPr txBox="1"/>
          <p:nvPr/>
        </p:nvSpPr>
        <p:spPr>
          <a:xfrm>
            <a:off x="6159836" y="714309"/>
            <a:ext cx="44357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EUROPEAN UNION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11E5B92D-6360-FB49-B9AD-F62F98CC6A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438" t="23688" r="23687" b="23437"/>
          <a:stretch/>
        </p:blipFill>
        <p:spPr>
          <a:xfrm>
            <a:off x="5038681" y="488475"/>
            <a:ext cx="859535" cy="85953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711DC1F-42F6-6D44-8FC7-0E8635F7AB1A}"/>
              </a:ext>
            </a:extLst>
          </p:cNvPr>
          <p:cNvGrpSpPr/>
          <p:nvPr/>
        </p:nvGrpSpPr>
        <p:grpSpPr>
          <a:xfrm>
            <a:off x="2032000" y="862885"/>
            <a:ext cx="2707425" cy="2032715"/>
            <a:chOff x="2032000" y="405685"/>
            <a:chExt cx="2707425" cy="203271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F434C70-7021-664A-B2CF-1269C57594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6502" y="405685"/>
              <a:ext cx="0" cy="794615"/>
            </a:xfrm>
            <a:prstGeom prst="line">
              <a:avLst/>
            </a:prstGeom>
            <a:ln w="22225">
              <a:solidFill>
                <a:srgbClr val="022D58"/>
              </a:solidFill>
              <a:headEnd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3ACE75-A084-4341-A18A-D15726FAEAD1}"/>
                </a:ext>
              </a:extLst>
            </p:cNvPr>
            <p:cNvSpPr/>
            <p:nvPr/>
          </p:nvSpPr>
          <p:spPr>
            <a:xfrm>
              <a:off x="2032000" y="1193800"/>
              <a:ext cx="1244600" cy="1244600"/>
            </a:xfrm>
            <a:prstGeom prst="ellipse">
              <a:avLst/>
            </a:prstGeom>
            <a:noFill/>
            <a:ln w="22225">
              <a:solidFill>
                <a:srgbClr val="022D58"/>
              </a:solidFill>
            </a:ln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E5C4C26-1F68-2544-BFE1-B5F4F037BCA3}"/>
                </a:ext>
              </a:extLst>
            </p:cNvPr>
            <p:cNvCxnSpPr>
              <a:cxnSpLocks/>
            </p:cNvCxnSpPr>
            <p:nvPr/>
          </p:nvCxnSpPr>
          <p:spPr>
            <a:xfrm>
              <a:off x="2634594" y="416627"/>
              <a:ext cx="2104831" cy="0"/>
            </a:xfrm>
            <a:prstGeom prst="line">
              <a:avLst/>
            </a:prstGeom>
            <a:ln w="22225">
              <a:solidFill>
                <a:srgbClr val="022D58"/>
              </a:solidFill>
              <a:headEnd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ADC67A6-ADC1-BF4B-85A7-A57134A7F77A}"/>
              </a:ext>
            </a:extLst>
          </p:cNvPr>
          <p:cNvSpPr txBox="1"/>
          <p:nvPr/>
        </p:nvSpPr>
        <p:spPr>
          <a:xfrm>
            <a:off x="5309902" y="3980748"/>
            <a:ext cx="541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B67173-5927-0045-8BF6-9C56CC705B03}"/>
              </a:ext>
            </a:extLst>
          </p:cNvPr>
          <p:cNvSpPr txBox="1"/>
          <p:nvPr/>
        </p:nvSpPr>
        <p:spPr>
          <a:xfrm>
            <a:off x="6160065" y="1341142"/>
            <a:ext cx="450364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Court of Justice invalidates EU-US Privacy Shield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5944E9-A57F-CD43-BB43-F47DB37DDF3A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065399-A5A9-C24C-B66D-09F3FA33396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0F40B4-E272-BA48-9F14-E63D6EFA1D05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118BC9-2CFA-D246-A0A9-F944AE168FC0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E27F2D9-1655-894E-9249-BF803A2F6BD9}"/>
              </a:ext>
            </a:extLst>
          </p:cNvPr>
          <p:cNvSpPr txBox="1"/>
          <p:nvPr/>
        </p:nvSpPr>
        <p:spPr>
          <a:xfrm>
            <a:off x="6129173" y="3180099"/>
            <a:ext cx="48384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Whistleblowing Directive goes into effect for member states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2C5C16-16C3-2546-8AE1-F780EDC0E384}"/>
              </a:ext>
            </a:extLst>
          </p:cNvPr>
          <p:cNvSpPr txBox="1"/>
          <p:nvPr/>
        </p:nvSpPr>
        <p:spPr>
          <a:xfrm>
            <a:off x="6160065" y="4089852"/>
            <a:ext cx="48384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Medical Device Regulation (MDR) postponed until 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2CDC9C-FF11-455F-9AEB-D8E3EBE4C5A6}"/>
              </a:ext>
            </a:extLst>
          </p:cNvPr>
          <p:cNvSpPr txBox="1"/>
          <p:nvPr/>
        </p:nvSpPr>
        <p:spPr>
          <a:xfrm>
            <a:off x="6160065" y="2254900"/>
            <a:ext cx="450364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Court of Justice rules GSK violates EU competition law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7585555"/>
      </p:ext>
    </p:extLst>
  </p:cSld>
  <p:clrMapOvr>
    <a:masterClrMapping/>
  </p:clrMapOvr>
  <p:transition spd="slow" advClick="0" advTm="11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C8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C8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C8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C8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C8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C8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  <p:bldP spid="48" grpId="1"/>
      <p:bldP spid="33" grpId="0"/>
      <p:bldP spid="33" grpId="1"/>
      <p:bldP spid="34" grpId="0"/>
      <p:bldP spid="20" grpId="0"/>
      <p:bldP spid="20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BC98225D-0516-0E4E-AB58-93BB249EA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404" y="1181933"/>
            <a:ext cx="3429228" cy="430833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ADC67A6-ADC1-BF4B-85A7-A57134A7F77A}"/>
              </a:ext>
            </a:extLst>
          </p:cNvPr>
          <p:cNvSpPr txBox="1"/>
          <p:nvPr/>
        </p:nvSpPr>
        <p:spPr>
          <a:xfrm>
            <a:off x="5309902" y="3980748"/>
            <a:ext cx="541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5944E9-A57F-CD43-BB43-F47DB37DDF3A}"/>
              </a:ext>
            </a:extLst>
          </p:cNvPr>
          <p:cNvGrpSpPr/>
          <p:nvPr/>
        </p:nvGrpSpPr>
        <p:grpSpPr>
          <a:xfrm>
            <a:off x="-9143" y="6004235"/>
            <a:ext cx="12201143" cy="853765"/>
            <a:chOff x="0" y="6013377"/>
            <a:chExt cx="12201143" cy="8537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065399-A5A9-C24C-B66D-09F3FA33396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0F40B4-E272-BA48-9F14-E63D6EFA1D05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118BC9-2CFA-D246-A0A9-F944AE168FC0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D8C8BBF-8022-C74C-A8C4-EF5704391D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404" y="1181933"/>
            <a:ext cx="3429228" cy="43083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52D6D0-04C9-2146-90C2-0C2BFB16949D}"/>
              </a:ext>
            </a:extLst>
          </p:cNvPr>
          <p:cNvSpPr txBox="1"/>
          <p:nvPr/>
        </p:nvSpPr>
        <p:spPr>
          <a:xfrm>
            <a:off x="6163056" y="836849"/>
            <a:ext cx="5109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Introduces </a:t>
            </a:r>
            <a:r>
              <a:rPr lang="en-US" sz="2200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Medicines and Medical Device 2019-20</a:t>
            </a:r>
            <a:r>
              <a:rPr lang="en-US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803BD3-FD6C-CA45-9165-B412E8E46CC9}"/>
              </a:ext>
            </a:extLst>
          </p:cNvPr>
          <p:cNvGrpSpPr/>
          <p:nvPr/>
        </p:nvGrpSpPr>
        <p:grpSpPr>
          <a:xfrm>
            <a:off x="2454400" y="1133341"/>
            <a:ext cx="2313531" cy="1079415"/>
            <a:chOff x="2454400" y="1133341"/>
            <a:chExt cx="2313531" cy="1079415"/>
          </a:xfr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176497A-F98E-424A-A363-99CB67C5EA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4400" y="1133341"/>
              <a:ext cx="0" cy="1079415"/>
            </a:xfrm>
            <a:prstGeom prst="line">
              <a:avLst/>
            </a:prstGeom>
            <a:ln w="22225">
              <a:solidFill>
                <a:srgbClr val="022D58"/>
              </a:solidFill>
              <a:headEnd type="oval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4516D7-44B2-7040-8B5E-532E1C7ED88F}"/>
                </a:ext>
              </a:extLst>
            </p:cNvPr>
            <p:cNvCxnSpPr>
              <a:cxnSpLocks/>
            </p:cNvCxnSpPr>
            <p:nvPr/>
          </p:nvCxnSpPr>
          <p:spPr>
            <a:xfrm>
              <a:off x="2454400" y="1148753"/>
              <a:ext cx="2313531" cy="0"/>
            </a:xfrm>
            <a:prstGeom prst="line">
              <a:avLst/>
            </a:prstGeom>
            <a:ln w="22225">
              <a:solidFill>
                <a:srgbClr val="022D58"/>
              </a:solidFill>
              <a:headEnd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13B3B183-1010-E642-AB4F-CC594047B2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581" t="30619" r="46745" b="61706"/>
          <a:stretch/>
        </p:blipFill>
        <p:spPr>
          <a:xfrm>
            <a:off x="5038681" y="729445"/>
            <a:ext cx="859535" cy="85953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B875DC-B1F2-BD47-A758-AC5EF0FD5D15}"/>
              </a:ext>
            </a:extLst>
          </p:cNvPr>
          <p:cNvSpPr txBox="1"/>
          <p:nvPr/>
        </p:nvSpPr>
        <p:spPr>
          <a:xfrm>
            <a:off x="6163055" y="1833091"/>
            <a:ext cx="5672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 Pharmaceuticals, Auden McKenzie, Accord-UK, and Alissa Healthcare fined by Competition and Markets Authority (CMA) for anti-competitive behavior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BBAF7-E540-A241-8695-DF6DF426142C}"/>
              </a:ext>
            </a:extLst>
          </p:cNvPr>
          <p:cNvGrpSpPr/>
          <p:nvPr/>
        </p:nvGrpSpPr>
        <p:grpSpPr>
          <a:xfrm>
            <a:off x="6290826" y="3501075"/>
            <a:ext cx="5307582" cy="727195"/>
            <a:chOff x="6290826" y="3900321"/>
            <a:chExt cx="5307582" cy="7271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743F3C-087A-284E-9581-DBE9FB4ED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92847" y="3900321"/>
              <a:ext cx="876911" cy="727195"/>
            </a:xfrm>
            <a:prstGeom prst="rect">
              <a:avLst/>
            </a:prstGeom>
          </p:spPr>
        </p:pic>
        <p:pic>
          <p:nvPicPr>
            <p:cNvPr id="32" name="Picture 3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ACECA74-BC41-0B45-87EC-32049D0B7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4061" y="4041991"/>
              <a:ext cx="724347" cy="51194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142342A-AB82-6145-83FF-64D4C697C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5100" y="4247024"/>
              <a:ext cx="936939" cy="2593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2B10A2A-8095-9148-A1F3-F2B501E76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6290826" y="3902299"/>
              <a:ext cx="1681195" cy="5944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2819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Cha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C8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C8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191957A-5B16-E149-89BF-857936026640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5CDEE4A-9EAD-E249-A866-00540651E4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932" y="0"/>
            <a:ext cx="4118851" cy="6858000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11ABD2-85CF-8041-B68A-11F9FE2DDA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1203" y="0"/>
            <a:ext cx="4070797" cy="6857999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EDB174-92B1-B640-ABC1-4EA6A54AAB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82603" cy="685799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43B41BC-1C0C-5747-B028-BD572FD36562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31BD752C-221D-B249-8E9C-F252279C2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145" y="1439793"/>
            <a:ext cx="9545710" cy="36576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>
                <a:solidFill>
                  <a:schemeClr val="bg1"/>
                </a:solidFill>
                <a:latin typeface="Arial"/>
                <a:cs typeface="Arial"/>
              </a:rPr>
              <a:t>2020 has been a time of </a:t>
            </a:r>
            <a:br>
              <a:rPr lang="en-US" sz="60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6000" b="1">
                <a:solidFill>
                  <a:schemeClr val="bg1"/>
                </a:solidFill>
                <a:latin typeface="Arial"/>
                <a:cs typeface="Arial"/>
              </a:rPr>
              <a:t>  change and upheaval…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382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1" y="0"/>
            <a:ext cx="12201142" cy="60639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127D4B-F158-CA40-B0B8-57D4FF0D083B}"/>
              </a:ext>
            </a:extLst>
          </p:cNvPr>
          <p:cNvSpPr txBox="1"/>
          <p:nvPr/>
        </p:nvSpPr>
        <p:spPr>
          <a:xfrm>
            <a:off x="3140939" y="28936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WHAT’S TO COME?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049505-02AF-6D49-94D3-66BCFCDAB8D9}"/>
              </a:ext>
            </a:extLst>
          </p:cNvPr>
          <p:cNvCxnSpPr>
            <a:cxnSpLocks/>
          </p:cNvCxnSpPr>
          <p:nvPr/>
        </p:nvCxnSpPr>
        <p:spPr>
          <a:xfrm>
            <a:off x="5885448" y="794693"/>
            <a:ext cx="42110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9641F1-A205-FA4B-B736-E5415EC63811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47EDBDB-3259-7E46-A899-068B4B9D24BA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74B2693-7BE0-1A44-9A43-30056364E755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5A47B1B-72C2-5A42-B6A2-24CFE3F7A427}"/>
                </a:ext>
              </a:extLst>
            </p:cNvPr>
            <p:cNvSpPr/>
            <p:nvPr/>
          </p:nvSpPr>
          <p:spPr>
            <a:xfrm>
              <a:off x="4016983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</a:t>
              </a:r>
              <a:r>
                <a:rPr lang="en-US" sz="1200" kern="11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PotomacRiverPartners.com</a:t>
              </a:r>
              <a:endParaRPr lang="en-US" sz="1200" b="1" kern="11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E86899E8-5DBA-0140-9808-2E2FF6C68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0949" y="2486538"/>
            <a:ext cx="1087328" cy="1087109"/>
          </a:xfrm>
          <a:prstGeom prst="ellipse">
            <a:avLst/>
          </a:prstGeom>
          <a:ln w="254000">
            <a:solidFill>
              <a:srgbClr val="4C83C3">
                <a:alpha val="48000"/>
              </a:srgbClr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0971BEE-4EB1-9040-A5B3-DCAB007B2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6994" y="2487369"/>
            <a:ext cx="1087328" cy="1085446"/>
          </a:xfrm>
          <a:prstGeom prst="ellipse">
            <a:avLst/>
          </a:prstGeom>
          <a:ln w="254000">
            <a:solidFill>
              <a:srgbClr val="4C83C3">
                <a:alpha val="48000"/>
              </a:srgbClr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41A1407-1071-0841-B16C-3FD3DD9A5D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2307" y="2485960"/>
            <a:ext cx="1094635" cy="1088265"/>
          </a:xfrm>
          <a:prstGeom prst="ellipse">
            <a:avLst/>
          </a:prstGeom>
          <a:ln w="254000">
            <a:solidFill>
              <a:srgbClr val="4C83C3">
                <a:alpha val="48000"/>
              </a:srgb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9B90BC-921A-7742-B57F-DAA897CF936F}"/>
              </a:ext>
            </a:extLst>
          </p:cNvPr>
          <p:cNvSpPr txBox="1"/>
          <p:nvPr/>
        </p:nvSpPr>
        <p:spPr>
          <a:xfrm>
            <a:off x="253999" y="1685382"/>
            <a:ext cx="11504412" cy="2578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  <a:spcBef>
                <a:spcPts val="3200"/>
              </a:spcBef>
            </a:pPr>
            <a:r>
              <a:rPr lang="en-US"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COVID treatment and diagnostics</a:t>
            </a:r>
          </a:p>
          <a:p>
            <a:pPr algn="ctr">
              <a:lnSpc>
                <a:spcPts val="4500"/>
              </a:lnSpc>
              <a:spcBef>
                <a:spcPts val="3200"/>
              </a:spcBef>
            </a:pPr>
            <a:r>
              <a:rPr lang="en-US"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Emphasis on corporate ethics</a:t>
            </a:r>
          </a:p>
          <a:p>
            <a:pPr algn="ctr">
              <a:lnSpc>
                <a:spcPts val="4500"/>
              </a:lnSpc>
              <a:spcBef>
                <a:spcPts val="3200"/>
              </a:spcBef>
            </a:pPr>
            <a:r>
              <a:rPr lang="en-US"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together to finish the year strong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816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ageCurlDoubl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53073 -0.2335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36" y="-1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55 L 0.33385 -0.0525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32" y="-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0232 L 0.3237 0.0437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C83C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C83C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9E4B71E-2022-D048-AF06-B8130913E70A}"/>
              </a:ext>
            </a:extLst>
          </p:cNvPr>
          <p:cNvGrpSpPr/>
          <p:nvPr/>
        </p:nvGrpSpPr>
        <p:grpSpPr>
          <a:xfrm>
            <a:off x="-9142" y="6248934"/>
            <a:ext cx="12210285" cy="609067"/>
            <a:chOff x="-9142" y="6248934"/>
            <a:chExt cx="12210285" cy="60906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EEFE7F-9862-6743-A34B-F9BEC6EC642F}"/>
                </a:ext>
              </a:extLst>
            </p:cNvPr>
            <p:cNvSpPr/>
            <p:nvPr/>
          </p:nvSpPr>
          <p:spPr>
            <a:xfrm>
              <a:off x="0" y="6281531"/>
              <a:ext cx="12201143" cy="57647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11E7BC-E934-4A7F-86BE-5BB7EBE7F15E}"/>
                </a:ext>
              </a:extLst>
            </p:cNvPr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10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SOURCES 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8242C20-2E9F-EE44-A72C-6DA790AD3162}"/>
                </a:ext>
              </a:extLst>
            </p:cNvPr>
            <p:cNvGrpSpPr/>
            <p:nvPr/>
          </p:nvGrpSpPr>
          <p:grpSpPr>
            <a:xfrm>
              <a:off x="-9142" y="6248934"/>
              <a:ext cx="12201142" cy="466861"/>
              <a:chOff x="0" y="6412622"/>
              <a:chExt cx="12201142" cy="466861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4268F9B-3894-C545-8EEA-B8A6E418D9A7}"/>
                  </a:ext>
                </a:extLst>
              </p:cNvPr>
              <p:cNvSpPr/>
              <p:nvPr/>
            </p:nvSpPr>
            <p:spPr>
              <a:xfrm flipH="1">
                <a:off x="0" y="6412622"/>
                <a:ext cx="12201142" cy="64008"/>
              </a:xfrm>
              <a:prstGeom prst="rect">
                <a:avLst/>
              </a:prstGeom>
              <a:gradFill flip="none" rotWithShape="1">
                <a:gsLst>
                  <a:gs pos="12000">
                    <a:schemeClr val="accent2"/>
                  </a:gs>
                  <a:gs pos="43000">
                    <a:schemeClr val="accent4"/>
                  </a:gs>
                  <a:gs pos="74000">
                    <a:schemeClr val="accent5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B23969F-4A2E-A445-80DE-9E0F930D6813}"/>
                  </a:ext>
                </a:extLst>
              </p:cNvPr>
              <p:cNvSpPr/>
              <p:nvPr/>
            </p:nvSpPr>
            <p:spPr>
              <a:xfrm>
                <a:off x="7803372" y="6602484"/>
                <a:ext cx="41544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Mid Year-in-Review  </a:t>
                </a:r>
                <a:r>
                  <a:rPr lang="en-US" sz="1200" kern="110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  2020  /  PotomacRiverPartners.com</a:t>
                </a:r>
                <a:endParaRPr lang="en-US" sz="1200" b="1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DE9FE47-4447-4B5C-BBDE-9E3815A98F1D}"/>
              </a:ext>
            </a:extLst>
          </p:cNvPr>
          <p:cNvSpPr/>
          <p:nvPr/>
        </p:nvSpPr>
        <p:spPr>
          <a:xfrm>
            <a:off x="326136" y="332864"/>
            <a:ext cx="3026664" cy="3091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COVID-19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2E9CA07-01A0-4808-A3C5-9DAA21EBDBD4}"/>
              </a:ext>
            </a:extLst>
          </p:cNvPr>
          <p:cNvSpPr/>
          <p:nvPr/>
        </p:nvSpPr>
        <p:spPr>
          <a:xfrm>
            <a:off x="6257447" y="2441943"/>
            <a:ext cx="3170017" cy="30763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BLACK LIVES MATTER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0021370-54DA-4C19-A122-6209291F9E01}"/>
              </a:ext>
            </a:extLst>
          </p:cNvPr>
          <p:cNvSpPr txBox="1"/>
          <p:nvPr/>
        </p:nvSpPr>
        <p:spPr>
          <a:xfrm>
            <a:off x="419100" y="880243"/>
            <a:ext cx="5267041" cy="535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125649E-F39B-423B-A02C-6AB9B8D15806}"/>
              </a:ext>
            </a:extLst>
          </p:cNvPr>
          <p:cNvSpPr/>
          <p:nvPr/>
        </p:nvSpPr>
        <p:spPr>
          <a:xfrm>
            <a:off x="304800" y="628394"/>
            <a:ext cx="5791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healthlawadvisor.com/2020/02/11/hhs-addresses-federal-court-invalidation-of-certain-provisions-of-the-hipaa-rule-relating-to-the-third-party-requests-for-patient-records/?utm_source=Epstein+Becker+%26+Green+-+Health+Law+Advisor&amp;utm_campaign=ff001b260f-RSS_EMAIL_CAMPAIGN&amp;utm_medium=email&amp;utm_term=0_41d6f4a777-ff001b260f-78153541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55D8EF5-9D75-4D42-A0E3-345BC9967B11}"/>
              </a:ext>
            </a:extLst>
          </p:cNvPr>
          <p:cNvSpPr/>
          <p:nvPr/>
        </p:nvSpPr>
        <p:spPr>
          <a:xfrm>
            <a:off x="304800" y="1448317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https://www.ebglaw.com/news/in-an-unprecedented-move-oig-expands-access-to-telehealth-in-response-to-the-covid-19-outbreak/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826FFC6-7BF7-4B67-B163-89825EF8BBD9}"/>
              </a:ext>
            </a:extLst>
          </p:cNvPr>
          <p:cNvSpPr/>
          <p:nvPr/>
        </p:nvSpPr>
        <p:spPr>
          <a:xfrm>
            <a:off x="304800" y="1835533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https://www.sidley.com/en/insights/newsupdates/2020/03/senate-passes-economic-stimulus-package-in-response-to-covid-19-crisis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85602C0-BEA8-4A55-A009-79FE121BD838}"/>
              </a:ext>
            </a:extLst>
          </p:cNvPr>
          <p:cNvSpPr/>
          <p:nvPr/>
        </p:nvSpPr>
        <p:spPr>
          <a:xfrm>
            <a:off x="304800" y="2195543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https://www.fda.gov/news-events/press-announcements/coronavirus-covid-19-update-fda-issues-guidance-conducting-clinical-trials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50693032-ECC2-47AE-832D-F251126B6753}"/>
              </a:ext>
            </a:extLst>
          </p:cNvPr>
          <p:cNvSpPr/>
          <p:nvPr/>
        </p:nvSpPr>
        <p:spPr>
          <a:xfrm>
            <a:off x="304800" y="258835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https://www.fdanews.com/articles/196658-ema-promises-regulatory-flexibility-during-the-pandemic?v=preview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6D3F047-A02B-4399-8D0D-1774E4B589B1}"/>
              </a:ext>
            </a:extLst>
          </p:cNvPr>
          <p:cNvSpPr/>
          <p:nvPr/>
        </p:nvSpPr>
        <p:spPr>
          <a:xfrm>
            <a:off x="304800" y="294059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https://www.jdsupra.com/legalnews/ema-publishes-guidance-providing-23512/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8FF3C94-7AB7-4240-8396-9D3676918B35}"/>
              </a:ext>
            </a:extLst>
          </p:cNvPr>
          <p:cNvSpPr/>
          <p:nvPr/>
        </p:nvSpPr>
        <p:spPr>
          <a:xfrm>
            <a:off x="304800" y="3143435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https://www.workforcebulletin.com/2020/04/15/eeoc-updates-guidance-on-covid-19-and-compliance-with-antidiscrimination-laws/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ACE6E23-C6FE-421E-A065-A805DFBE99E6}"/>
              </a:ext>
            </a:extLst>
          </p:cNvPr>
          <p:cNvSpPr/>
          <p:nvPr/>
        </p:nvSpPr>
        <p:spPr>
          <a:xfrm>
            <a:off x="304800" y="354354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http://www.pharmatimes.com/news/nice_publishes_new_covid-19_guidelines_1338869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3AE2C90-6199-435D-8DB1-06DB004D2E94}"/>
              </a:ext>
            </a:extLst>
          </p:cNvPr>
          <p:cNvSpPr/>
          <p:nvPr/>
        </p:nvSpPr>
        <p:spPr>
          <a:xfrm>
            <a:off x="304800" y="381607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https://www.raps.org/news-and-articles/news-articles/2020/4/mdcg-posts-five-new-guidances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64AD633-8BA1-4DDB-874D-53F46594D42B}"/>
              </a:ext>
            </a:extLst>
          </p:cNvPr>
          <p:cNvSpPr/>
          <p:nvPr/>
        </p:nvSpPr>
        <p:spPr>
          <a:xfrm>
            <a:off x="304800" y="4049023"/>
            <a:ext cx="5949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https://www.fda.gov/news-events/press-announcements/coronavirus-covid-19-update-fda-authorizes-first-test-patient-home-sample-collection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243F607B-584B-4D00-8F01-99FDE12456F0}"/>
              </a:ext>
            </a:extLst>
          </p:cNvPr>
          <p:cNvSpPr/>
          <p:nvPr/>
        </p:nvSpPr>
        <p:spPr>
          <a:xfrm>
            <a:off x="304800" y="4419185"/>
            <a:ext cx="5949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https://www.ifpma.org/resource-centre/pharma-industry-updates-advice-on-engaging-with-healthcare-professionals-as-countries-emerge-from-covid-19-lockdown/?preview=true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2B2BB94-95EA-4B59-A840-9ADC6F95D8ED}"/>
              </a:ext>
            </a:extLst>
          </p:cNvPr>
          <p:cNvSpPr/>
          <p:nvPr/>
        </p:nvSpPr>
        <p:spPr>
          <a:xfrm>
            <a:off x="304800" y="480602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https://www.raps.org/news-and-articles/news-articles/2020/5/fda-issues-guidance-on-pma-hde-supplements-amid-co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56F6EC8-6543-4315-9414-D95FA08F4DD4}"/>
              </a:ext>
            </a:extLst>
          </p:cNvPr>
          <p:cNvSpPr/>
          <p:nvPr/>
        </p:nvSpPr>
        <p:spPr>
          <a:xfrm>
            <a:off x="304800" y="5167418"/>
            <a:ext cx="5949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https://www.fiercebiotech.com/medtech/fda-officially-authorizes-its-first-serological-antibody-blood-test-for-covid-19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3EF1EE4-FBB4-4FBC-BA9A-8BFA14E12B68}"/>
              </a:ext>
            </a:extLst>
          </p:cNvPr>
          <p:cNvSpPr/>
          <p:nvPr/>
        </p:nvSpPr>
        <p:spPr>
          <a:xfrm>
            <a:off x="304800" y="550166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https://www.justice.gov/criminal-fraud/page/file/937501/download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DAE4043-C706-4ABD-AC6E-DEE371666B99}"/>
              </a:ext>
            </a:extLst>
          </p:cNvPr>
          <p:cNvSpPr/>
          <p:nvPr/>
        </p:nvSpPr>
        <p:spPr>
          <a:xfrm>
            <a:off x="304800" y="570387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https://www.cov.com/en/news-and-insights/insights/2020/06/president-trump-issues-executive-order-promoting-regulatory-flexibility-in-light-of-covid-19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A104DCF-5471-4CB6-A660-D97F907278BB}"/>
              </a:ext>
            </a:extLst>
          </p:cNvPr>
          <p:cNvSpPr/>
          <p:nvPr/>
        </p:nvSpPr>
        <p:spPr>
          <a:xfrm>
            <a:off x="6253988" y="602041"/>
            <a:ext cx="5633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https://www.cov.com/en/news-and-insights/insights/2020/05/fda-issues-new-guidance-for-development-of-covid-19-drugs-and-biological-products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27F29D6-5A03-46FD-B84D-431FD5E8C655}"/>
              </a:ext>
            </a:extLst>
          </p:cNvPr>
          <p:cNvSpPr/>
          <p:nvPr/>
        </p:nvSpPr>
        <p:spPr>
          <a:xfrm>
            <a:off x="6253988" y="980187"/>
            <a:ext cx="56332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www.fda.gov/regulatory-information/search-fda-guidance-documents/temporary-policy-prescription-drug-marketing-act-requirements-distribution-drug-samples-during-covid?utm_campaign=060820_PR_Coronavirus%20%28COVID-19%29%20Update%3A%20Daily%20Roundup%20June%208%2C%202020&amp;utm_medium=email&amp;utm_source=Eloqua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E2B3302-A64E-4848-9DEC-F738E67F4457}"/>
              </a:ext>
            </a:extLst>
          </p:cNvPr>
          <p:cNvSpPr/>
          <p:nvPr/>
        </p:nvSpPr>
        <p:spPr>
          <a:xfrm>
            <a:off x="6253988" y="1789013"/>
            <a:ext cx="56332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https://www.policymed.com/2020/06/cms-modifies-rules-to-allow-for-covid-19-tests-without-physician-orders-expanded-telehealth-and-enhanced-payments-for-hospital-owned-practices.html?utm_source=feedblitz&amp;utm_medium=FeedBlitzRss&amp;utm_campaign=policymed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2B1B80F-4400-4710-9D8E-51544B337406}"/>
              </a:ext>
            </a:extLst>
          </p:cNvPr>
          <p:cNvSpPr/>
          <p:nvPr/>
        </p:nvSpPr>
        <p:spPr>
          <a:xfrm>
            <a:off x="6253988" y="2768589"/>
            <a:ext cx="5694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https://www.fiercepharma.com/pharma/as-discussions-about-racism-inequality-play-out-nationwide-biopharma-ceos-speak-up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A4C42C3-B457-4C32-9453-A1164B6381F9}"/>
              </a:ext>
            </a:extLst>
          </p:cNvPr>
          <p:cNvSpPr/>
          <p:nvPr/>
        </p:nvSpPr>
        <p:spPr>
          <a:xfrm>
            <a:off x="6253988" y="313641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https://www.cnbc.com/2020/06/01/merck-ceo-george-floyd-could-be-me.html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C01F945-B14F-469B-B34A-A7EC993DB897}"/>
              </a:ext>
            </a:extLst>
          </p:cNvPr>
          <p:cNvSpPr/>
          <p:nvPr/>
        </p:nvSpPr>
        <p:spPr>
          <a:xfrm>
            <a:off x="6253988" y="3363663"/>
            <a:ext cx="5694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https://wwwext.amgen.com/media/featured-news/2020/05/ceo-bob-bradway-shares-perspective-on-death-of-george-floyd/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5C619C1-BC1A-46B1-8170-233206841FEC}"/>
              </a:ext>
            </a:extLst>
          </p:cNvPr>
          <p:cNvSpPr/>
          <p:nvPr/>
        </p:nvSpPr>
        <p:spPr>
          <a:xfrm>
            <a:off x="6250529" y="3748935"/>
            <a:ext cx="5941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https://www.jnj.com/latest-news/a-message-from-johnson-johnson-ceo-alex-gorsky-about-recent-events-in-the-united-states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582A403-8197-40E0-80AB-E669490D2D27}"/>
              </a:ext>
            </a:extLst>
          </p:cNvPr>
          <p:cNvSpPr/>
          <p:nvPr/>
        </p:nvSpPr>
        <p:spPr>
          <a:xfrm>
            <a:off x="6253988" y="414198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https://www.linkedin.com/feed/update/urn:li:activity:6673332331777937409/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1B6BB32-7E31-420D-A03D-0C112E71E5A2}"/>
              </a:ext>
            </a:extLst>
          </p:cNvPr>
          <p:cNvSpPr/>
          <p:nvPr/>
        </p:nvSpPr>
        <p:spPr>
          <a:xfrm>
            <a:off x="6253988" y="437958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https://stories.gilead.com//articles/message-to-our-employees-on-george-floyd-and-ongoing-protests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AF8F1AAD-4845-4A91-9428-B86717DE4BA1}"/>
              </a:ext>
            </a:extLst>
          </p:cNvPr>
          <p:cNvSpPr/>
          <p:nvPr/>
        </p:nvSpPr>
        <p:spPr>
          <a:xfrm>
            <a:off x="6250529" y="465001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https://www.linkedin.com/feed/update/urn:li:activity:6673323366612533248/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8F4B83A5-3664-45DE-AA7E-461A1FE2A5C5}"/>
              </a:ext>
            </a:extLst>
          </p:cNvPr>
          <p:cNvSpPr/>
          <p:nvPr/>
        </p:nvSpPr>
        <p:spPr>
          <a:xfrm>
            <a:off x="6253988" y="489623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https://www.linkedin.com/feed/update/urn:li:activity:6673283090216972288/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8E320C9-A8B0-4021-A1F7-85A293D4D114}"/>
              </a:ext>
            </a:extLst>
          </p:cNvPr>
          <p:cNvSpPr/>
          <p:nvPr/>
        </p:nvSpPr>
        <p:spPr>
          <a:xfrm>
            <a:off x="6257447" y="510153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https://www.astrazeneca.com/content/astraz/media-centre/articles/2020/ceo-pascal-soriot-addresses-ongoing-racial-injustice.html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51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1E7BC-E934-4A7F-86BE-5BB7EBE7F15E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71F652E-6872-C14C-8798-33456E0F9A4D}"/>
              </a:ext>
            </a:extLst>
          </p:cNvPr>
          <p:cNvGrpSpPr/>
          <p:nvPr/>
        </p:nvGrpSpPr>
        <p:grpSpPr>
          <a:xfrm>
            <a:off x="-9142" y="6248934"/>
            <a:ext cx="12210285" cy="609067"/>
            <a:chOff x="-9142" y="6248934"/>
            <a:chExt cx="12210285" cy="60906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A4BD5AA-5A22-3F4A-AFA2-19ADB6D45B84}"/>
                </a:ext>
              </a:extLst>
            </p:cNvPr>
            <p:cNvSpPr/>
            <p:nvPr/>
          </p:nvSpPr>
          <p:spPr>
            <a:xfrm>
              <a:off x="0" y="6281531"/>
              <a:ext cx="12201143" cy="57647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255A1E6-6298-C74C-A0E2-2ABB50B90DA1}"/>
                </a:ext>
              </a:extLst>
            </p:cNvPr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10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SOURCES 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D057216-FAC4-7044-9BFE-E78643818050}"/>
                </a:ext>
              </a:extLst>
            </p:cNvPr>
            <p:cNvGrpSpPr/>
            <p:nvPr/>
          </p:nvGrpSpPr>
          <p:grpSpPr>
            <a:xfrm>
              <a:off x="-9142" y="6248934"/>
              <a:ext cx="12201142" cy="466861"/>
              <a:chOff x="0" y="6412622"/>
              <a:chExt cx="12201142" cy="466861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21FAD6D-1C1F-854D-9813-41714F499191}"/>
                  </a:ext>
                </a:extLst>
              </p:cNvPr>
              <p:cNvSpPr/>
              <p:nvPr/>
            </p:nvSpPr>
            <p:spPr>
              <a:xfrm flipH="1">
                <a:off x="0" y="6412622"/>
                <a:ext cx="12201142" cy="64008"/>
              </a:xfrm>
              <a:prstGeom prst="rect">
                <a:avLst/>
              </a:prstGeom>
              <a:gradFill flip="none" rotWithShape="1">
                <a:gsLst>
                  <a:gs pos="12000">
                    <a:schemeClr val="accent2"/>
                  </a:gs>
                  <a:gs pos="43000">
                    <a:schemeClr val="accent4"/>
                  </a:gs>
                  <a:gs pos="74000">
                    <a:schemeClr val="accent5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E696A16-FA63-154B-9A2E-A75AA16C28D4}"/>
                  </a:ext>
                </a:extLst>
              </p:cNvPr>
              <p:cNvSpPr/>
              <p:nvPr/>
            </p:nvSpPr>
            <p:spPr>
              <a:xfrm>
                <a:off x="7803372" y="6602484"/>
                <a:ext cx="41544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Mid Year-in-Review  </a:t>
                </a:r>
                <a:r>
                  <a:rPr lang="en-US" sz="1200" kern="110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  2020  /  PotomacRiverPartners.com</a:t>
                </a:r>
                <a:endParaRPr lang="en-US" sz="1200" b="1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B22DFA6-F9C6-4FBC-9DD2-17EA97649461}"/>
              </a:ext>
            </a:extLst>
          </p:cNvPr>
          <p:cNvSpPr/>
          <p:nvPr/>
        </p:nvSpPr>
        <p:spPr>
          <a:xfrm>
            <a:off x="304800" y="362015"/>
            <a:ext cx="3165583" cy="30632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NOVARTIS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2612371-E107-4D62-811E-3E114A719334}"/>
              </a:ext>
            </a:extLst>
          </p:cNvPr>
          <p:cNvSpPr/>
          <p:nvPr/>
        </p:nvSpPr>
        <p:spPr>
          <a:xfrm>
            <a:off x="283146" y="1629844"/>
            <a:ext cx="3069654" cy="29497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FEDERAL</a:t>
            </a: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SETTLEMENTS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9A5F43-F484-4666-8D57-20B2964FBBB7}"/>
              </a:ext>
            </a:extLst>
          </p:cNvPr>
          <p:cNvSpPr txBox="1"/>
          <p:nvPr/>
        </p:nvSpPr>
        <p:spPr>
          <a:xfrm>
            <a:off x="283146" y="1937435"/>
            <a:ext cx="5460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https://www.justice.gov/usao-ndia/pr/resmed-corp-pay-united-states-375-million-allegedly-causing-false-claims-related-sale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AAFD1CF-C9AA-46C2-8C4E-D6E6880E71A0}"/>
              </a:ext>
            </a:extLst>
          </p:cNvPr>
          <p:cNvSpPr/>
          <p:nvPr/>
        </p:nvSpPr>
        <p:spPr>
          <a:xfrm>
            <a:off x="283146" y="2325300"/>
            <a:ext cx="5602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https://www.justice.gov/opa/pr/patient-services-inc-agrees-pay-3-million-allegedly-serving-conduit-pharmaceutical-companies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3129BEC-2507-4151-9B6A-E56151C2DD56}"/>
              </a:ext>
            </a:extLst>
          </p:cNvPr>
          <p:cNvSpPr/>
          <p:nvPr/>
        </p:nvSpPr>
        <p:spPr>
          <a:xfrm>
            <a:off x="283146" y="271316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https://www.justice.gov/opa/pr/major-generic-pharmaceutical-company-admits-antitrust-crimes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F35ADC1-A8F3-4AF1-870B-37CC0A05506B}"/>
              </a:ext>
            </a:extLst>
          </p:cNvPr>
          <p:cNvSpPr/>
          <p:nvPr/>
        </p:nvSpPr>
        <p:spPr>
          <a:xfrm>
            <a:off x="283146" y="294714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https://www.cfo.com/legal/2020/03/cardinal-health-fined-8m-for-fcpa-violations/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868517-E815-442F-8A92-07555D79AA31}"/>
              </a:ext>
            </a:extLst>
          </p:cNvPr>
          <p:cNvSpPr/>
          <p:nvPr/>
        </p:nvSpPr>
        <p:spPr>
          <a:xfrm>
            <a:off x="283146" y="3181117"/>
            <a:ext cx="5775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https://www.fdanews.com/articles/196202-doj-sues-mallinckrodt-for-alleged-non-payment-of-250-million-in-medicaid-rebates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19F1B75-E4D6-420D-A200-86B37EA3106C}"/>
              </a:ext>
            </a:extLst>
          </p:cNvPr>
          <p:cNvSpPr/>
          <p:nvPr/>
        </p:nvSpPr>
        <p:spPr>
          <a:xfrm>
            <a:off x="283146" y="673302"/>
            <a:ext cx="5602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https://www.fiercepharma.com/pharma/novartis-inks-settlements-worth-347m-doj-sec-over-foreign-doctor-payments-records-keeping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4474EFD-9613-4B40-BB54-1695CDFF974D}"/>
              </a:ext>
            </a:extLst>
          </p:cNvPr>
          <p:cNvSpPr/>
          <p:nvPr/>
        </p:nvSpPr>
        <p:spPr>
          <a:xfrm>
            <a:off x="283146" y="1050285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https://www.justice.gov/opa/pr/novartis-pays-over-642-million-settle-allegations-improper-payments-patients-and-physicians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716716B-3A97-4B01-BD49-5663CBA81E97}"/>
              </a:ext>
            </a:extLst>
          </p:cNvPr>
          <p:cNvSpPr/>
          <p:nvPr/>
        </p:nvSpPr>
        <p:spPr>
          <a:xfrm>
            <a:off x="6306124" y="371352"/>
            <a:ext cx="3163824" cy="3108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STATE SETTLEMENTS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540F262-337F-4BA1-83A1-BAF0CEE34FE5}"/>
              </a:ext>
            </a:extLst>
          </p:cNvPr>
          <p:cNvSpPr txBox="1"/>
          <p:nvPr/>
        </p:nvSpPr>
        <p:spPr>
          <a:xfrm>
            <a:off x="6306124" y="709043"/>
            <a:ext cx="54604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https://www.wsj.com/articles/endo-agrees-to-pay-8-8-million-to-settle-oklahoma-opioid-case-11578682133?utm_source=newsletter&amp;utm_medium=email&amp;utm_campaign=newsletter_axiosvitals&amp;stream=top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2D9A9AB-2D90-4EF9-B26D-6CEA18629F6A}"/>
              </a:ext>
            </a:extLst>
          </p:cNvPr>
          <p:cNvSpPr/>
          <p:nvPr/>
        </p:nvSpPr>
        <p:spPr>
          <a:xfrm>
            <a:off x="6306124" y="1210861"/>
            <a:ext cx="49863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https://apnews.com/2b0514eaa3c85c212de930e3788d056e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F4CD9FC-D569-4B94-9B8C-E8F14EF33AA3}"/>
              </a:ext>
            </a:extLst>
          </p:cNvPr>
          <p:cNvSpPr/>
          <p:nvPr/>
        </p:nvSpPr>
        <p:spPr>
          <a:xfrm>
            <a:off x="6306124" y="1977476"/>
            <a:ext cx="3054096" cy="28346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INDIVIDUAL RESPONSIBILITY</a:t>
            </a:r>
            <a:endParaRPr kumimoji="0" lang="en-US" sz="1000" b="1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41825C3-287F-4447-AB8E-7C5C4EB9063A}"/>
              </a:ext>
            </a:extLst>
          </p:cNvPr>
          <p:cNvSpPr/>
          <p:nvPr/>
        </p:nvSpPr>
        <p:spPr>
          <a:xfrm>
            <a:off x="6284788" y="2319844"/>
            <a:ext cx="5674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fiercebiotech.com/biotech/ex-pixarbio-ceo-sentenced-to-7-years-for-defrauding-investors?mkt_tok=eyJpIjoiTVRFek9HUTBNMlprT1dObCIsInQiOiJhbWM2b1hJZ2ZYdkJtU3RzdlwvTHBZdWhGR2oxNXEwQ3dtS2M3UGZWSkhsbVk1cDFXSlhVNEpZT3dFQlgyQ1hJY1V4d0xqQ3lia1NpY1wvTW13Vm52VExacmxaNFRIb21NUkNlajhDTnZlR2xVeTJkQVRyVkhiR0ZLdDNkK24xM3RFWWNkQ3NrWDh5REI3YVwvYjhkeHkrd0E9PSJ9&amp;mrkid=104479841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E0E91F8-7741-476E-9EAA-E36B6E3A7F3C}"/>
              </a:ext>
            </a:extLst>
          </p:cNvPr>
          <p:cNvSpPr/>
          <p:nvPr/>
        </p:nvSpPr>
        <p:spPr>
          <a:xfrm>
            <a:off x="6284788" y="3138657"/>
            <a:ext cx="56740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fiercepharma.com/pharma/former-novartis-sandoz-exec-pleads-guilty-generics-price-fixing-investigation?mkt_tok=eyJpIjoiTjJRM00yUTVPV1JpTnpZMCIsInQiOiJBVmQ5NmQ5TjYxS1JPTm9MWGVWTjUxZ2phZk02VDhCT3VHUmhLQ1ZGUU9xUGNwZk9Yc3BETDdVaERqYUZxOUJhRXdRS2F3bXJOM211ZXpIN0pYSGxFRGFZczQ0cWM0K0dTOHRtQVczTXBWd3RDUWtPRXU4OERxanBBY0kxSHcxcEZWUU1EQmhoWkFNamNrczhyNFliS3c9PSJ9&amp;mrkid=104479841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EFA1AA0-DCC2-4D56-83A2-7B4A58187607}"/>
              </a:ext>
            </a:extLst>
          </p:cNvPr>
          <p:cNvSpPr/>
          <p:nvPr/>
        </p:nvSpPr>
        <p:spPr>
          <a:xfrm>
            <a:off x="283146" y="3568982"/>
            <a:ext cx="5775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https://www.justice.gov/opa/pr/fifth-pharmaceutical-company-charged-ongoing-criminal-antitrust-investigation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AD1FC73-E54B-4BF7-BC47-72D09E7BD450}"/>
              </a:ext>
            </a:extLst>
          </p:cNvPr>
          <p:cNvSpPr/>
          <p:nvPr/>
        </p:nvSpPr>
        <p:spPr>
          <a:xfrm>
            <a:off x="283146" y="3946213"/>
            <a:ext cx="5775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https://www.justice.gov/usao-nj/pr/pharmaceutical-company-agrees-pay-35-million-resolve-allegations-violating-false-claims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E7CBCCD-5CDC-4C48-8552-FF2E9969E234}"/>
              </a:ext>
            </a:extLst>
          </p:cNvPr>
          <p:cNvSpPr/>
          <p:nvPr/>
        </p:nvSpPr>
        <p:spPr>
          <a:xfrm>
            <a:off x="283146" y="4312205"/>
            <a:ext cx="5775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https://www.justice.gov/opa/pr/mimedx-group-inc-agrees-pay-65-million-resolve-false-claims-act-allegations-false-commercial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F43EECF-0C4F-4A8F-AD31-F5A21F7482BA}"/>
              </a:ext>
            </a:extLst>
          </p:cNvPr>
          <p:cNvSpPr txBox="1"/>
          <p:nvPr/>
        </p:nvSpPr>
        <p:spPr>
          <a:xfrm>
            <a:off x="300030" y="4700836"/>
            <a:ext cx="5585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fiercepharma.com/pharma/taro-pharma-will-pay-419m-to-settle-claims-it-engaged-generics-price-fixing-scheme?mkt_tok=eyJpIjoiTUdJNVpXTXdPVEV4WW1aaCIsInQiOiJuNWlmVGRkQ0hcLzF3YlRwVFQxeVwvWXl2SWZweEtZdUY5R29EbnFlK1JFTlJOV3dxQmpnSUtUdUhYeXNPcUpkWTExNWJNSzRteWZ2bGhoajQxa2JKZkdvbmE3Y2hNR1FHMnNMbGJJTVg0VVk3OGpjdUtCQkJ2c3RNUWFRbGxleDFPIn0%3D&amp;mrkid=880625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77810D5-760A-4B2A-A51A-FCEBC19430AB}"/>
              </a:ext>
            </a:extLst>
          </p:cNvPr>
          <p:cNvSpPr/>
          <p:nvPr/>
        </p:nvSpPr>
        <p:spPr>
          <a:xfrm>
            <a:off x="300030" y="5668631"/>
            <a:ext cx="30348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https://www.sec.gov/news/press-release/2020-149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E4C35BB-0707-4A2C-9048-2EF08879FB22}"/>
              </a:ext>
            </a:extLst>
          </p:cNvPr>
          <p:cNvSpPr/>
          <p:nvPr/>
        </p:nvSpPr>
        <p:spPr>
          <a:xfrm>
            <a:off x="6306124" y="1426881"/>
            <a:ext cx="5454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https://www.reuters.com/article/product-johnsonjohnson/jj-settles-lawsuit-by-west-virginia-over-mesh-marketing-idUSL1N2CI20D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411BE8A-680B-441F-943B-E3BA18A14871}"/>
              </a:ext>
            </a:extLst>
          </p:cNvPr>
          <p:cNvSpPr/>
          <p:nvPr/>
        </p:nvSpPr>
        <p:spPr>
          <a:xfrm>
            <a:off x="6284788" y="411254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https://www.justice.gov/opa/pr/opioid-manufacturer-indivior-s-chief-executive-officer-pleads-guilty-connection-drug-safety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03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>
            <a:extLst>
              <a:ext uri="{FF2B5EF4-FFF2-40B4-BE49-F238E27FC236}">
                <a16:creationId xmlns:a16="http://schemas.microsoft.com/office/drawing/2014/main" id="{7CA782A8-A0C6-DE4F-9C31-34157DD1B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3316043" y="1803532"/>
            <a:ext cx="832104" cy="83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AE1FDB48-278C-EC4F-B73D-88EEC7CA2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316043" y="1803532"/>
            <a:ext cx="836020" cy="83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A7CBD789-3F00-6B48-9D5D-D939E25E5A4F}"/>
              </a:ext>
            </a:extLst>
          </p:cNvPr>
          <p:cNvSpPr/>
          <p:nvPr/>
        </p:nvSpPr>
        <p:spPr>
          <a:xfrm>
            <a:off x="8382000" y="3383583"/>
            <a:ext cx="1069848" cy="1069848"/>
          </a:xfrm>
          <a:prstGeom prst="ellipse">
            <a:avLst/>
          </a:prstGeom>
          <a:solidFill>
            <a:schemeClr val="bg1">
              <a:lumMod val="95000"/>
            </a:schemeClr>
          </a:solidFill>
          <a:ln w="279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C9BE753-95D7-6748-8BD7-4C10829E911C}"/>
              </a:ext>
            </a:extLst>
          </p:cNvPr>
          <p:cNvCxnSpPr>
            <a:cxnSpLocks/>
          </p:cNvCxnSpPr>
          <p:nvPr/>
        </p:nvCxnSpPr>
        <p:spPr>
          <a:xfrm>
            <a:off x="1066800" y="2984500"/>
            <a:ext cx="2560320" cy="0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3A61414-D780-0645-B3ED-8A7AEA423D98}"/>
              </a:ext>
            </a:extLst>
          </p:cNvPr>
          <p:cNvCxnSpPr>
            <a:cxnSpLocks/>
          </p:cNvCxnSpPr>
          <p:nvPr/>
        </p:nvCxnSpPr>
        <p:spPr>
          <a:xfrm>
            <a:off x="3733800" y="2984500"/>
            <a:ext cx="2743200" cy="0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D3F7CD-6057-C740-B79E-32F4099B0CB8}"/>
              </a:ext>
            </a:extLst>
          </p:cNvPr>
          <p:cNvCxnSpPr>
            <a:cxnSpLocks/>
          </p:cNvCxnSpPr>
          <p:nvPr/>
        </p:nvCxnSpPr>
        <p:spPr>
          <a:xfrm>
            <a:off x="0" y="2984500"/>
            <a:ext cx="1005840" cy="0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31448565-1EBC-2443-82D5-6DDF28C04CFB}"/>
              </a:ext>
            </a:extLst>
          </p:cNvPr>
          <p:cNvSpPr/>
          <p:nvPr/>
        </p:nvSpPr>
        <p:spPr>
          <a:xfrm>
            <a:off x="301485" y="165100"/>
            <a:ext cx="339421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  <a:r>
              <a:rPr lang="en-US" sz="30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6" name="Picture 2" descr="HHS Icon and Widget Library | HHS.gov">
            <a:extLst>
              <a:ext uri="{FF2B5EF4-FFF2-40B4-BE49-F238E27FC236}">
                <a16:creationId xmlns:a16="http://schemas.microsoft.com/office/drawing/2014/main" id="{B2E55A58-2DF8-9546-AAF8-BC4A4FE92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80" y="3454400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E9E9081-236D-7842-860F-5DC39C2DC6CC}"/>
              </a:ext>
            </a:extLst>
          </p:cNvPr>
          <p:cNvGrpSpPr/>
          <p:nvPr/>
        </p:nvGrpSpPr>
        <p:grpSpPr>
          <a:xfrm>
            <a:off x="3556000" y="2893060"/>
            <a:ext cx="2311400" cy="2053101"/>
            <a:chOff x="6443980" y="2893060"/>
            <a:chExt cx="2311400" cy="205310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044D58-69E9-5F49-9438-68917D775508}"/>
                </a:ext>
              </a:extLst>
            </p:cNvPr>
            <p:cNvSpPr txBox="1"/>
            <p:nvPr/>
          </p:nvSpPr>
          <p:spPr>
            <a:xfrm>
              <a:off x="6443980" y="3499611"/>
              <a:ext cx="23114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FDA allows delivery of samples to patient homes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191157-E672-644A-8C00-B09EE2643ED8}"/>
                </a:ext>
              </a:extLst>
            </p:cNvPr>
            <p:cNvCxnSpPr>
              <a:cxnSpLocks/>
            </p:cNvCxnSpPr>
            <p:nvPr/>
          </p:nvCxnSpPr>
          <p:spPr>
            <a:xfrm>
              <a:off x="6557191" y="2895600"/>
              <a:ext cx="0" cy="548640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A395B82-EC26-5C49-9825-8827E3A400F0}"/>
                </a:ext>
              </a:extLst>
            </p:cNvPr>
            <p:cNvSpPr/>
            <p:nvPr/>
          </p:nvSpPr>
          <p:spPr>
            <a:xfrm>
              <a:off x="6482080" y="2893060"/>
              <a:ext cx="182880" cy="1828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7EFAEAB-7BCE-B049-8FBD-F4F497633598}"/>
              </a:ext>
            </a:extLst>
          </p:cNvPr>
          <p:cNvGrpSpPr/>
          <p:nvPr/>
        </p:nvGrpSpPr>
        <p:grpSpPr>
          <a:xfrm>
            <a:off x="812800" y="1177410"/>
            <a:ext cx="2357120" cy="1898530"/>
            <a:chOff x="4876800" y="1177410"/>
            <a:chExt cx="2357120" cy="189853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A9D1C49-886A-544D-B74C-98803BE154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8549" y="2362200"/>
              <a:ext cx="0" cy="533400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3335C10-093B-AD46-ABF9-92C4DE137F95}"/>
                </a:ext>
              </a:extLst>
            </p:cNvPr>
            <p:cNvSpPr txBox="1"/>
            <p:nvPr/>
          </p:nvSpPr>
          <p:spPr>
            <a:xfrm>
              <a:off x="4876800" y="1177410"/>
              <a:ext cx="235712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2200" b="1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HHS expands telehealth, relaxes HIPAA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18AA917-FEB8-E34E-9CE8-1F9ADFDC7B59}"/>
                </a:ext>
              </a:extLst>
            </p:cNvPr>
            <p:cNvSpPr/>
            <p:nvPr/>
          </p:nvSpPr>
          <p:spPr>
            <a:xfrm>
              <a:off x="4970780" y="2893060"/>
              <a:ext cx="182880" cy="182880"/>
            </a:xfrm>
            <a:prstGeom prst="ellipse">
              <a:avLst/>
            </a:prstGeom>
            <a:solidFill>
              <a:schemeClr val="accent5"/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32D099-461D-9E41-942F-804B2C00A85A}"/>
              </a:ext>
            </a:extLst>
          </p:cNvPr>
          <p:cNvGrpSpPr/>
          <p:nvPr/>
        </p:nvGrpSpPr>
        <p:grpSpPr>
          <a:xfrm>
            <a:off x="7141071" y="2783857"/>
            <a:ext cx="1425079" cy="2602756"/>
            <a:chOff x="7141071" y="2375643"/>
            <a:chExt cx="1425079" cy="2602756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F4036E2-7B27-D740-A0B2-7DC112855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0900" y="3618474"/>
              <a:ext cx="1365250" cy="1359925"/>
            </a:xfrm>
            <a:prstGeom prst="ellipse">
              <a:avLst/>
            </a:prstGeom>
            <a:ln w="127000"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8A2E8A8-D3F2-1744-8568-665D7963B6DE}"/>
                </a:ext>
              </a:extLst>
            </p:cNvPr>
            <p:cNvSpPr txBox="1"/>
            <p:nvPr/>
          </p:nvSpPr>
          <p:spPr>
            <a:xfrm>
              <a:off x="7141071" y="2375643"/>
              <a:ext cx="13415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DRUGS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40A2495-55CB-2847-B5D2-A40350C61D0A}"/>
              </a:ext>
            </a:extLst>
          </p:cNvPr>
          <p:cNvGrpSpPr/>
          <p:nvPr/>
        </p:nvGrpSpPr>
        <p:grpSpPr>
          <a:xfrm>
            <a:off x="8356600" y="2780229"/>
            <a:ext cx="2025650" cy="2388670"/>
            <a:chOff x="8356600" y="2780229"/>
            <a:chExt cx="2025650" cy="2388670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F7EE8093-A140-5046-B99C-CF6543FA8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9017000" y="3802062"/>
              <a:ext cx="1365250" cy="1366837"/>
            </a:xfrm>
            <a:prstGeom prst="ellipse">
              <a:avLst/>
            </a:prstGeom>
            <a:ln w="127000"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A808522-C8EE-7F48-9AC3-36F498EB4E27}"/>
                </a:ext>
              </a:extLst>
            </p:cNvPr>
            <p:cNvSpPr txBox="1"/>
            <p:nvPr/>
          </p:nvSpPr>
          <p:spPr>
            <a:xfrm>
              <a:off x="8616210" y="2780229"/>
              <a:ext cx="1346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DEVICES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40B6C2E-8876-F340-9F8E-4513FABD8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56600" y="3352801"/>
              <a:ext cx="1114496" cy="1117600"/>
            </a:xfrm>
            <a:prstGeom prst="ellips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1D3A72-EE8A-6E44-A3AB-6E1395D7FEE9}"/>
              </a:ext>
            </a:extLst>
          </p:cNvPr>
          <p:cNvGrpSpPr/>
          <p:nvPr/>
        </p:nvGrpSpPr>
        <p:grpSpPr>
          <a:xfrm>
            <a:off x="10214934" y="2780229"/>
            <a:ext cx="1559560" cy="1906071"/>
            <a:chOff x="10214934" y="2780229"/>
            <a:chExt cx="1559560" cy="190607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55916-746B-CC46-B8AB-52105A2E59B5}"/>
                </a:ext>
              </a:extLst>
            </p:cNvPr>
            <p:cNvSpPr txBox="1"/>
            <p:nvPr/>
          </p:nvSpPr>
          <p:spPr>
            <a:xfrm>
              <a:off x="10214934" y="2780229"/>
              <a:ext cx="1559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DIAGNOSTICS</a:t>
              </a:r>
            </a:p>
          </p:txBody>
        </p:sp>
        <p:pic>
          <p:nvPicPr>
            <p:cNvPr id="14" name="Picture 13" descr="A picture containing indoor, game, remote, toothbrush&#10;&#10;Description automatically generated">
              <a:extLst>
                <a:ext uri="{FF2B5EF4-FFF2-40B4-BE49-F238E27FC236}">
                  <a16:creationId xmlns:a16="http://schemas.microsoft.com/office/drawing/2014/main" id="{C58510E2-513C-3943-8B1F-DEB9975A6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37800" y="3321050"/>
              <a:ext cx="1365250" cy="1365250"/>
            </a:xfrm>
            <a:prstGeom prst="ellipse">
              <a:avLst/>
            </a:prstGeom>
            <a:ln w="127000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0C0CEC1-0902-1745-B814-9DBFB0A7AC5E}"/>
              </a:ext>
            </a:extLst>
          </p:cNvPr>
          <p:cNvSpPr/>
          <p:nvPr/>
        </p:nvSpPr>
        <p:spPr>
          <a:xfrm>
            <a:off x="0" y="1106885"/>
            <a:ext cx="6413500" cy="4148021"/>
          </a:xfrm>
          <a:custGeom>
            <a:avLst/>
            <a:gdLst>
              <a:gd name="connsiteX0" fmla="*/ 0 w 6413500"/>
              <a:gd name="connsiteY0" fmla="*/ 0 h 4142232"/>
              <a:gd name="connsiteX1" fmla="*/ 6413500 w 6413500"/>
              <a:gd name="connsiteY1" fmla="*/ 0 h 4142232"/>
              <a:gd name="connsiteX2" fmla="*/ 6413500 w 6413500"/>
              <a:gd name="connsiteY2" fmla="*/ 4142232 h 4142232"/>
              <a:gd name="connsiteX3" fmla="*/ 0 w 6413500"/>
              <a:gd name="connsiteY3" fmla="*/ 4142232 h 4142232"/>
              <a:gd name="connsiteX4" fmla="*/ 0 w 6413500"/>
              <a:gd name="connsiteY4" fmla="*/ 0 h 4142232"/>
              <a:gd name="connsiteX0" fmla="*/ 0 w 6413500"/>
              <a:gd name="connsiteY0" fmla="*/ 0 h 4142232"/>
              <a:gd name="connsiteX1" fmla="*/ 6413500 w 6413500"/>
              <a:gd name="connsiteY1" fmla="*/ 0 h 4142232"/>
              <a:gd name="connsiteX2" fmla="*/ 6400800 w 6413500"/>
              <a:gd name="connsiteY2" fmla="*/ 2191900 h 4142232"/>
              <a:gd name="connsiteX3" fmla="*/ 6413500 w 6413500"/>
              <a:gd name="connsiteY3" fmla="*/ 4142232 h 4142232"/>
              <a:gd name="connsiteX4" fmla="*/ 0 w 6413500"/>
              <a:gd name="connsiteY4" fmla="*/ 4142232 h 4142232"/>
              <a:gd name="connsiteX5" fmla="*/ 0 w 6413500"/>
              <a:gd name="connsiteY5" fmla="*/ 0 h 4142232"/>
              <a:gd name="connsiteX0" fmla="*/ 0 w 6413500"/>
              <a:gd name="connsiteY0" fmla="*/ 0 h 4148021"/>
              <a:gd name="connsiteX1" fmla="*/ 6413500 w 6413500"/>
              <a:gd name="connsiteY1" fmla="*/ 0 h 4148021"/>
              <a:gd name="connsiteX2" fmla="*/ 6400800 w 6413500"/>
              <a:gd name="connsiteY2" fmla="*/ 2191900 h 4148021"/>
              <a:gd name="connsiteX3" fmla="*/ 6413500 w 6413500"/>
              <a:gd name="connsiteY3" fmla="*/ 4142232 h 4148021"/>
              <a:gd name="connsiteX4" fmla="*/ 5706319 w 6413500"/>
              <a:gd name="connsiteY4" fmla="*/ 4148021 h 4148021"/>
              <a:gd name="connsiteX5" fmla="*/ 0 w 6413500"/>
              <a:gd name="connsiteY5" fmla="*/ 4142232 h 4148021"/>
              <a:gd name="connsiteX6" fmla="*/ 0 w 6413500"/>
              <a:gd name="connsiteY6" fmla="*/ 0 h 4148021"/>
              <a:gd name="connsiteX0" fmla="*/ 0 w 6413500"/>
              <a:gd name="connsiteY0" fmla="*/ 0 h 4148021"/>
              <a:gd name="connsiteX1" fmla="*/ 6413500 w 6413500"/>
              <a:gd name="connsiteY1" fmla="*/ 0 h 4148021"/>
              <a:gd name="connsiteX2" fmla="*/ 6400800 w 6413500"/>
              <a:gd name="connsiteY2" fmla="*/ 2191900 h 4148021"/>
              <a:gd name="connsiteX3" fmla="*/ 5672720 w 6413500"/>
              <a:gd name="connsiteY3" fmla="*/ 2521777 h 4148021"/>
              <a:gd name="connsiteX4" fmla="*/ 5706319 w 6413500"/>
              <a:gd name="connsiteY4" fmla="*/ 4148021 h 4148021"/>
              <a:gd name="connsiteX5" fmla="*/ 0 w 6413500"/>
              <a:gd name="connsiteY5" fmla="*/ 4142232 h 4148021"/>
              <a:gd name="connsiteX6" fmla="*/ 0 w 6413500"/>
              <a:gd name="connsiteY6" fmla="*/ 0 h 4148021"/>
              <a:gd name="connsiteX0" fmla="*/ 0 w 6413500"/>
              <a:gd name="connsiteY0" fmla="*/ 0 h 4148021"/>
              <a:gd name="connsiteX1" fmla="*/ 6413500 w 6413500"/>
              <a:gd name="connsiteY1" fmla="*/ 0 h 4148021"/>
              <a:gd name="connsiteX2" fmla="*/ 6400800 w 6413500"/>
              <a:gd name="connsiteY2" fmla="*/ 2191900 h 4148021"/>
              <a:gd name="connsiteX3" fmla="*/ 5672720 w 6413500"/>
              <a:gd name="connsiteY3" fmla="*/ 2521777 h 4148021"/>
              <a:gd name="connsiteX4" fmla="*/ 5706319 w 6413500"/>
              <a:gd name="connsiteY4" fmla="*/ 4148021 h 4148021"/>
              <a:gd name="connsiteX5" fmla="*/ 0 w 6413500"/>
              <a:gd name="connsiteY5" fmla="*/ 4142232 h 4148021"/>
              <a:gd name="connsiteX6" fmla="*/ 0 w 6413500"/>
              <a:gd name="connsiteY6" fmla="*/ 0 h 414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3500" h="4148021">
                <a:moveTo>
                  <a:pt x="0" y="0"/>
                </a:moveTo>
                <a:lnTo>
                  <a:pt x="6413500" y="0"/>
                </a:lnTo>
                <a:cubicBezTo>
                  <a:pt x="6409267" y="730633"/>
                  <a:pt x="6405033" y="1461267"/>
                  <a:pt x="6400800" y="2191900"/>
                </a:cubicBezTo>
                <a:cubicBezTo>
                  <a:pt x="6405033" y="2355875"/>
                  <a:pt x="5668487" y="1871666"/>
                  <a:pt x="5672720" y="2521777"/>
                </a:cubicBezTo>
                <a:lnTo>
                  <a:pt x="5706319" y="4148021"/>
                </a:lnTo>
                <a:lnTo>
                  <a:pt x="0" y="414223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CAA1CCB-F101-B140-AD83-7C5A8AEAFC89}"/>
              </a:ext>
            </a:extLst>
          </p:cNvPr>
          <p:cNvGrpSpPr/>
          <p:nvPr/>
        </p:nvGrpSpPr>
        <p:grpSpPr>
          <a:xfrm>
            <a:off x="6223000" y="1177410"/>
            <a:ext cx="2357120" cy="1898530"/>
            <a:chOff x="4876800" y="1177410"/>
            <a:chExt cx="2357120" cy="189853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00707E1-5707-7A44-9ED4-1E53715C34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2220" y="2362200"/>
              <a:ext cx="0" cy="533400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2F0EC68-F7B8-8449-96C1-4DB975A2C5E4}"/>
                </a:ext>
              </a:extLst>
            </p:cNvPr>
            <p:cNvSpPr txBox="1"/>
            <p:nvPr/>
          </p:nvSpPr>
          <p:spPr>
            <a:xfrm>
              <a:off x="4876800" y="1177410"/>
              <a:ext cx="235712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r>
                <a:rPr lang="en-US" sz="22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Issues emergency approvals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62C8B78-1BC1-7349-8D29-E8B962CA9C76}"/>
                </a:ext>
              </a:extLst>
            </p:cNvPr>
            <p:cNvSpPr/>
            <p:nvPr/>
          </p:nvSpPr>
          <p:spPr>
            <a:xfrm>
              <a:off x="4970780" y="2893060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FEB3485-8E69-B64C-8932-C3E0347E61B4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DB4C346-C5A6-A949-9FF7-E4D415DFD23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D0BFC9F-92A2-134A-BD12-902AEEB515B0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870A495-C0FC-6545-8C9F-EB2B1D073EDF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0702263"/>
      </p:ext>
    </p:extLst>
  </p:cSld>
  <p:clrMapOvr>
    <a:masterClrMapping/>
  </p:clrMapOvr>
  <p:transition spd="slow" advClick="0" advTm="1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 -2.59259E-6 L 0.21523 0.2226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1113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AEB17A1-A1F3-3A4A-8179-9C2338F58F69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DF1654F-A005-FC46-9DAA-472286023A21}"/>
              </a:ext>
            </a:extLst>
          </p:cNvPr>
          <p:cNvGrpSpPr/>
          <p:nvPr/>
        </p:nvGrpSpPr>
        <p:grpSpPr>
          <a:xfrm>
            <a:off x="-9142" y="6248934"/>
            <a:ext cx="12210285" cy="609067"/>
            <a:chOff x="-9142" y="6248934"/>
            <a:chExt cx="12210285" cy="60906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922D0EE-B03E-DC4E-A2A4-7F05FDE86C9C}"/>
                </a:ext>
              </a:extLst>
            </p:cNvPr>
            <p:cNvSpPr/>
            <p:nvPr/>
          </p:nvSpPr>
          <p:spPr>
            <a:xfrm>
              <a:off x="0" y="6281531"/>
              <a:ext cx="12201143" cy="57647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1A0AD7B-DD0E-374D-9281-2E2B97A477DD}"/>
                </a:ext>
              </a:extLst>
            </p:cNvPr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10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SOURCES 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4E7EB79-F73C-C343-9CC8-5C46F4B029CD}"/>
                </a:ext>
              </a:extLst>
            </p:cNvPr>
            <p:cNvGrpSpPr/>
            <p:nvPr/>
          </p:nvGrpSpPr>
          <p:grpSpPr>
            <a:xfrm>
              <a:off x="-9142" y="6248934"/>
              <a:ext cx="12201142" cy="466861"/>
              <a:chOff x="0" y="6412622"/>
              <a:chExt cx="12201142" cy="46686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551516D-C19C-8449-A8A7-DE35950DD158}"/>
                  </a:ext>
                </a:extLst>
              </p:cNvPr>
              <p:cNvSpPr/>
              <p:nvPr/>
            </p:nvSpPr>
            <p:spPr>
              <a:xfrm flipH="1">
                <a:off x="0" y="6412622"/>
                <a:ext cx="12201142" cy="64008"/>
              </a:xfrm>
              <a:prstGeom prst="rect">
                <a:avLst/>
              </a:prstGeom>
              <a:gradFill flip="none" rotWithShape="1">
                <a:gsLst>
                  <a:gs pos="12000">
                    <a:schemeClr val="accent2"/>
                  </a:gs>
                  <a:gs pos="43000">
                    <a:schemeClr val="accent4"/>
                  </a:gs>
                  <a:gs pos="74000">
                    <a:schemeClr val="accent5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6F7AAF6-5C19-F14C-9190-40373357BA2D}"/>
                  </a:ext>
                </a:extLst>
              </p:cNvPr>
              <p:cNvSpPr/>
              <p:nvPr/>
            </p:nvSpPr>
            <p:spPr>
              <a:xfrm>
                <a:off x="7803372" y="6602484"/>
                <a:ext cx="41544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Mid Year-in-Review  </a:t>
                </a:r>
                <a:r>
                  <a:rPr lang="en-US" sz="1200" kern="110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  2020  /  PotomacRiverPartners.com</a:t>
                </a:r>
                <a:endParaRPr lang="en-US" sz="1200" b="1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D09C8FC-8884-48F2-9595-E4F7AC2BBE8F}"/>
              </a:ext>
            </a:extLst>
          </p:cNvPr>
          <p:cNvGrpSpPr/>
          <p:nvPr/>
        </p:nvGrpSpPr>
        <p:grpSpPr>
          <a:xfrm>
            <a:off x="6256891" y="497691"/>
            <a:ext cx="4965541" cy="1513586"/>
            <a:chOff x="6199632" y="2844227"/>
            <a:chExt cx="4965541" cy="119114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48845C2-67F2-4567-A0F5-AD28630C401D}"/>
                </a:ext>
              </a:extLst>
            </p:cNvPr>
            <p:cNvSpPr/>
            <p:nvPr/>
          </p:nvSpPr>
          <p:spPr>
            <a:xfrm>
              <a:off x="6199632" y="3789150"/>
              <a:ext cx="496554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C10535A-D7FC-4559-9D1D-D5715ADCDA1C}"/>
                </a:ext>
              </a:extLst>
            </p:cNvPr>
            <p:cNvSpPr/>
            <p:nvPr/>
          </p:nvSpPr>
          <p:spPr>
            <a:xfrm>
              <a:off x="6199632" y="2844227"/>
              <a:ext cx="4965541" cy="1041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u="sng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www.fiercehealthcare.com/payer/california-seeks-to-become-first-state-own-generic-drug-label-bid-to-lower-prices?mkt_tok=eyJpIjoiT1dReVl6STNNbVE0TldFMCIsInQiOiJLNHJqQklcL0ZFeE41VmdESjhxRkdNZHk3djZtK2lraHN4WHlPRWU3UTRLcSt1cEpoQW1VTXBQYVRzMW5cL2xQemZRd1BiNnREV1h6c0xQYmh2OTRvZlpJNGx0R2JkKzZoZ1IyeDVwWW9vZ0ZVWVpjY3hBY2paZ201ZW5FOWlIQWRIMVY2TnA1UTc4Q1U5TE85YWtiMlBjUT09In0%3D&amp;mrkid=104479841</a:t>
              </a:r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 								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EDD98-6D2F-40BB-89B9-9C4EFFDA76CB}"/>
              </a:ext>
            </a:extLst>
          </p:cNvPr>
          <p:cNvSpPr/>
          <p:nvPr/>
        </p:nvSpPr>
        <p:spPr>
          <a:xfrm>
            <a:off x="232192" y="3065826"/>
            <a:ext cx="3026664" cy="246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STATE LAWS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483851-4BC2-4F8E-9EF1-26248D5C60AC}"/>
              </a:ext>
            </a:extLst>
          </p:cNvPr>
          <p:cNvSpPr/>
          <p:nvPr/>
        </p:nvSpPr>
        <p:spPr>
          <a:xfrm>
            <a:off x="246400" y="4290606"/>
            <a:ext cx="3026664" cy="24400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CODE UPDATES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BF6C93-F464-4E4B-9B09-809C95B0A101}"/>
              </a:ext>
            </a:extLst>
          </p:cNvPr>
          <p:cNvSpPr/>
          <p:nvPr/>
        </p:nvSpPr>
        <p:spPr>
          <a:xfrm>
            <a:off x="6189968" y="236420"/>
            <a:ext cx="3026664" cy="24400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COMPLIANCE NEWS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7DAB7DE-EA33-4E03-8AA1-711263F4B23A}"/>
              </a:ext>
            </a:extLst>
          </p:cNvPr>
          <p:cNvSpPr/>
          <p:nvPr/>
        </p:nvSpPr>
        <p:spPr>
          <a:xfrm>
            <a:off x="6256891" y="4217091"/>
            <a:ext cx="3026664" cy="24400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INTERNATIONAL COMPLIANCE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3EFB11-4F67-4C68-90A8-37F2725DDFF4}"/>
              </a:ext>
            </a:extLst>
          </p:cNvPr>
          <p:cNvSpPr txBox="1"/>
          <p:nvPr/>
        </p:nvSpPr>
        <p:spPr>
          <a:xfrm>
            <a:off x="6256891" y="1599675"/>
            <a:ext cx="47118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https://www.beckershospitalreview.com/pharmacy/judge-refuses-to-block-california-ban-on-pay-to-delay-deals.html</a:t>
            </a:r>
            <a:endParaRPr lang="en-US" sz="1000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8322192-ECE6-4A7F-A2C9-9208A3742152}"/>
              </a:ext>
            </a:extLst>
          </p:cNvPr>
          <p:cNvSpPr txBox="1"/>
          <p:nvPr/>
        </p:nvSpPr>
        <p:spPr>
          <a:xfrm>
            <a:off x="6256891" y="1923838"/>
            <a:ext cx="4332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https://www.fiercepharma.com/pharma/celgene-backs-out-55m-class-action-settlement-claims-it-blocked-copycat-to-revlimid-thalomid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57912D0-978B-43DF-B9E4-E0910E504A76}"/>
              </a:ext>
            </a:extLst>
          </p:cNvPr>
          <p:cNvSpPr/>
          <p:nvPr/>
        </p:nvSpPr>
        <p:spPr>
          <a:xfrm>
            <a:off x="6256891" y="2273434"/>
            <a:ext cx="5481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https://www.statnews.com/2020/01/28/new-fda-rules-gene-therapies/?utm_source=STAT+Newsletters&amp;utm_campaign=449256daf6-RO_COPY_04&amp;utm_medium=email&amp;utm_term=0_8cab1d7961-449256daf6-151881193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D5658E8-E29C-4BAA-AEA7-E3938014E4FC}"/>
              </a:ext>
            </a:extLst>
          </p:cNvPr>
          <p:cNvSpPr/>
          <p:nvPr/>
        </p:nvSpPr>
        <p:spPr>
          <a:xfrm>
            <a:off x="6256891" y="3003444"/>
            <a:ext cx="5481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https://www.businessinsider.com/states-rejected-an-18-billion-offer-to-settle-opioid-epidemic-2020-2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3FD0C60-B8E6-4A54-BA92-184CD30403F5}"/>
              </a:ext>
            </a:extLst>
          </p:cNvPr>
          <p:cNvSpPr/>
          <p:nvPr/>
        </p:nvSpPr>
        <p:spPr>
          <a:xfrm>
            <a:off x="268214" y="3328322"/>
            <a:ext cx="59141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https://www.krwg.org/post/new-mexico-legislature-approves-bill-allowing-importation-drugs-canada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76EA285-3167-4FAC-9168-FDEC3147F7AB}"/>
              </a:ext>
            </a:extLst>
          </p:cNvPr>
          <p:cNvSpPr/>
          <p:nvPr/>
        </p:nvSpPr>
        <p:spPr>
          <a:xfrm>
            <a:off x="246400" y="4529511"/>
            <a:ext cx="59898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https://www.ifpma.org/resource-centre/pharma-industry-and-patient-groups-collaborate-on-a-new-guidance-note-on-best-practices-for-interaction/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D3C86C3-B85E-4EFC-92E2-DDCDD73795B0}"/>
              </a:ext>
            </a:extLst>
          </p:cNvPr>
          <p:cNvSpPr/>
          <p:nvPr/>
        </p:nvSpPr>
        <p:spPr>
          <a:xfrm>
            <a:off x="6262989" y="4923778"/>
            <a:ext cx="5764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https://www.medtechdive.com/news/coronavirus-eu-mdr-commission-proposal-1-year-delay/574842/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388E50B-B641-46C9-BA3B-5874E530E4C4}"/>
              </a:ext>
            </a:extLst>
          </p:cNvPr>
          <p:cNvSpPr/>
          <p:nvPr/>
        </p:nvSpPr>
        <p:spPr>
          <a:xfrm>
            <a:off x="268214" y="3516157"/>
            <a:ext cx="57647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https://www.policymed.com/2020/06/maine-finalizes-its-physician-gift-ban-rules-to-exclude-pharmacists-speaker-fees-expenses-accredited-education-and-market-research.html?utm_source=feedblitz&amp;utm_medium=FeedBlitzRss&amp;utm_campaign=policymed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0C96D9D-AF5A-4D1A-B519-D47821D49D21}"/>
              </a:ext>
            </a:extLst>
          </p:cNvPr>
          <p:cNvSpPr/>
          <p:nvPr/>
        </p:nvSpPr>
        <p:spPr>
          <a:xfrm>
            <a:off x="268214" y="402291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http://www.fdalawblog.net/2020/06/d-c-circuit-whacks-cms-wacky-wac-disclosure-rule/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A320B7E-EDFC-4202-A1A2-AF4AB73AA679}"/>
              </a:ext>
            </a:extLst>
          </p:cNvPr>
          <p:cNvSpPr/>
          <p:nvPr/>
        </p:nvSpPr>
        <p:spPr>
          <a:xfrm>
            <a:off x="254015" y="4874208"/>
            <a:ext cx="5763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https://www.ifpma.org/wp-content/uploads/2020/03/NfG-Interactions-with-Patients_final_202001313.pdf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FE5188B-D5F2-4BBB-89F6-813F728D79FF}"/>
              </a:ext>
            </a:extLst>
          </p:cNvPr>
          <p:cNvSpPr/>
          <p:nvPr/>
        </p:nvSpPr>
        <p:spPr>
          <a:xfrm>
            <a:off x="246400" y="5210532"/>
            <a:ext cx="5763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https://www.ifpma.org/wp-content/uploads/2020/02/IFPMA-Note-for-Guidance-on-Fees-for-Services-2020-update.pdf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5A0A97B-9310-4371-A2FA-3EB940727B66}"/>
              </a:ext>
            </a:extLst>
          </p:cNvPr>
          <p:cNvSpPr/>
          <p:nvPr/>
        </p:nvSpPr>
        <p:spPr>
          <a:xfrm>
            <a:off x="254015" y="5754767"/>
            <a:ext cx="53953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https://www.ifpma.org/wp-content/uploads/2020/02/IFPMA-Note-for-Guidance-on-Sponsorship-of-Events-and-Meetings-2020-update.pdf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F05D3C7-CCE5-4FD1-9AA6-D4944155A7D3}"/>
              </a:ext>
            </a:extLst>
          </p:cNvPr>
          <p:cNvSpPr/>
          <p:nvPr/>
        </p:nvSpPr>
        <p:spPr>
          <a:xfrm>
            <a:off x="254015" y="5550180"/>
            <a:ext cx="57063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https://www.justice.gov/criminal-fraud/file/1292051/download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23C7887-091C-468C-A579-C24A5AB1C66B}"/>
              </a:ext>
            </a:extLst>
          </p:cNvPr>
          <p:cNvSpPr/>
          <p:nvPr/>
        </p:nvSpPr>
        <p:spPr>
          <a:xfrm>
            <a:off x="6256891" y="3375120"/>
            <a:ext cx="5481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https://www.beckershospitalreview.com/pharmacy/teva-pulls-out-of-antitrust-settlement-talks-with-justice-department.html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B82241A-301E-4CA8-968F-18A2B6F46E79}"/>
              </a:ext>
            </a:extLst>
          </p:cNvPr>
          <p:cNvSpPr/>
          <p:nvPr/>
        </p:nvSpPr>
        <p:spPr>
          <a:xfrm>
            <a:off x="6256891" y="3727575"/>
            <a:ext cx="5481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https://news.bloomberglaw.com/mergers-and-antitrust/teva-picked-as-bellwether-target-in-generic-drug-price-fix-case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50BD233-0F67-4BF1-A2A3-EE8B628EACAD}"/>
              </a:ext>
            </a:extLst>
          </p:cNvPr>
          <p:cNvSpPr/>
          <p:nvPr/>
        </p:nvSpPr>
        <p:spPr>
          <a:xfrm>
            <a:off x="247897" y="226903"/>
            <a:ext cx="3026664" cy="246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CIVIL LITIGATION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7622A1F-588A-444D-801F-A6010A2D0E47}"/>
              </a:ext>
            </a:extLst>
          </p:cNvPr>
          <p:cNvSpPr txBox="1"/>
          <p:nvPr/>
        </p:nvSpPr>
        <p:spPr>
          <a:xfrm>
            <a:off x="232192" y="478847"/>
            <a:ext cx="56279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www.fiercepharma.com/pharma/allergan-skirts-subsidiaries-pay-for-delay-suit-300m-settlement?mkt_tok=eyJpIjoiWXpFd1lXVTBPRE00WlRaaiIsInQiOiJ0a1p1d1I3VzVtVG40OWMxT201NVAxSnBtZmZaRFwvZUFRazJmalgzVmJWcG9wQ1J0SG95cm83djFIR1FlZE12bUhGR1pcL3lUbUkyWVRlV0E1eTFRM1BjVXJoNWJlck5Cc0pSUTN1ZFJ5VEdHMDJQMjNUbkxxd1Zlc0FpTEwxbElweWJ1NWpuRGM0akdHaVVCbFpjczJlQT09In0%3D&amp;mrkid=104479841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CF4C6F3-FE09-4E62-826E-24CDC66689EE}"/>
              </a:ext>
            </a:extLst>
          </p:cNvPr>
          <p:cNvSpPr/>
          <p:nvPr/>
        </p:nvSpPr>
        <p:spPr>
          <a:xfrm>
            <a:off x="232192" y="1283997"/>
            <a:ext cx="56279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www.fiercepharma.com/pharma/teva-forks-over-54m-to-resolve-whistleblower-kickbacks-suit-copaxone-azilect?mkt_tok=eyJpIjoiT1dZMU5USTRaVFV4TWpReiIsInQiOiIweHVEVUFhVUFYcnBrMEVWZ3pWRTMyTXN2Q3Q2cmorWkdqS1pXQTRab3BWckpHelY5dFVZaUpBRzRvS3dlTDZJeUZ6RTFJb0pBRGZqSzBmWUpXQmJMNGxxR2FUQk9PQUpXZUtiMmI3S1J4N3hZSng0TlVad2dTYU5VOTlmUHMxS2lzZ1Z5WkRsTXNMMFN5aFRST1wvXC9sZz09In0%3D&amp;mrkid=104479841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EA9F409-46BC-44AF-BDA9-0A508994DCF3}"/>
              </a:ext>
            </a:extLst>
          </p:cNvPr>
          <p:cNvSpPr/>
          <p:nvPr/>
        </p:nvSpPr>
        <p:spPr>
          <a:xfrm>
            <a:off x="252855" y="2237536"/>
            <a:ext cx="5593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https://www.fiercepharma.com/pharma/calling-gilead-s-car-t-infringement-willful-judge-enhances-bms-award-to-1-2b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2A6DB1A-FD96-4399-B561-2C42AD93B417}"/>
              </a:ext>
            </a:extLst>
          </p:cNvPr>
          <p:cNvSpPr/>
          <p:nvPr/>
        </p:nvSpPr>
        <p:spPr>
          <a:xfrm>
            <a:off x="246400" y="2612615"/>
            <a:ext cx="58714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https://abc7chicago.com/business/infants-tylenol-packaging-leads-to-$63-million-settlement/5830639/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35BAD6C-795D-4F2D-AC76-D1A507895B80}"/>
              </a:ext>
            </a:extLst>
          </p:cNvPr>
          <p:cNvSpPr/>
          <p:nvPr/>
        </p:nvSpPr>
        <p:spPr>
          <a:xfrm>
            <a:off x="254015" y="281042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https://www.competitionpolicyinternational.com/us-celgene-backs-out-of-a-55m-antitrust-settlement/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F1559C4-1221-4FC8-80CA-E4CCDE46FE4E}"/>
              </a:ext>
            </a:extLst>
          </p:cNvPr>
          <p:cNvSpPr/>
          <p:nvPr/>
        </p:nvSpPr>
        <p:spPr>
          <a:xfrm>
            <a:off x="6262989" y="453960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http://www.pharmatimes.com/news/four_pharma_companies_found_guilty_of_anti-competitive_behaviour_1327906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84C4A3D-6BE7-41CD-BF44-4501E434C82A}"/>
              </a:ext>
            </a:extLst>
          </p:cNvPr>
          <p:cNvSpPr/>
          <p:nvPr/>
        </p:nvSpPr>
        <p:spPr>
          <a:xfrm>
            <a:off x="6262989" y="5274318"/>
            <a:ext cx="5908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https://www.sidley.com/en/insights/publications/2020/03/eu-whistleblowing-directive-what-life-sciences-companies-need-to-know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5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3326751" y="3792142"/>
            <a:ext cx="5538499" cy="1984302"/>
          </a:xfrm>
          <a:prstGeom prst="rect">
            <a:avLst/>
          </a:prstGeom>
        </p:spPr>
        <p:txBody>
          <a:bodyPr vert="horz" lIns="75475" tIns="37737" rIns="75475" bIns="37737" rtlCol="0" anchor="t">
            <a:noAutofit/>
          </a:bodyPr>
          <a:lstStyle/>
          <a:p>
            <a:pPr algn="ctr">
              <a:spcBef>
                <a:spcPts val="1095"/>
              </a:spcBef>
              <a:defRPr/>
            </a:pPr>
            <a:r>
              <a:rPr lang="en-US"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information, contact us at:</a:t>
            </a:r>
          </a:p>
          <a:p>
            <a:pPr algn="ctr">
              <a:spcBef>
                <a:spcPts val="1095"/>
              </a:spcBef>
              <a:defRPr/>
            </a:pPr>
            <a:r>
              <a:rPr lang="en-US" sz="2000" b="1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ContactUs@potomacriverpartners.com</a:t>
            </a:r>
          </a:p>
          <a:p>
            <a:pPr algn="ctr">
              <a:spcBef>
                <a:spcPts val="1095"/>
              </a:spcBef>
              <a:defRPr/>
            </a:pPr>
            <a:r>
              <a:rPr lang="en-US" sz="20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www.PotomacRiverPartners.com</a:t>
            </a:r>
            <a:endParaRPr lang="en-US" sz="20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410A2-36A6-4449-856E-9D05D16691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656" y="1660027"/>
            <a:ext cx="3152688" cy="11690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8E10C7-269A-834D-819B-AA32B6B0B990}"/>
              </a:ext>
            </a:extLst>
          </p:cNvPr>
          <p:cNvGrpSpPr/>
          <p:nvPr/>
        </p:nvGrpSpPr>
        <p:grpSpPr>
          <a:xfrm>
            <a:off x="-9143" y="6004235"/>
            <a:ext cx="12201143" cy="853765"/>
            <a:chOff x="0" y="6013377"/>
            <a:chExt cx="12201143" cy="8537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1F325A8-B67D-F84B-9F74-A8F4AF7D4E55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77CEEB-4867-E040-B702-292CF3E93ACA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57EF0D-191C-224D-951C-C3BE9FEA09AA}"/>
                </a:ext>
              </a:extLst>
            </p:cNvPr>
            <p:cNvSpPr/>
            <p:nvPr/>
          </p:nvSpPr>
          <p:spPr>
            <a:xfrm>
              <a:off x="4027907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4094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>
            <a:extLst>
              <a:ext uri="{FF2B5EF4-FFF2-40B4-BE49-F238E27FC236}">
                <a16:creationId xmlns:a16="http://schemas.microsoft.com/office/drawing/2014/main" id="{16DBBB21-DCC5-9B48-A9F6-FBD9AE8DF5A6}"/>
              </a:ext>
            </a:extLst>
          </p:cNvPr>
          <p:cNvSpPr/>
          <p:nvPr/>
        </p:nvSpPr>
        <p:spPr>
          <a:xfrm>
            <a:off x="0" y="4684020"/>
            <a:ext cx="9606987" cy="495300"/>
          </a:xfrm>
          <a:prstGeom prst="homePlate">
            <a:avLst/>
          </a:prstGeom>
          <a:gradFill flip="none" rotWithShape="1">
            <a:gsLst>
              <a:gs pos="14000">
                <a:schemeClr val="accent1">
                  <a:lumMod val="5000"/>
                  <a:lumOff val="95000"/>
                  <a:alpha val="0"/>
                </a:schemeClr>
              </a:gs>
              <a:gs pos="75000">
                <a:schemeClr val="tx2">
                  <a:lumMod val="25000"/>
                  <a:lumOff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6324F5-61A1-2541-B903-4DD32E5A76B6}"/>
              </a:ext>
            </a:extLst>
          </p:cNvPr>
          <p:cNvSpPr/>
          <p:nvPr/>
        </p:nvSpPr>
        <p:spPr>
          <a:xfrm>
            <a:off x="3255264" y="4717315"/>
            <a:ext cx="7140715" cy="430887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lvl="0">
              <a:defRPr/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Resuming In-Person interactions with HCPs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092B34-B80E-6A4C-8BDA-E997A063A243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3AE48F-6D2D-294C-9768-4A2310AF74C9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F94CE5-F100-9440-A23E-3E19C879FA9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87DE59-95F5-9045-A921-0FB51F21D1B5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A9BB80-B092-5241-9BF6-A65FCA068FD4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9D8DFA9-4ED7-704C-851E-EC165A0A89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458" y="4463315"/>
            <a:ext cx="939800" cy="939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A3743E-1885-5D4B-93A4-0B51DD3E64FB}"/>
              </a:ext>
            </a:extLst>
          </p:cNvPr>
          <p:cNvSpPr/>
          <p:nvPr/>
        </p:nvSpPr>
        <p:spPr>
          <a:xfrm>
            <a:off x="301485" y="165100"/>
            <a:ext cx="339421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COVID-19: </a:t>
            </a:r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10EB07-AAEF-AF40-BBFD-8CE2AC0A86CF}"/>
              </a:ext>
            </a:extLst>
          </p:cNvPr>
          <p:cNvSpPr/>
          <p:nvPr/>
        </p:nvSpPr>
        <p:spPr>
          <a:xfrm>
            <a:off x="1990585" y="241300"/>
            <a:ext cx="8956815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Several global institutions release guidance documents</a:t>
            </a:r>
          </a:p>
        </p:txBody>
      </p:sp>
      <p:sp>
        <p:nvSpPr>
          <p:cNvPr id="27" name="Pentagon 26">
            <a:extLst>
              <a:ext uri="{FF2B5EF4-FFF2-40B4-BE49-F238E27FC236}">
                <a16:creationId xmlns:a16="http://schemas.microsoft.com/office/drawing/2014/main" id="{CDA000F6-FF4B-D746-B1EF-3EAE4CF2DD53}"/>
              </a:ext>
            </a:extLst>
          </p:cNvPr>
          <p:cNvSpPr/>
          <p:nvPr/>
        </p:nvSpPr>
        <p:spPr>
          <a:xfrm>
            <a:off x="-91364" y="1557508"/>
            <a:ext cx="11191485" cy="49530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5000">
                <a:schemeClr val="tx2">
                  <a:lumMod val="25000"/>
                  <a:lumOff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5BD5A1-0A0E-B341-85DE-618B87A5534E}"/>
              </a:ext>
            </a:extLst>
          </p:cNvPr>
          <p:cNvSpPr/>
          <p:nvPr/>
        </p:nvSpPr>
        <p:spPr>
          <a:xfrm>
            <a:off x="3255264" y="1588381"/>
            <a:ext cx="8080515" cy="430887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lvl="0">
              <a:defRPr/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Adjusting care for patients with COVID complications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2965540-34E8-5A45-BD56-DB4A57F401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899" y="1223637"/>
            <a:ext cx="2012043" cy="1126744"/>
          </a:xfrm>
          <a:prstGeom prst="rect">
            <a:avLst/>
          </a:prstGeom>
        </p:spPr>
      </p:pic>
      <p:sp>
        <p:nvSpPr>
          <p:cNvPr id="32" name="Pentagon 31">
            <a:extLst>
              <a:ext uri="{FF2B5EF4-FFF2-40B4-BE49-F238E27FC236}">
                <a16:creationId xmlns:a16="http://schemas.microsoft.com/office/drawing/2014/main" id="{5895DB74-FDAE-1148-A727-DE13B7F5C287}"/>
              </a:ext>
            </a:extLst>
          </p:cNvPr>
          <p:cNvSpPr/>
          <p:nvPr/>
        </p:nvSpPr>
        <p:spPr>
          <a:xfrm>
            <a:off x="-1" y="3036461"/>
            <a:ext cx="10003972" cy="577597"/>
          </a:xfrm>
          <a:prstGeom prst="homePlate">
            <a:avLst/>
          </a:prstGeom>
          <a:gradFill flip="none" rotWithShape="1">
            <a:gsLst>
              <a:gs pos="14000">
                <a:schemeClr val="accent1">
                  <a:lumMod val="5000"/>
                  <a:lumOff val="95000"/>
                  <a:alpha val="0"/>
                </a:schemeClr>
              </a:gs>
              <a:gs pos="93000">
                <a:schemeClr val="tx2">
                  <a:lumMod val="25000"/>
                  <a:lumOff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C12635B-04D3-F44F-9AC0-2F709FCE5F8C}"/>
              </a:ext>
            </a:extLst>
          </p:cNvPr>
          <p:cNvSpPr/>
          <p:nvPr/>
        </p:nvSpPr>
        <p:spPr>
          <a:xfrm>
            <a:off x="3255264" y="3101776"/>
            <a:ext cx="7086165" cy="78740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lvl="0"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Expectations for management of clinical trials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E79B744-7CDB-E849-B088-2CB0334C4F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1725" y="3491846"/>
            <a:ext cx="2398818" cy="451463"/>
          </a:xfrm>
          <a:prstGeom prst="rect">
            <a:avLst/>
          </a:prstGeom>
        </p:spPr>
      </p:pic>
      <p:pic>
        <p:nvPicPr>
          <p:cNvPr id="41" name="Picture 39">
            <a:extLst>
              <a:ext uri="{FF2B5EF4-FFF2-40B4-BE49-F238E27FC236}">
                <a16:creationId xmlns:a16="http://schemas.microsoft.com/office/drawing/2014/main" id="{17A6C4B5-1BBA-0443-BB8A-15904E0A7D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163" y="2767946"/>
            <a:ext cx="2278244" cy="596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7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xit" presetSubtype="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27" grpId="0" animBg="1"/>
      <p:bldP spid="27" grpId="1" animBg="1"/>
      <p:bldP spid="29" grpId="0"/>
      <p:bldP spid="29" grpId="1"/>
      <p:bldP spid="32" grpId="0" animBg="1"/>
      <p:bldP spid="32" grpId="1" animBg="1"/>
      <p:bldP spid="39" grpId="0"/>
      <p:bldP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>
            <a:extLst>
              <a:ext uri="{FF2B5EF4-FFF2-40B4-BE49-F238E27FC236}">
                <a16:creationId xmlns:a16="http://schemas.microsoft.com/office/drawing/2014/main" id="{1FF266F6-0D70-E449-A15A-633084D880B6}"/>
              </a:ext>
            </a:extLst>
          </p:cNvPr>
          <p:cNvSpPr/>
          <p:nvPr/>
        </p:nvSpPr>
        <p:spPr>
          <a:xfrm>
            <a:off x="0" y="0"/>
            <a:ext cx="6896100" cy="62611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996833-B4E7-2143-8733-57549895A3AA}"/>
              </a:ext>
            </a:extLst>
          </p:cNvPr>
          <p:cNvSpPr/>
          <p:nvPr/>
        </p:nvSpPr>
        <p:spPr>
          <a:xfrm>
            <a:off x="0" y="0"/>
            <a:ext cx="12192000" cy="6261100"/>
          </a:xfrm>
          <a:prstGeom prst="rect">
            <a:avLst/>
          </a:prstGeom>
          <a:gradFill flip="none" rotWithShape="1">
            <a:gsLst>
              <a:gs pos="14000">
                <a:schemeClr val="accent1"/>
              </a:gs>
              <a:gs pos="75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448565-1EBC-2443-82D5-6DDF28C04CFB}"/>
              </a:ext>
            </a:extLst>
          </p:cNvPr>
          <p:cNvSpPr/>
          <p:nvPr/>
        </p:nvSpPr>
        <p:spPr>
          <a:xfrm>
            <a:off x="301485" y="165100"/>
            <a:ext cx="339421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EE491F-BF13-5C47-B633-2B1A9DE36ACA}"/>
              </a:ext>
            </a:extLst>
          </p:cNvPr>
          <p:cNvSpPr/>
          <p:nvPr/>
        </p:nvSpPr>
        <p:spPr>
          <a:xfrm>
            <a:off x="288785" y="749300"/>
            <a:ext cx="4778515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 the scenes, </a:t>
            </a:r>
          </a:p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science companies step in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ECBADD-24A2-1C42-977F-F8B12F4F1964}"/>
              </a:ext>
            </a:extLst>
          </p:cNvPr>
          <p:cNvGrpSpPr/>
          <p:nvPr/>
        </p:nvGrpSpPr>
        <p:grpSpPr>
          <a:xfrm>
            <a:off x="7515024" y="1384781"/>
            <a:ext cx="1847030" cy="647700"/>
            <a:chOff x="5054600" y="2565400"/>
            <a:chExt cx="1847030" cy="6477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B9FBBA1-2BC6-5B43-8FAA-6AC3C8BD5C06}"/>
                </a:ext>
              </a:extLst>
            </p:cNvPr>
            <p:cNvGrpSpPr/>
            <p:nvPr/>
          </p:nvGrpSpPr>
          <p:grpSpPr>
            <a:xfrm>
              <a:off x="5054600" y="2565400"/>
              <a:ext cx="647700" cy="647700"/>
              <a:chOff x="482600" y="2565400"/>
              <a:chExt cx="647700" cy="6477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2B8F0C23-78DC-2D4E-B20A-9481B75CCD9E}"/>
                  </a:ext>
                </a:extLst>
              </p:cNvPr>
              <p:cNvSpPr/>
              <p:nvPr/>
            </p:nvSpPr>
            <p:spPr>
              <a:xfrm>
                <a:off x="482600" y="2565400"/>
                <a:ext cx="647700" cy="64770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4C83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9" name="Graphic 48" descr="Needle">
                <a:extLst>
                  <a:ext uri="{FF2B5EF4-FFF2-40B4-BE49-F238E27FC236}">
                    <a16:creationId xmlns:a16="http://schemas.microsoft.com/office/drawing/2014/main" id="{ABC7483D-B45E-F94B-BF95-25B253629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97589" y="2683927"/>
                <a:ext cx="427573" cy="427573"/>
              </a:xfrm>
              <a:prstGeom prst="rect">
                <a:avLst/>
              </a:prstGeom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87F475B-9D23-1343-AF2F-AC0196DB3F4A}"/>
                </a:ext>
              </a:extLst>
            </p:cNvPr>
            <p:cNvSpPr txBox="1"/>
            <p:nvPr/>
          </p:nvSpPr>
          <p:spPr>
            <a:xfrm>
              <a:off x="5936430" y="2698457"/>
              <a:ext cx="96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Drugs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B13B43F-E65E-8E41-8423-49E3F5CD164C}"/>
              </a:ext>
            </a:extLst>
          </p:cNvPr>
          <p:cNvGrpSpPr/>
          <p:nvPr/>
        </p:nvGrpSpPr>
        <p:grpSpPr>
          <a:xfrm>
            <a:off x="7515024" y="2210281"/>
            <a:ext cx="3104330" cy="647700"/>
            <a:chOff x="5054600" y="3390900"/>
            <a:chExt cx="3104330" cy="64770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F84A921-1AC7-A74E-A7A2-046D741E97C8}"/>
                </a:ext>
              </a:extLst>
            </p:cNvPr>
            <p:cNvSpPr txBox="1"/>
            <p:nvPr/>
          </p:nvSpPr>
          <p:spPr>
            <a:xfrm>
              <a:off x="5936430" y="3543277"/>
              <a:ext cx="2222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Medical Workers 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B62B5B0-9662-9E4A-A28D-8A11289368DD}"/>
                </a:ext>
              </a:extLst>
            </p:cNvPr>
            <p:cNvGrpSpPr/>
            <p:nvPr/>
          </p:nvGrpSpPr>
          <p:grpSpPr>
            <a:xfrm>
              <a:off x="5054600" y="3390900"/>
              <a:ext cx="647700" cy="647700"/>
              <a:chOff x="482600" y="2565400"/>
              <a:chExt cx="647700" cy="647700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27FADFB-30F5-0E4E-9F25-D440FE46AE95}"/>
                  </a:ext>
                </a:extLst>
              </p:cNvPr>
              <p:cNvSpPr/>
              <p:nvPr/>
            </p:nvSpPr>
            <p:spPr>
              <a:xfrm>
                <a:off x="482600" y="2565400"/>
                <a:ext cx="647700" cy="64770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4C83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4" name="Graphic 63" descr="Doctor">
                <a:extLst>
                  <a:ext uri="{FF2B5EF4-FFF2-40B4-BE49-F238E27FC236}">
                    <a16:creationId xmlns:a16="http://schemas.microsoft.com/office/drawing/2014/main" id="{DD79A747-C94C-EB41-9299-67F72D022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97589" y="2683927"/>
                <a:ext cx="427573" cy="427573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E28AF89-62E2-6240-B870-39C27C23A8FB}"/>
              </a:ext>
            </a:extLst>
          </p:cNvPr>
          <p:cNvGrpSpPr/>
          <p:nvPr/>
        </p:nvGrpSpPr>
        <p:grpSpPr>
          <a:xfrm>
            <a:off x="7515024" y="3035781"/>
            <a:ext cx="3574230" cy="647700"/>
            <a:chOff x="5054600" y="4216400"/>
            <a:chExt cx="3574230" cy="64770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E1718D5-D8E3-5249-A5CA-4594FC8A5DDA}"/>
                </a:ext>
              </a:extLst>
            </p:cNvPr>
            <p:cNvSpPr txBox="1"/>
            <p:nvPr/>
          </p:nvSpPr>
          <p:spPr>
            <a:xfrm>
              <a:off x="5936430" y="4339961"/>
              <a:ext cx="2692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Monetary Assistance 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647698E-DA3D-4D4B-8C6B-3B904B6B6738}"/>
                </a:ext>
              </a:extLst>
            </p:cNvPr>
            <p:cNvGrpSpPr/>
            <p:nvPr/>
          </p:nvGrpSpPr>
          <p:grpSpPr>
            <a:xfrm>
              <a:off x="5054600" y="4216400"/>
              <a:ext cx="647700" cy="647700"/>
              <a:chOff x="482600" y="2565400"/>
              <a:chExt cx="647700" cy="6477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9174EFF-E641-6949-BA9B-FC1DD8425CDF}"/>
                  </a:ext>
                </a:extLst>
              </p:cNvPr>
              <p:cNvSpPr/>
              <p:nvPr/>
            </p:nvSpPr>
            <p:spPr>
              <a:xfrm>
                <a:off x="482600" y="2565400"/>
                <a:ext cx="647700" cy="64770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4C83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6" name="Graphic 75" descr="Coins">
                <a:extLst>
                  <a:ext uri="{FF2B5EF4-FFF2-40B4-BE49-F238E27FC236}">
                    <a16:creationId xmlns:a16="http://schemas.microsoft.com/office/drawing/2014/main" id="{D5421E2D-863B-3D42-A8FB-4698957290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97589" y="2683927"/>
                <a:ext cx="427573" cy="427573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74E96C-A13D-824B-9C37-0C7B81BBAD4F}"/>
              </a:ext>
            </a:extLst>
          </p:cNvPr>
          <p:cNvGrpSpPr/>
          <p:nvPr/>
        </p:nvGrpSpPr>
        <p:grpSpPr>
          <a:xfrm>
            <a:off x="7515024" y="3861281"/>
            <a:ext cx="3317754" cy="647700"/>
            <a:chOff x="5054600" y="5041900"/>
            <a:chExt cx="3317754" cy="64770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2EE41E3-2419-E742-A381-74DC15935A41}"/>
                </a:ext>
              </a:extLst>
            </p:cNvPr>
            <p:cNvSpPr txBox="1"/>
            <p:nvPr/>
          </p:nvSpPr>
          <p:spPr>
            <a:xfrm>
              <a:off x="5933954" y="5165463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Medical Equipment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6F2FD7C-BBCF-884F-A3E4-08995D055C83}"/>
                </a:ext>
              </a:extLst>
            </p:cNvPr>
            <p:cNvGrpSpPr/>
            <p:nvPr/>
          </p:nvGrpSpPr>
          <p:grpSpPr>
            <a:xfrm>
              <a:off x="5054600" y="5041900"/>
              <a:ext cx="647700" cy="647700"/>
              <a:chOff x="482600" y="2565400"/>
              <a:chExt cx="647700" cy="647700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729F2B2-AD2C-7143-8B9D-ED3A150AB636}"/>
                  </a:ext>
                </a:extLst>
              </p:cNvPr>
              <p:cNvSpPr/>
              <p:nvPr/>
            </p:nvSpPr>
            <p:spPr>
              <a:xfrm>
                <a:off x="482600" y="2565400"/>
                <a:ext cx="647700" cy="64770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4C83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2" name="Graphic 81" descr="IV">
                <a:extLst>
                  <a:ext uri="{FF2B5EF4-FFF2-40B4-BE49-F238E27FC236}">
                    <a16:creationId xmlns:a16="http://schemas.microsoft.com/office/drawing/2014/main" id="{EAF783EB-F04C-B14F-A41B-BBABF8DAC2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597589" y="2683927"/>
                <a:ext cx="427573" cy="427573"/>
              </a:xfrm>
              <a:prstGeom prst="rect">
                <a:avLst/>
              </a:prstGeom>
            </p:spPr>
          </p:pic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6C91AAD-9E9B-EC4E-9FD3-1183215FB51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75407" flipH="1" flipV="1">
            <a:off x="-473354" y="-724616"/>
            <a:ext cx="13226851" cy="7723725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5FBED12A-F0C4-8440-B4C1-D9CBE64368D0}"/>
              </a:ext>
            </a:extLst>
          </p:cNvPr>
          <p:cNvSpPr/>
          <p:nvPr/>
        </p:nvSpPr>
        <p:spPr>
          <a:xfrm>
            <a:off x="6403509" y="749300"/>
            <a:ext cx="5134115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DOJ shines a spotlight on fraud and misinformation tied to the pandemic: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FC18A1-869E-1F47-894D-97F14A7A374D}"/>
              </a:ext>
            </a:extLst>
          </p:cNvPr>
          <p:cNvSpPr txBox="1"/>
          <p:nvPr/>
        </p:nvSpPr>
        <p:spPr>
          <a:xfrm>
            <a:off x="6394124" y="2464308"/>
            <a:ext cx="50800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2762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Fraudulent vaccines</a:t>
            </a:r>
          </a:p>
          <a:p>
            <a:pPr marL="514350" indent="-2762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Mislabeled PPE</a:t>
            </a:r>
          </a:p>
          <a:p>
            <a:pPr marL="514350" indent="-2762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Deceptive claims and cures</a:t>
            </a:r>
          </a:p>
          <a:p>
            <a:pPr marL="514350" indent="-2762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Hoarding and price gouging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93F5C84-71FB-5245-A0AA-DCCFE1F0B30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584" y="1134364"/>
            <a:ext cx="1447800" cy="14478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3FBEEF1-8EA2-FC4F-A7BF-D4180DB44FB1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12A89F6-3CEF-E549-8366-CEA584783B30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ABC9D-2BED-8142-A2CC-B7B29DC642C0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67A54B5-B53C-AD44-BF7D-FAB5430267FC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3721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3000">
        <p15:prstTrans prst="drape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8" presetClass="entr" presetSubtype="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5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25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25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52" grpId="0"/>
      <p:bldP spid="38" grpId="0"/>
      <p:bldP spid="38" grpId="1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ntagon 25">
            <a:extLst>
              <a:ext uri="{FF2B5EF4-FFF2-40B4-BE49-F238E27FC236}">
                <a16:creationId xmlns:a16="http://schemas.microsoft.com/office/drawing/2014/main" id="{A2092B34-B80E-6A4C-8BDA-E997A063A243}"/>
              </a:ext>
            </a:extLst>
          </p:cNvPr>
          <p:cNvSpPr/>
          <p:nvPr/>
        </p:nvSpPr>
        <p:spPr>
          <a:xfrm>
            <a:off x="0" y="0"/>
            <a:ext cx="5727700" cy="914400"/>
          </a:xfrm>
          <a:prstGeom prst="homePlate">
            <a:avLst>
              <a:gd name="adj" fmla="val 334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3AE48F-6D2D-294C-9768-4A2310AF74C9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F94CE5-F100-9440-A23E-3E19C879FA9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87DE59-95F5-9045-A921-0FB51F21D1B5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A9BB80-B092-5241-9BF6-A65FCA068FD4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0A3743E-1885-5D4B-93A4-0B51DD3E64FB}"/>
              </a:ext>
            </a:extLst>
          </p:cNvPr>
          <p:cNvSpPr/>
          <p:nvPr/>
        </p:nvSpPr>
        <p:spPr>
          <a:xfrm>
            <a:off x="301485" y="165100"/>
            <a:ext cx="339421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COVID-19: </a:t>
            </a:r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CEBC5594-D7CB-EA41-BD46-8F5EE1679580}"/>
              </a:ext>
            </a:extLst>
          </p:cNvPr>
          <p:cNvSpPr/>
          <p:nvPr/>
        </p:nvSpPr>
        <p:spPr>
          <a:xfrm>
            <a:off x="5417312" y="0"/>
            <a:ext cx="5511800" cy="914400"/>
          </a:xfrm>
          <a:prstGeom prst="chevron">
            <a:avLst>
              <a:gd name="adj" fmla="val 3429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hevron 23">
            <a:extLst>
              <a:ext uri="{FF2B5EF4-FFF2-40B4-BE49-F238E27FC236}">
                <a16:creationId xmlns:a16="http://schemas.microsoft.com/office/drawing/2014/main" id="{48786C9F-BBBD-4A45-9625-4DE1E71BA672}"/>
              </a:ext>
            </a:extLst>
          </p:cNvPr>
          <p:cNvSpPr/>
          <p:nvPr/>
        </p:nvSpPr>
        <p:spPr>
          <a:xfrm>
            <a:off x="8382000" y="0"/>
            <a:ext cx="5435600" cy="914400"/>
          </a:xfrm>
          <a:prstGeom prst="chevron">
            <a:avLst>
              <a:gd name="adj" fmla="val 34298"/>
            </a:avLst>
          </a:prstGeom>
          <a:solidFill>
            <a:schemeClr val="accent2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10EB07-AAEF-AF40-BBFD-8CE2AC0A86CF}"/>
              </a:ext>
            </a:extLst>
          </p:cNvPr>
          <p:cNvSpPr/>
          <p:nvPr/>
        </p:nvSpPr>
        <p:spPr>
          <a:xfrm>
            <a:off x="2003285" y="152400"/>
            <a:ext cx="4092715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Looking forward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08665B-EFEA-BF4C-B575-9F1718643483}"/>
              </a:ext>
            </a:extLst>
          </p:cNvPr>
          <p:cNvGrpSpPr/>
          <p:nvPr/>
        </p:nvGrpSpPr>
        <p:grpSpPr>
          <a:xfrm>
            <a:off x="998511" y="1703602"/>
            <a:ext cx="9846292" cy="1862558"/>
            <a:chOff x="2845599" y="1557298"/>
            <a:chExt cx="9846292" cy="186255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83E64DB-8A2D-2E4F-ADE8-051D54DAA6D0}"/>
                </a:ext>
              </a:extLst>
            </p:cNvPr>
            <p:cNvSpPr txBox="1"/>
            <p:nvPr/>
          </p:nvSpPr>
          <p:spPr>
            <a:xfrm>
              <a:off x="2845599" y="1557298"/>
              <a:ext cx="732252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 government’s Operation Warp Speed accelerates development, manufacturing, and distribution of vaccines…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0A665B8-3044-3D43-BCE7-58C140F12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0070" y="1667313"/>
              <a:ext cx="1751821" cy="1752543"/>
            </a:xfrm>
            <a:prstGeom prst="ellipse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70819D6-204E-3C4C-BA2F-3F56383EE7A7}"/>
              </a:ext>
            </a:extLst>
          </p:cNvPr>
          <p:cNvSpPr/>
          <p:nvPr/>
        </p:nvSpPr>
        <p:spPr>
          <a:xfrm>
            <a:off x="989952" y="3346878"/>
            <a:ext cx="7636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~$10 billion to 6 finalists</a:t>
            </a:r>
          </a:p>
        </p:txBody>
      </p:sp>
      <p:pic>
        <p:nvPicPr>
          <p:cNvPr id="17" name="Picture 4" descr="Image result for sanofi">
            <a:extLst>
              <a:ext uri="{FF2B5EF4-FFF2-40B4-BE49-F238E27FC236}">
                <a16:creationId xmlns:a16="http://schemas.microsoft.com/office/drawing/2014/main" id="{5A2AAF8B-731D-4F66-883E-A2B65CDD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38" y="4844599"/>
            <a:ext cx="1533190" cy="7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laxoSmithKline - Wikipedia">
            <a:extLst>
              <a:ext uri="{FF2B5EF4-FFF2-40B4-BE49-F238E27FC236}">
                <a16:creationId xmlns:a16="http://schemas.microsoft.com/office/drawing/2014/main" id="{20D8B5C1-413E-49AE-B98C-9237FAC54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89" y="4979566"/>
            <a:ext cx="694939" cy="59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8650D7-161C-42CC-B0F2-1EFA6E11207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4152194" y="4839195"/>
            <a:ext cx="1440424" cy="960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77706BD-F939-4066-80EB-3D573B32FFE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2502" y="4941653"/>
            <a:ext cx="1012938" cy="612197"/>
          </a:xfrm>
          <a:prstGeom prst="rect">
            <a:avLst/>
          </a:prstGeom>
        </p:spPr>
      </p:pic>
      <p:pic>
        <p:nvPicPr>
          <p:cNvPr id="35" name="Picture 2" descr="Image result for johnson and johnson logo">
            <a:extLst>
              <a:ext uri="{FF2B5EF4-FFF2-40B4-BE49-F238E27FC236}">
                <a16:creationId xmlns:a16="http://schemas.microsoft.com/office/drawing/2014/main" id="{64187D1C-5DF6-4A06-896B-A0BD7CD3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402" y="5081910"/>
            <a:ext cx="192241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straZeneca - Review of Drug Manufacturer">
            <a:extLst>
              <a:ext uri="{FF2B5EF4-FFF2-40B4-BE49-F238E27FC236}">
                <a16:creationId xmlns:a16="http://schemas.microsoft.com/office/drawing/2014/main" id="{C7B5BE83-1E94-2F49-9A34-D75E4F183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76" y="4773168"/>
            <a:ext cx="1960470" cy="101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86185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4D1F9265-0B2B-3347-BA58-DC823F810E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98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7F9761-A5D6-1242-B28D-1F66EAC30370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E57C54E-295D-204E-96CB-822B9BADAC4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B061CC-D306-8247-87F9-9FAA3AC3D7CD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F57203-8764-4945-8347-1D90E45675A7}"/>
                </a:ext>
              </a:extLst>
            </p:cNvPr>
            <p:cNvSpPr/>
            <p:nvPr/>
          </p:nvSpPr>
          <p:spPr>
            <a:xfrm>
              <a:off x="7803372" y="6319149"/>
              <a:ext cx="41544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 Year-in-Review 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 2020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itle 6">
            <a:extLst>
              <a:ext uri="{FF2B5EF4-FFF2-40B4-BE49-F238E27FC236}">
                <a16:creationId xmlns:a16="http://schemas.microsoft.com/office/drawing/2014/main" id="{3EC7F2B6-F5AA-7A45-837E-D47A14ED9255}"/>
              </a:ext>
            </a:extLst>
          </p:cNvPr>
          <p:cNvSpPr txBox="1">
            <a:spLocks/>
          </p:cNvSpPr>
          <p:nvPr/>
        </p:nvSpPr>
        <p:spPr>
          <a:xfrm>
            <a:off x="862085" y="1042230"/>
            <a:ext cx="8522716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BLACK LIVES MATTER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41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500">
        <p15:prstTrans prst="pageCurlDouble"/>
      </p:transition>
    </mc:Choice>
    <mc:Fallback xmlns="">
      <p:transition spd="slow" advClick="0" advTm="15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5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Potomac 2020 1">
      <a:dk1>
        <a:srgbClr val="000000"/>
      </a:dk1>
      <a:lt1>
        <a:srgbClr val="FFFFFF"/>
      </a:lt1>
      <a:dk2>
        <a:srgbClr val="262626"/>
      </a:dk2>
      <a:lt2>
        <a:srgbClr val="E7E6E6"/>
      </a:lt2>
      <a:accent1>
        <a:srgbClr val="004593"/>
      </a:accent1>
      <a:accent2>
        <a:srgbClr val="FFCB05"/>
      </a:accent2>
      <a:accent3>
        <a:srgbClr val="F05B28"/>
      </a:accent3>
      <a:accent4>
        <a:srgbClr val="7CB200"/>
      </a:accent4>
      <a:accent5>
        <a:srgbClr val="009DA7"/>
      </a:accent5>
      <a:accent6>
        <a:srgbClr val="7EA7A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45647BF2055A4B8C7F5F54F17B86B4" ma:contentTypeVersion="20" ma:contentTypeDescription="Create a new document." ma:contentTypeScope="" ma:versionID="a68d5a18d32b9386b55050f057e7cad2">
  <xsd:schema xmlns:xsd="http://www.w3.org/2001/XMLSchema" xmlns:xs="http://www.w3.org/2001/XMLSchema" xmlns:p="http://schemas.microsoft.com/office/2006/metadata/properties" xmlns:ns2="4870059e-883b-4126-8623-1d6ffd49f1f2" xmlns:ns3="http://schemas.microsoft.com/sharepoint/v4" xmlns:ns4="f63e9d6d-2e2c-4434-a83c-3c9425370606" targetNamespace="http://schemas.microsoft.com/office/2006/metadata/properties" ma:root="true" ma:fieldsID="ae7d2fec05ce65999490b8b0c8bc82e9" ns2:_="" ns3:_="" ns4:_="">
    <xsd:import namespace="4870059e-883b-4126-8623-1d6ffd49f1f2"/>
    <xsd:import namespace="http://schemas.microsoft.com/sharepoint/v4"/>
    <xsd:import namespace="f63e9d6d-2e2c-4434-a83c-3c9425370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_Flow_SignoffStatus" minOccurs="0"/>
                <xsd:element ref="ns4:cace23591bd044179018d51b4c41775e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7" nillable="true" ma:displayName="Taxonomy Catch All Column" ma:hidden="true" ma:list="{36a7dc60-d992-48cc-a7e7-9102564b7e0f}" ma:internalName="TaxCatchAll" ma:showField="CatchAllData" ma:web="4870059e-883b-4126-8623-1d6ffd49f1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e9d6d-2e2c-4434-a83c-3c9425370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  <xsd:element name="cace23591bd044179018d51b4c41775e" ma:index="26" nillable="true" ma:taxonomy="true" ma:internalName="cace23591bd044179018d51b4c41775e" ma:taxonomyFieldName="Tags" ma:displayName="Tags" ma:default="" ma:fieldId="{cace2359-1bd0-4417-9018-d51b4c41775e}" ma:taxonomyMulti="true" ma:sspId="6babcd77-7a05-42f3-bc54-a9b9317d9553" ma:termSetId="60d206c4-4f43-4e0e-971f-a39ba36bb61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_Flow_SignoffStatus xmlns="f63e9d6d-2e2c-4434-a83c-3c9425370606" xsi:nil="true"/>
    <TaxCatchAll xmlns="4870059e-883b-4126-8623-1d6ffd49f1f2"/>
    <cace23591bd044179018d51b4c41775e xmlns="f63e9d6d-2e2c-4434-a83c-3c9425370606">
      <Terms xmlns="http://schemas.microsoft.com/office/infopath/2007/PartnerControls"/>
    </cace23591bd044179018d51b4c41775e>
  </documentManagement>
</p:properties>
</file>

<file path=customXml/itemProps1.xml><?xml version="1.0" encoding="utf-8"?>
<ds:datastoreItem xmlns:ds="http://schemas.openxmlformats.org/officeDocument/2006/customXml" ds:itemID="{44D711AE-4A71-4DC8-8B38-BF55E486FD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0059e-883b-4126-8623-1d6ffd49f1f2"/>
    <ds:schemaRef ds:uri="http://schemas.microsoft.com/sharepoint/v4"/>
    <ds:schemaRef ds:uri="f63e9d6d-2e2c-4434-a83c-3c94253706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CF8FBE-69BE-416A-B049-A7409B3DD3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4145F4-6779-4609-AB30-A9A4B9DFA732}">
  <ds:schemaRefs>
    <ds:schemaRef ds:uri="http://schemas.microsoft.com/sharepoint/v4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f63e9d6d-2e2c-4434-a83c-3c9425370606"/>
    <ds:schemaRef ds:uri="4870059e-883b-4126-8623-1d6ffd49f1f2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2781</Words>
  <Application>Microsoft Office PowerPoint</Application>
  <PresentationFormat>Widescreen</PresentationFormat>
  <Paragraphs>421</Paragraphs>
  <Slides>51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 Light</vt:lpstr>
      <vt:lpstr>Calibri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 FEDERAL SETTLEMENTS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INDIVIDUAL RESPONSIBILITY</vt:lpstr>
      <vt:lpstr>PowerPoint Presentation</vt:lpstr>
      <vt:lpstr>PowerPoint Presentation</vt:lpstr>
      <vt:lpstr>PowerPoint Presentation</vt:lpstr>
      <vt:lpstr>CIVIL LITIGATION</vt:lpstr>
      <vt:lpstr>PowerPoint Presentation</vt:lpstr>
      <vt:lpstr>STATE LAW UPDATES</vt:lpstr>
      <vt:lpstr>PowerPoint Presentation</vt:lpstr>
      <vt:lpstr>CODE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COMPLIANCE NEWS</vt:lpstr>
      <vt:lpstr>PowerPoint Presentation</vt:lpstr>
      <vt:lpstr>PowerPoint Presentation</vt:lpstr>
      <vt:lpstr>PowerPoint Presentation</vt:lpstr>
      <vt:lpstr>PowerPoint Presentation</vt:lpstr>
      <vt:lpstr>2020 has been a time of    change and upheaval…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Meredith Swartz</dc:creator>
  <cp:lastModifiedBy>Amelia Saletan</cp:lastModifiedBy>
  <cp:revision>47</cp:revision>
  <cp:lastPrinted>2019-01-29T15:27:51Z</cp:lastPrinted>
  <dcterms:created xsi:type="dcterms:W3CDTF">2018-12-05T04:05:42Z</dcterms:created>
  <dcterms:modified xsi:type="dcterms:W3CDTF">2020-08-08T00:47:58Z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0x0101004145647BF2055A4B8C7F5F54F17B86B4</vt:lpwstr>
  </property>
  <property fmtid="{D5CDD505-2E9C-101B-9397-08002B2CF9AE}" pid="3" name="Tags">
    <vt:lpwstr/>
  </property>
  <property fmtid="{D5CDD505-2E9C-101B-9397-08002B2CF9AE}" pid="4" name="ArticulateGUID">
    <vt:lpwstr>2F09EF13-E70A-4153-88C3-F2844FADA218</vt:lpwstr>
  </property>
  <property fmtid="{D5CDD505-2E9C-101B-9397-08002B2CF9AE}" pid="5" name="ArticulatePath">
    <vt:lpwstr>https://potomacriverpartners.sharepoint.com/Internal Documents/Knowledge Management/Year in Review/2020_MYIR/MYIR 2020_8-4-20 MJ </vt:lpwstr>
  </property>
</Properties>
</file>