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40.xml" ContentType="application/vnd.openxmlformats-officedocument.presentationml.slide+xml"/>
  <Override PartName="/ppt/slides/slide28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30.xml" ContentType="application/vnd.openxmlformats-officedocument.presentationml.slide+xml"/>
  <Override PartName="/ppt/slides/slide38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9" r:id="rId4"/>
    <p:sldId id="260" r:id="rId5"/>
    <p:sldId id="261" r:id="rId6"/>
    <p:sldId id="308" r:id="rId7"/>
    <p:sldId id="318" r:id="rId8"/>
    <p:sldId id="319" r:id="rId9"/>
    <p:sldId id="320" r:id="rId10"/>
    <p:sldId id="321" r:id="rId11"/>
    <p:sldId id="331" r:id="rId12"/>
    <p:sldId id="332" r:id="rId13"/>
    <p:sldId id="341" r:id="rId14"/>
    <p:sldId id="342" r:id="rId15"/>
    <p:sldId id="269" r:id="rId16"/>
    <p:sldId id="270" r:id="rId17"/>
    <p:sldId id="343" r:id="rId18"/>
    <p:sldId id="344" r:id="rId19"/>
    <p:sldId id="346" r:id="rId20"/>
    <p:sldId id="313" r:id="rId21"/>
    <p:sldId id="326" r:id="rId22"/>
    <p:sldId id="277" r:id="rId23"/>
    <p:sldId id="278" r:id="rId24"/>
    <p:sldId id="279" r:id="rId25"/>
    <p:sldId id="280" r:id="rId26"/>
    <p:sldId id="281" r:id="rId27"/>
    <p:sldId id="282" r:id="rId28"/>
    <p:sldId id="329" r:id="rId29"/>
    <p:sldId id="317" r:id="rId30"/>
    <p:sldId id="327" r:id="rId31"/>
    <p:sldId id="287" r:id="rId32"/>
    <p:sldId id="298" r:id="rId33"/>
    <p:sldId id="299" r:id="rId34"/>
    <p:sldId id="300" r:id="rId35"/>
    <p:sldId id="301" r:id="rId36"/>
    <p:sldId id="292" r:id="rId37"/>
    <p:sldId id="294" r:id="rId38"/>
    <p:sldId id="295" r:id="rId39"/>
    <p:sldId id="296" r:id="rId40"/>
    <p:sldId id="297" r:id="rId41"/>
    <p:sldId id="328" r:id="rId42"/>
    <p:sldId id="340" r:id="rId43"/>
    <p:sldId id="322" r:id="rId44"/>
    <p:sldId id="323" r:id="rId45"/>
    <p:sldId id="325" r:id="rId46"/>
    <p:sldId id="324" r:id="rId47"/>
    <p:sldId id="33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flhmik2q2ivdYoXSCTCZSA==" hashData="qK9gQzhneE3Ji21EsDGADNtu8wc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1A3"/>
    <a:srgbClr val="82BDC3"/>
    <a:srgbClr val="002C5F"/>
    <a:srgbClr val="83A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5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27C50-AA56-BC41-B8F3-C8B07314571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0DBE8-BD04-094F-ADFF-DD3F4DD034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65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32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41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43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44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45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46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33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34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35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36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37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38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39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40</a:t>
            </a:fld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76E61-4FB1-4C4F-A9A1-4107E5B74FD3}" type="datetimeFigureOut">
              <a:rPr lang="en-US" smtClean="0"/>
              <a:pPr/>
              <a:t>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2E007-99E5-CE47-98A2-F3D49F8519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9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ustice.gov/opa/pr/2011/January/11-civ-035.html" TargetMode="External"/><Relationship Id="rId13" Type="http://schemas.openxmlformats.org/officeDocument/2006/relationships/hyperlink" Target="http://www.reuters.com/article/2011/09/14/us-johnsonjohnson-natrecor-idUSTRE78D7CY20110914" TargetMode="External"/><Relationship Id="rId18" Type="http://schemas.openxmlformats.org/officeDocument/2006/relationships/hyperlink" Target="http://www.bloomberg.com/news/2011-10-24/amgen-says-it-set-aside-780-million-to-settle-drug-sale-kickback-claims.html" TargetMode="External"/><Relationship Id="rId26" Type="http://schemas.openxmlformats.org/officeDocument/2006/relationships/hyperlink" Target="http://www.bloomberg.com/news/2011-06-03/j-j-ordered-to-pay-327-million-on-deceptive-marketing-claims.html" TargetMode="External"/><Relationship Id="rId3" Type="http://schemas.openxmlformats.org/officeDocument/2006/relationships/image" Target="../media/image4.png"/><Relationship Id="rId21" Type="http://schemas.openxmlformats.org/officeDocument/2006/relationships/hyperlink" Target="http://www.reuters.com/article/2011/11/21/pfizer-idUSN1E7AJ0CG20111121" TargetMode="External"/><Relationship Id="rId34" Type="http://schemas.openxmlformats.org/officeDocument/2006/relationships/hyperlink" Target="http://www.nytimes.com/2008/02/26/business/26pfizer.html" TargetMode="External"/><Relationship Id="rId7" Type="http://schemas.openxmlformats.org/officeDocument/2006/relationships/hyperlink" Target="http://www.fda.gov/downloads/Drugs/GuidanceComplianceRegulatoryInformation/Guidances/UCM285145.pdf" TargetMode="External"/><Relationship Id="rId12" Type="http://schemas.openxmlformats.org/officeDocument/2006/relationships/hyperlink" Target="http://www.bloomberg.com/news/2011-09-14/watson-pharmaceuticals-will-pay-79-million-to-settle-lawsuit.html" TargetMode="External"/><Relationship Id="rId17" Type="http://schemas.openxmlformats.org/officeDocument/2006/relationships/hyperlink" Target="http://www.foxbusiness.com/markets/2011/11/03/glaxo-settles-us-drug-dispute-for-3b/" TargetMode="External"/><Relationship Id="rId25" Type="http://schemas.openxmlformats.org/officeDocument/2006/relationships/hyperlink" Target="http://www.reuters.com/article/2011/04/27/parpharma-idUSL3E7FR53G20110427" TargetMode="External"/><Relationship Id="rId33" Type="http://schemas.openxmlformats.org/officeDocument/2006/relationships/hyperlink" Target="http://www.washingtonpost.com/wp-dyn/content/article/2010/12/13/AR2010121302420.html?nav=rss_nation/special" TargetMode="External"/><Relationship Id="rId2" Type="http://schemas.openxmlformats.org/officeDocument/2006/relationships/notesSlide" Target="../notesSlides/notesSlide11.xml"/><Relationship Id="rId16" Type="http://schemas.openxmlformats.org/officeDocument/2006/relationships/hyperlink" Target="http://www.justice.gov/opa/pr/2011/October/11-civ-1409.html" TargetMode="External"/><Relationship Id="rId20" Type="http://schemas.openxmlformats.org/officeDocument/2006/relationships/hyperlink" Target="http://www.justice.gov/opa/pr/2011/November/11-civ-1524.html" TargetMode="External"/><Relationship Id="rId29" Type="http://schemas.openxmlformats.org/officeDocument/2006/relationships/hyperlink" Target="http://www.ago.state.ms.us/index.php/press/releases/ag_wins_382_million_verdict_for_the_state_of_mississippi_in_medicaid_fraud_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uters.com/article/2011/12/15/us-cms-sunshine-idUSTRE7BE04N20111215" TargetMode="External"/><Relationship Id="rId11" Type="http://schemas.openxmlformats.org/officeDocument/2006/relationships/hyperlink" Target="http://www.justice.gov/opa/pr/2011/June/11-civ-764.html" TargetMode="External"/><Relationship Id="rId24" Type="http://schemas.openxmlformats.org/officeDocument/2006/relationships/hyperlink" Target="http://www.latimes.com/business/la-fi-0311-astrazeneca-settlement-20110311,0,4119624.story" TargetMode="External"/><Relationship Id="rId32" Type="http://schemas.openxmlformats.org/officeDocument/2006/relationships/hyperlink" Target="https://www.oag.state.tx.us/oagnews/release.php?id=3949" TargetMode="External"/><Relationship Id="rId5" Type="http://schemas.openxmlformats.org/officeDocument/2006/relationships/hyperlink" Target="http://www.cms.gov/apps/media/press/release.asp?Counter=4220&amp;intNumPerPage=10&amp;checkDate=&amp;checkKey=&amp;srchType=1&amp;numDays=3500&amp;srchOpt=0&amp;srchData=&amp;keywordType=All&amp;chkNewsType=1,+2,+3,+4,+5&amp;intPage=&amp;showAll=&amp;pYear=&amp;year=&amp;desc=&amp;cboOrder=date" TargetMode="External"/><Relationship Id="rId15" Type="http://schemas.openxmlformats.org/officeDocument/2006/relationships/hyperlink" Target="http://www.justice.gov/opa/pr/2011/October/11-civ-1389.html" TargetMode="External"/><Relationship Id="rId23" Type="http://schemas.openxmlformats.org/officeDocument/2006/relationships/hyperlink" Target="http://www.justice.gov/opa/pr/2011/December/11-civ-1623.html" TargetMode="External"/><Relationship Id="rId28" Type="http://schemas.openxmlformats.org/officeDocument/2006/relationships/hyperlink" Target="http://illinoisattorneygeneral.gov/pressroom/2011_06/20110623.html" TargetMode="External"/><Relationship Id="rId10" Type="http://schemas.openxmlformats.org/officeDocument/2006/relationships/hyperlink" Target="http://www.justice.gov/opa/pr/2011/June/11-civ-751.html" TargetMode="External"/><Relationship Id="rId19" Type="http://schemas.openxmlformats.org/officeDocument/2006/relationships/hyperlink" Target="http://www.bloomberg.com/news/2011-10-21/abbott-said-to-agree-to-pay-1-3-billion-to-end-depakote-suits.html" TargetMode="External"/><Relationship Id="rId31" Type="http://schemas.openxmlformats.org/officeDocument/2006/relationships/hyperlink" Target="http://www.mass.gov/ago/news-and-updates/press-releases/2011/2011-12-20-merk-lawsuit.html" TargetMode="External"/><Relationship Id="rId4" Type="http://schemas.openxmlformats.org/officeDocument/2006/relationships/hyperlink" Target="https://s3.amazonaws.com/public-inspection.federalregister.gov/2011-32244.pdf" TargetMode="External"/><Relationship Id="rId9" Type="http://schemas.openxmlformats.org/officeDocument/2006/relationships/hyperlink" Target="http://www.justice.gov/opa/pr/2011/April/11-crm-446.html" TargetMode="External"/><Relationship Id="rId14" Type="http://schemas.openxmlformats.org/officeDocument/2006/relationships/hyperlink" Target="http://www.justice.gov/opa/pr/2011/September/11-civ-1256.html" TargetMode="External"/><Relationship Id="rId22" Type="http://schemas.openxmlformats.org/officeDocument/2006/relationships/hyperlink" Target="http://www.justice.gov/opa/pr/2011/December/11-civ-1579.html" TargetMode="External"/><Relationship Id="rId27" Type="http://schemas.openxmlformats.org/officeDocument/2006/relationships/hyperlink" Target="http://www.goupstate.com/article/20111221/articles/111229952?p=1&amp;tc=pg" TargetMode="External"/><Relationship Id="rId30" Type="http://schemas.openxmlformats.org/officeDocument/2006/relationships/hyperlink" Target="http://freepdfhosting.com/0885cf397f.pdf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ustice.gov/criminal/fraud/fcpa/opinion/2011/11-01.pdf" TargetMode="External"/><Relationship Id="rId13" Type="http://schemas.openxmlformats.org/officeDocument/2006/relationships/hyperlink" Target="http://www.justice.gov/criminal/pr/speeches/2011/crm-speech-111108.html" TargetMode="External"/><Relationship Id="rId18" Type="http://schemas.openxmlformats.org/officeDocument/2006/relationships/hyperlink" Target="http://www.reuters.com/article/2011/10/11/us-europe-medicines-idUSTRE79A2P020111011" TargetMode="External"/><Relationship Id="rId26" Type="http://schemas.openxmlformats.org/officeDocument/2006/relationships/hyperlink" Target="http://www.hpm.com/pdf/blog/FriedmanvSebelius-DOJBr.pdf" TargetMode="External"/><Relationship Id="rId3" Type="http://schemas.openxmlformats.org/officeDocument/2006/relationships/hyperlink" Target="http://www.boston.com/news/health/blog/2011/04/house_votes_to.html" TargetMode="External"/><Relationship Id="rId21" Type="http://schemas.openxmlformats.org/officeDocument/2006/relationships/hyperlink" Target="http://www.boston.com/business/articles/2011/11/09/chinese_drug_exec_given_suspended_death_sentence/" TargetMode="External"/><Relationship Id="rId7" Type="http://schemas.openxmlformats.org/officeDocument/2006/relationships/hyperlink" Target="http://www.wvgazette.com/News/201111070210" TargetMode="External"/><Relationship Id="rId12" Type="http://schemas.openxmlformats.org/officeDocument/2006/relationships/hyperlink" Target="http://www.fda.gov/downloads/AboutFDA/Transparency/TransparencyInitiative/UCM273145.pdf" TargetMode="External"/><Relationship Id="rId17" Type="http://schemas.openxmlformats.org/officeDocument/2006/relationships/hyperlink" Target="http://www.pharmatimes.com/Article/11-09-06/EFPIA_backs_move_towards_full_clinical_data_transparency.aspx" TargetMode="External"/><Relationship Id="rId25" Type="http://schemas.openxmlformats.org/officeDocument/2006/relationships/hyperlink" Target="http://www.reuters.com/article/2011/08/05/forest-idUSN1E7740UF20110805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://www.inpharm.com/news/162390/france-cleans-regulation-and-restricts-pharma-role" TargetMode="External"/><Relationship Id="rId20" Type="http://schemas.openxmlformats.org/officeDocument/2006/relationships/hyperlink" Target="http://www.ft.com/cms/s/0/d3589da8-0073-11e1-930b-00144feabdc0.html" TargetMode="External"/><Relationship Id="rId29" Type="http://schemas.openxmlformats.org/officeDocument/2006/relationships/hyperlink" Target="http://www.justice.gov/opa/pr/2011/December/11-crm-1626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inelegislature.org/legis/bills/bills_125th/chappdfs/PUBLIC461.pdf" TargetMode="External"/><Relationship Id="rId11" Type="http://schemas.openxmlformats.org/officeDocument/2006/relationships/hyperlink" Target="http://www.fda.gov/Drugs/GuidanceComplianceRegulatoryInformation/EnforcementActivitiesbyFDA/SelectedEnforcementActionsonUnapprovedDrugs/ucm270831.htm" TargetMode="External"/><Relationship Id="rId24" Type="http://schemas.openxmlformats.org/officeDocument/2006/relationships/hyperlink" Target="http://uk.reuters.com/article/2011/05/10/glaxosmithkline-lawyer-idUKN1010732620110510?rpc=401&amp;feedType=RSS&amp;feedName=governmentFilingsNews" TargetMode="External"/><Relationship Id="rId5" Type="http://schemas.openxmlformats.org/officeDocument/2006/relationships/hyperlink" Target="http://www.supremecourt.gov/opinions/10pdf/10-779.pdf" TargetMode="External"/><Relationship Id="rId15" Type="http://schemas.openxmlformats.org/officeDocument/2006/relationships/hyperlink" Target="http://www.guardian.co.uk/law/2011/jul/15/bribery-act-phone-hacking-investigation" TargetMode="External"/><Relationship Id="rId23" Type="http://schemas.openxmlformats.org/officeDocument/2006/relationships/hyperlink" Target="http://www.justice.gov/opa/pr/2011/April/11-civ-475.html" TargetMode="External"/><Relationship Id="rId28" Type="http://schemas.openxmlformats.org/officeDocument/2006/relationships/hyperlink" Target="http://www.justice.gov/usao/pae/News/2011/Nov/synthesexecs_release.pdf" TargetMode="External"/><Relationship Id="rId10" Type="http://schemas.openxmlformats.org/officeDocument/2006/relationships/hyperlink" Target="http://www.fda.gov/downloads/drugs/guidancecomplianceregulatoryinformation/guidances/ucm269919.pdf" TargetMode="External"/><Relationship Id="rId19" Type="http://schemas.openxmlformats.org/officeDocument/2006/relationships/hyperlink" Target="http://www.dutchnews.nl/news/archives/2011/10/drugs_company_fined_for_paying.php" TargetMode="External"/><Relationship Id="rId4" Type="http://schemas.openxmlformats.org/officeDocument/2006/relationships/hyperlink" Target="http://www.wwlp.com/dpp/news/politics/state_politics/drug-coupon-bill-supporters-protest-ban" TargetMode="External"/><Relationship Id="rId9" Type="http://schemas.openxmlformats.org/officeDocument/2006/relationships/hyperlink" Target="http://www.fda.gov/downloads/MedicalDevices/DeviceRegulationandGuidance/GuidanceDocuments/UCM263366.pdf" TargetMode="External"/><Relationship Id="rId14" Type="http://schemas.openxmlformats.org/officeDocument/2006/relationships/image" Target="../media/image4.png"/><Relationship Id="rId22" Type="http://schemas.openxmlformats.org/officeDocument/2006/relationships/hyperlink" Target="http://www.nytimes.com/2011/12/12/health/scandal-widens-over-french-weight-loss-drug-mediator.html?_r=3" TargetMode="External"/><Relationship Id="rId27" Type="http://schemas.openxmlformats.org/officeDocument/2006/relationships/hyperlink" Target="http://www.reuters.com/article/2011/09/21/france-drug-idUSL5E7KL6XP20110921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tol.com/story/15895278/dollars-for-docs-northwest-ohio-docs-makind-big-money-from-big-drug-companies" TargetMode="External"/><Relationship Id="rId13" Type="http://schemas.openxmlformats.org/officeDocument/2006/relationships/hyperlink" Target="http://www2.timesdispatch.com/lifestyles/2011/jan/02/tdmain01-payments-to-doctors-from-drug-companies-s-ar-747608/" TargetMode="External"/><Relationship Id="rId18" Type="http://schemas.openxmlformats.org/officeDocument/2006/relationships/hyperlink" Target="http://www.npr.org/2011/09/13/140438636/doctors-often-receive-payments-from-drug-companies" TargetMode="External"/><Relationship Id="rId26" Type="http://schemas.openxmlformats.org/officeDocument/2006/relationships/hyperlink" Target="http://www.cbsnews.com/8301-500188_162-20124165/mega-bucks-flow-from-drug-cos-to-doctors/" TargetMode="External"/><Relationship Id="rId3" Type="http://schemas.openxmlformats.org/officeDocument/2006/relationships/hyperlink" Target="http://www.propublica.org/article/piercing-the-veil-more-drug-companies-reveal-payments-to-doctors" TargetMode="External"/><Relationship Id="rId21" Type="http://schemas.openxmlformats.org/officeDocument/2006/relationships/hyperlink" Target="http://articles.sfgate.com/2011-05-20/news/30222248_1_policies-drug-companies-teaching-hospitals" TargetMode="External"/><Relationship Id="rId7" Type="http://schemas.openxmlformats.org/officeDocument/2006/relationships/hyperlink" Target="http://www.bizjournals.com/houston/news/2011/11/25/houston-doctors-received-large-drug.html" TargetMode="External"/><Relationship Id="rId12" Type="http://schemas.openxmlformats.org/officeDocument/2006/relationships/hyperlink" Target="http://www.theavtimes.com/2011/12/06/local-doctors-accept-thousands-in-drug-company-dollars/" TargetMode="External"/><Relationship Id="rId17" Type="http://schemas.openxmlformats.org/officeDocument/2006/relationships/hyperlink" Target="http://www.timesnews.net/article/9035619/drug-firms-defend-39interactions39-with-doctors-propublica-adds-to-database-that-includes-almost-700000-to-tri-cities-physicians" TargetMode="External"/><Relationship Id="rId25" Type="http://schemas.openxmlformats.org/officeDocument/2006/relationships/hyperlink" Target="http://www.forbes.com/sites/richardlevick/2011/09/14/naming-names-lawmakers-tighten-the-screws-on-pharmaceutical-marketing/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://www.newsreview.com/chico/drug-company-dollars-for-local-docs/content?oid=4026942" TargetMode="External"/><Relationship Id="rId20" Type="http://schemas.openxmlformats.org/officeDocument/2006/relationships/hyperlink" Target="http://www.usatoday.com/money/industries/health/2011-05-05-medical-societies-sell-access-to-manufacturers_n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acksonville.com/opinion/editorials/2011-12-11/story/does-your-doctor-get-payola-prescriptions" TargetMode="External"/><Relationship Id="rId11" Type="http://schemas.openxmlformats.org/officeDocument/2006/relationships/hyperlink" Target="http://roswell.11alive.com/news/news/88061-dollars-docs-doctors-receive-money-drug-companies" TargetMode="External"/><Relationship Id="rId24" Type="http://schemas.openxmlformats.org/officeDocument/2006/relationships/hyperlink" Target="http://m.mailtribune.com/apps/pbcs.dll/article?AID=/20110925/NEWS/109250316&amp;template=wapart" TargetMode="External"/><Relationship Id="rId5" Type="http://schemas.openxmlformats.org/officeDocument/2006/relationships/hyperlink" Target="http://www.texastribune.org/texas-state-agencies/department-of-state-health-services/state-employed-doctors-also-paid-drug-companies/?utm_source=texastribune.org&amp;utm_medium=rss&amp;utm_campaign=Tribune%20Feed:%20Emily%20Ramshaw" TargetMode="External"/><Relationship Id="rId15" Type="http://schemas.openxmlformats.org/officeDocument/2006/relationships/hyperlink" Target="http://coloradoindependent.com/72289/u-c-denver-looking-to-rewrite-rules-for-docs-taking-drug-company-money" TargetMode="External"/><Relationship Id="rId23" Type="http://schemas.openxmlformats.org/officeDocument/2006/relationships/hyperlink" Target="http://www.stltoday.com/lifestyles/health-med-fit/fitness/article_5921d9fd-71e8-5527-b8ad-b96684fc345f.html" TargetMode="External"/><Relationship Id="rId10" Type="http://schemas.openxmlformats.org/officeDocument/2006/relationships/hyperlink" Target="http://www.wtol.com/story/15929502/dollars-for-docs-a-toledo-doctor-speaks-out" TargetMode="External"/><Relationship Id="rId19" Type="http://schemas.openxmlformats.org/officeDocument/2006/relationships/hyperlink" Target="http://www.huffingtonpost.com/propublica/patients-deserve-to-know_b_955539.html" TargetMode="External"/><Relationship Id="rId4" Type="http://schemas.openxmlformats.org/officeDocument/2006/relationships/hyperlink" Target="http://www.tulsaworld.com/news/article.aspx?subjectid=17&amp;articleid=20111024_17_A1_CUTLIN143530" TargetMode="External"/><Relationship Id="rId9" Type="http://schemas.openxmlformats.org/officeDocument/2006/relationships/hyperlink" Target="http://www.northcoastjournal.com/news/2011/09/15/dollars-docs/3/" TargetMode="External"/><Relationship Id="rId14" Type="http://schemas.openxmlformats.org/officeDocument/2006/relationships/hyperlink" Target="http://www.wtsp.com/news/article/208429/34/Dollars-for-Docs-doctors-receive-money-from-drug-companies" TargetMode="External"/><Relationship Id="rId22" Type="http://schemas.openxmlformats.org/officeDocument/2006/relationships/hyperlink" Target="http://josephsoninstitute.org/business/blog/2011/09/shining-a-light-on-unethical-relationships-between-doctors-and-drug-companies/" TargetMode="External"/><Relationship Id="rId27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da.gov/downloads/Drugs/GuidanceComplianceRegulatoryInformation/EnforcementActivitiesbyFDA/WarningLettersandNoticeofViolationLetterstoPharmaceuticalCompanies/UCM270607.pdf" TargetMode="External"/><Relationship Id="rId3" Type="http://schemas.openxmlformats.org/officeDocument/2006/relationships/hyperlink" Target="http://www.reuters.com/article/2011/05/27/astrazeneca-junkets-idUSLDE74P1YI20110527" TargetMode="External"/><Relationship Id="rId7" Type="http://schemas.openxmlformats.org/officeDocument/2006/relationships/hyperlink" Target="http://www.justice.gov/healthcare/docs/hhs-v-florida-petition-certiorari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healthcom.org/2011/09/19/ddmac-reorganized-into-office-of-prescription-drug-promotion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://www.jsonline.com/business/126069288.html" TargetMode="External"/><Relationship Id="rId10" Type="http://schemas.openxmlformats.org/officeDocument/2006/relationships/hyperlink" Target="http://www.washingtonpost.com/national/health-science/medicare-administrator-donald-berwick-resigns-in-the-face-of-republican-opposition/2011/11/23/gIQA5S7mpN_story.html" TargetMode="External"/><Relationship Id="rId4" Type="http://schemas.openxmlformats.org/officeDocument/2006/relationships/hyperlink" Target="http://www.thecrimson.com/article/2011/7/2/school-medical-harvard-investigation/" TargetMode="External"/><Relationship Id="rId9" Type="http://schemas.openxmlformats.org/officeDocument/2006/relationships/hyperlink" Target="http://www.mmm-online.com/lipitorcom-gets-bad-ad-slap-for-cross-promotion-sans-risk-info/article/211332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ooter 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9046"/>
            <a:ext cx="9144000" cy="645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"/>
            <a:ext cx="9144000" cy="621792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5455" y="2457450"/>
            <a:ext cx="9162288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Year-in-Review </a:t>
            </a:r>
            <a:r>
              <a:rPr kumimoji="0" lang="en-US" sz="630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2011</a:t>
            </a:r>
            <a:endParaRPr kumimoji="0" lang="en-US" sz="630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PRP n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82" y="763993"/>
            <a:ext cx="1726236" cy="6401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207322"/>
            <a:ext cx="9144000" cy="62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44700">
              <a:lnSpc>
                <a:spcPts val="4260"/>
              </a:lnSpc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A look back at events that helped shape Compliance 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380021" y="2339794"/>
            <a:ext cx="2165342" cy="834121"/>
            <a:chOff x="-380021" y="2339794"/>
            <a:chExt cx="2165342" cy="83412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tretch>
              <a:fillRect/>
            </a:stretch>
          </p:blipFill>
          <p:spPr>
            <a:xfrm>
              <a:off x="1236667" y="2339794"/>
              <a:ext cx="548654" cy="548654"/>
            </a:xfrm>
            <a:prstGeom prst="rect">
              <a:avLst/>
            </a:prstGeom>
          </p:spPr>
        </p:pic>
        <p:grpSp>
          <p:nvGrpSpPr>
            <p:cNvPr id="17" name="Group 28"/>
            <p:cNvGrpSpPr/>
            <p:nvPr/>
          </p:nvGrpSpPr>
          <p:grpSpPr>
            <a:xfrm>
              <a:off x="-380021" y="2650498"/>
              <a:ext cx="1325943" cy="523417"/>
              <a:chOff x="887459" y="2650498"/>
              <a:chExt cx="1325943" cy="52341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>
                <a:alphaModFix amt="30000"/>
              </a:blip>
              <a:stretch>
                <a:fillRect/>
              </a:stretch>
            </p:blipFill>
            <p:spPr>
              <a:xfrm>
                <a:off x="887459" y="2650498"/>
                <a:ext cx="1325943" cy="246957"/>
              </a:xfrm>
              <a:prstGeom prst="rect">
                <a:avLst/>
              </a:prstGeom>
            </p:spPr>
          </p:pic>
          <p:sp>
            <p:nvSpPr>
              <p:cNvPr id="24" name="Isosceles Triangle 23"/>
              <p:cNvSpPr/>
              <p:nvPr/>
            </p:nvSpPr>
            <p:spPr>
              <a:xfrm>
                <a:off x="1420287" y="3016968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2" name="Isosceles Triangle 31"/>
            <p:cNvSpPr/>
            <p:nvPr/>
          </p:nvSpPr>
          <p:spPr>
            <a:xfrm>
              <a:off x="1420287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916851" y="2195602"/>
            <a:ext cx="8296427" cy="1590761"/>
            <a:chOff x="916851" y="2195602"/>
            <a:chExt cx="8296427" cy="1590761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042967" y="3374607"/>
              <a:ext cx="7170311" cy="374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  <a:latin typeface="Calibri" pitchFamily="34" charset="0"/>
                </a:rPr>
                <a:t>$26.7M </a:t>
              </a:r>
              <a:r>
                <a:rPr lang="en-US" sz="2000" dirty="0" smtClean="0">
                  <a:solidFill>
                    <a:srgbClr val="002C5F"/>
                  </a:solidFill>
                  <a:latin typeface="Calibri" pitchFamily="34" charset="0"/>
                </a:rPr>
                <a:t>to settle off-label marketing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420287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60618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JUN 2011</a:t>
              </a:r>
              <a:endParaRPr lang="en-US" sz="1400" b="1" spc="100" dirty="0" smtClean="0">
                <a:solidFill>
                  <a:srgbClr val="83AFB4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rcRect t="10620" b="15044"/>
            <a:stretch>
              <a:fillRect/>
            </a:stretch>
          </p:blipFill>
          <p:spPr>
            <a:xfrm>
              <a:off x="916851" y="2195602"/>
              <a:ext cx="1199517" cy="73535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2673E-6 -4.89465E-6 L -0.10621 -4.8946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grpSp>
        <p:nvGrpSpPr>
          <p:cNvPr id="3" name="Group 26"/>
          <p:cNvGrpSpPr/>
          <p:nvPr/>
        </p:nvGrpSpPr>
        <p:grpSpPr>
          <a:xfrm>
            <a:off x="-1217540" y="2195602"/>
            <a:ext cx="3440480" cy="978313"/>
            <a:chOff x="-1217540" y="2195602"/>
            <a:chExt cx="3440480" cy="978313"/>
          </a:xfrm>
        </p:grpSpPr>
        <p:grpSp>
          <p:nvGrpSpPr>
            <p:cNvPr id="4" name="Group 46"/>
            <p:cNvGrpSpPr/>
            <p:nvPr/>
          </p:nvGrpSpPr>
          <p:grpSpPr>
            <a:xfrm>
              <a:off x="-1217540" y="2339794"/>
              <a:ext cx="2087844" cy="834121"/>
              <a:chOff x="-98260" y="2339794"/>
              <a:chExt cx="2087844" cy="834121"/>
            </a:xfrm>
          </p:grpSpPr>
          <p:grpSp>
            <p:nvGrpSpPr>
              <p:cNvPr id="5" name="Group 43"/>
              <p:cNvGrpSpPr/>
              <p:nvPr/>
            </p:nvGrpSpPr>
            <p:grpSpPr>
              <a:xfrm>
                <a:off x="1440930" y="2339794"/>
                <a:ext cx="548654" cy="834121"/>
                <a:chOff x="4729242" y="2339794"/>
                <a:chExt cx="548654" cy="834121"/>
              </a:xfrm>
            </p:grpSpPr>
            <p:sp>
              <p:nvSpPr>
                <p:cNvPr id="25" name="Isosceles Triangle 24"/>
                <p:cNvSpPr/>
                <p:nvPr/>
              </p:nvSpPr>
              <p:spPr>
                <a:xfrm>
                  <a:off x="4916580" y="3016968"/>
                  <a:ext cx="182058" cy="156947"/>
                </a:xfrm>
                <a:prstGeom prst="triangle">
                  <a:avLst/>
                </a:prstGeom>
                <a:solidFill>
                  <a:srgbClr val="83AFB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</a:blip>
                <a:stretch>
                  <a:fillRect/>
                </a:stretch>
              </p:blipFill>
              <p:spPr>
                <a:xfrm>
                  <a:off x="4729242" y="2339794"/>
                  <a:ext cx="548654" cy="548654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>
                <a:alphaModFix amt="30000"/>
              </a:blip>
              <a:stretch>
                <a:fillRect/>
              </a:stretch>
            </p:blipFill>
            <p:spPr>
              <a:xfrm>
                <a:off x="-98260" y="2639984"/>
                <a:ext cx="1325943" cy="246957"/>
              </a:xfrm>
              <a:prstGeom prst="rect">
                <a:avLst/>
              </a:prstGeom>
            </p:spPr>
          </p:pic>
        </p:grpSp>
        <p:grpSp>
          <p:nvGrpSpPr>
            <p:cNvPr id="6" name="Group 47"/>
            <p:cNvGrpSpPr/>
            <p:nvPr/>
          </p:nvGrpSpPr>
          <p:grpSpPr>
            <a:xfrm>
              <a:off x="1023423" y="2195602"/>
              <a:ext cx="1199517" cy="978313"/>
              <a:chOff x="4429890" y="2195602"/>
              <a:chExt cx="1199517" cy="978313"/>
            </a:xfrm>
          </p:grpSpPr>
          <p:sp>
            <p:nvSpPr>
              <p:cNvPr id="53" name="Isosceles Triangle 52"/>
              <p:cNvSpPr/>
              <p:nvPr/>
            </p:nvSpPr>
            <p:spPr>
              <a:xfrm>
                <a:off x="4916580" y="3016968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5">
                <a:alphaModFix amt="30000"/>
              </a:blip>
              <a:srcRect t="10620" b="15044"/>
              <a:stretch>
                <a:fillRect/>
              </a:stretch>
            </p:blipFill>
            <p:spPr>
              <a:xfrm>
                <a:off x="4429890" y="2195602"/>
                <a:ext cx="1199517" cy="735357"/>
              </a:xfrm>
              <a:prstGeom prst="rect">
                <a:avLst/>
              </a:prstGeom>
            </p:spPr>
          </p:pic>
        </p:grpSp>
      </p:grpSp>
      <p:grpSp>
        <p:nvGrpSpPr>
          <p:cNvPr id="7" name="Group 27"/>
          <p:cNvGrpSpPr/>
          <p:nvPr/>
        </p:nvGrpSpPr>
        <p:grpSpPr>
          <a:xfrm>
            <a:off x="1325823" y="2543515"/>
            <a:ext cx="6224382" cy="1242848"/>
            <a:chOff x="4532424" y="2543515"/>
            <a:chExt cx="6224382" cy="1242848"/>
          </a:xfrm>
        </p:grpSpPr>
        <p:grpSp>
          <p:nvGrpSpPr>
            <p:cNvPr id="8" name="Group 32"/>
            <p:cNvGrpSpPr/>
            <p:nvPr/>
          </p:nvGrpSpPr>
          <p:grpSpPr>
            <a:xfrm>
              <a:off x="4532424" y="3016968"/>
              <a:ext cx="6224382" cy="769395"/>
              <a:chOff x="2429138" y="3016968"/>
              <a:chExt cx="6224382" cy="769395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2429138" y="3016968"/>
                <a:ext cx="1094652" cy="769395"/>
                <a:chOff x="860570" y="3169368"/>
                <a:chExt cx="1094652" cy="769395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>
                  <a:off x="1320239" y="3169368"/>
                  <a:ext cx="182058" cy="156947"/>
                </a:xfrm>
                <a:prstGeom prst="triangle">
                  <a:avLst/>
                </a:prstGeom>
                <a:solidFill>
                  <a:srgbClr val="83AFB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860570" y="3562531"/>
                  <a:ext cx="1094652" cy="37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en-US" sz="1400" spc="100" dirty="0" smtClean="0">
                      <a:solidFill>
                        <a:srgbClr val="83AFB4"/>
                      </a:solidFill>
                    </a:rPr>
                    <a:t>SEP 2011</a:t>
                  </a:r>
                  <a:endParaRPr lang="en-US" sz="1400" b="1" spc="100" dirty="0" smtClean="0">
                    <a:solidFill>
                      <a:srgbClr val="83AFB4"/>
                    </a:solidFill>
                  </a:endParaRPr>
                </a:p>
              </p:txBody>
            </p:sp>
          </p:grp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3548381" y="3374607"/>
                <a:ext cx="5105139" cy="374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20447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000" b="1" dirty="0" smtClean="0">
                    <a:solidFill>
                      <a:srgbClr val="002C5F"/>
                    </a:solidFill>
                  </a:rPr>
                  <a:t>$79M </a:t>
                </a:r>
                <a:r>
                  <a:rPr lang="en-US" sz="2000" dirty="0" smtClean="0">
                    <a:solidFill>
                      <a:srgbClr val="002C5F"/>
                    </a:solidFill>
                  </a:rPr>
                  <a:t>to settle drug-pricing allegations</a:t>
                </a:r>
                <a:endParaRPr lang="en-US" sz="2000" dirty="0">
                  <a:solidFill>
                    <a:srgbClr val="002C5F"/>
                  </a:solidFill>
                  <a:latin typeface="Calibri" pitchFamily="34" charset="0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4373" y="2543515"/>
              <a:ext cx="1038705" cy="372635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725E-7 -4.04905E-6 L -0.10212 -4.0490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95493" y="2195602"/>
            <a:ext cx="2370984" cy="978313"/>
            <a:chOff x="95493" y="2195602"/>
            <a:chExt cx="2370984" cy="9783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tretch>
              <a:fillRect/>
            </a:stretch>
          </p:blipFill>
          <p:spPr>
            <a:xfrm>
              <a:off x="1427772" y="2543515"/>
              <a:ext cx="1038705" cy="372635"/>
            </a:xfrm>
            <a:prstGeom prst="rect">
              <a:avLst/>
            </a:prstGeom>
          </p:spPr>
        </p:pic>
        <p:grpSp>
          <p:nvGrpSpPr>
            <p:cNvPr id="28" name="Group 47"/>
            <p:cNvGrpSpPr/>
            <p:nvPr/>
          </p:nvGrpSpPr>
          <p:grpSpPr>
            <a:xfrm>
              <a:off x="95493" y="2195602"/>
              <a:ext cx="1199517" cy="978313"/>
              <a:chOff x="4429890" y="2195602"/>
              <a:chExt cx="1199517" cy="978313"/>
            </a:xfrm>
          </p:grpSpPr>
          <p:sp>
            <p:nvSpPr>
              <p:cNvPr id="29" name="Isosceles Triangle 28"/>
              <p:cNvSpPr/>
              <p:nvPr/>
            </p:nvSpPr>
            <p:spPr>
              <a:xfrm>
                <a:off x="4916580" y="3016968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>
                <a:alphaModFix amt="30000"/>
              </a:blip>
              <a:srcRect t="10620" b="15044"/>
              <a:stretch>
                <a:fillRect/>
              </a:stretch>
            </p:blipFill>
            <p:spPr>
              <a:xfrm>
                <a:off x="4429890" y="2195602"/>
                <a:ext cx="1199517" cy="735357"/>
              </a:xfrm>
              <a:prstGeom prst="rect">
                <a:avLst/>
              </a:prstGeom>
            </p:spPr>
          </p:pic>
        </p:grpSp>
        <p:sp>
          <p:nvSpPr>
            <p:cNvPr id="40" name="Isosceles Triangle 39"/>
            <p:cNvSpPr/>
            <p:nvPr/>
          </p:nvSpPr>
          <p:spPr>
            <a:xfrm>
              <a:off x="1785492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194140" y="2684434"/>
            <a:ext cx="6356065" cy="1101929"/>
            <a:chOff x="1194140" y="2684434"/>
            <a:chExt cx="6356065" cy="1101929"/>
          </a:xfrm>
        </p:grpSpPr>
        <p:sp>
          <p:nvSpPr>
            <p:cNvPr id="36" name="Isosceles Triangle 35"/>
            <p:cNvSpPr/>
            <p:nvPr/>
          </p:nvSpPr>
          <p:spPr>
            <a:xfrm>
              <a:off x="1785492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25823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SEP 2011</a:t>
              </a:r>
              <a:endParaRPr lang="en-US" sz="1400" b="1" spc="100" dirty="0" smtClean="0">
                <a:solidFill>
                  <a:srgbClr val="83AFB4"/>
                </a:solidFill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2445066" y="3374607"/>
              <a:ext cx="5105139" cy="374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</a:rPr>
                <a:t>$66M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settle drug-pricing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rcRect t="35812" b="36214"/>
            <a:stretch>
              <a:fillRect/>
            </a:stretch>
          </p:blipFill>
          <p:spPr>
            <a:xfrm>
              <a:off x="1194140" y="2684434"/>
              <a:ext cx="1235990" cy="20745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373E-6 4.18384E-6 L -0.15464 4.1838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2123" y="2543515"/>
            <a:ext cx="2408007" cy="630400"/>
            <a:chOff x="22123" y="2543515"/>
            <a:chExt cx="2408007" cy="6304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rcRect t="35812" b="36214"/>
            <a:stretch>
              <a:fillRect/>
            </a:stretch>
          </p:blipFill>
          <p:spPr>
            <a:xfrm>
              <a:off x="1194140" y="2684434"/>
              <a:ext cx="1235990" cy="207451"/>
            </a:xfrm>
            <a:prstGeom prst="rect">
              <a:avLst/>
            </a:prstGeom>
          </p:spPr>
        </p:pic>
        <p:grpSp>
          <p:nvGrpSpPr>
            <p:cNvPr id="18" name="Group 40"/>
            <p:cNvGrpSpPr/>
            <p:nvPr/>
          </p:nvGrpSpPr>
          <p:grpSpPr>
            <a:xfrm>
              <a:off x="22123" y="2543515"/>
              <a:ext cx="1038705" cy="630400"/>
              <a:chOff x="1427772" y="2543515"/>
              <a:chExt cx="1038705" cy="63040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alphaModFix amt="30000"/>
              </a:blip>
              <a:stretch>
                <a:fillRect/>
              </a:stretch>
            </p:blipFill>
            <p:spPr>
              <a:xfrm>
                <a:off x="1427772" y="2543515"/>
                <a:ext cx="1038705" cy="372635"/>
              </a:xfrm>
              <a:prstGeom prst="rect">
                <a:avLst/>
              </a:prstGeom>
            </p:spPr>
          </p:pic>
          <p:sp>
            <p:nvSpPr>
              <p:cNvPr id="21" name="Isosceles Triangle 20"/>
              <p:cNvSpPr/>
              <p:nvPr/>
            </p:nvSpPr>
            <p:spPr>
              <a:xfrm>
                <a:off x="1785492" y="3016968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Isosceles Triangle 36"/>
            <p:cNvSpPr/>
            <p:nvPr/>
          </p:nvSpPr>
          <p:spPr>
            <a:xfrm>
              <a:off x="1785492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1187294" y="2650498"/>
            <a:ext cx="6362911" cy="1135865"/>
            <a:chOff x="1187294" y="2650498"/>
            <a:chExt cx="6362911" cy="1135865"/>
          </a:xfrm>
        </p:grpSpPr>
        <p:sp>
          <p:nvSpPr>
            <p:cNvPr id="42" name="Isosceles Triangle 41"/>
            <p:cNvSpPr/>
            <p:nvPr/>
          </p:nvSpPr>
          <p:spPr>
            <a:xfrm>
              <a:off x="1785492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25823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SEP 2011</a:t>
              </a:r>
              <a:endParaRPr lang="en-US" sz="1400" b="1" spc="100" dirty="0" smtClean="0">
                <a:solidFill>
                  <a:srgbClr val="83AFB4"/>
                </a:solidFill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445066" y="3374607"/>
              <a:ext cx="51051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>
                  <a:solidFill>
                    <a:srgbClr val="002C5F"/>
                  </a:solidFill>
                  <a:latin typeface="Calibri" pitchFamily="34" charset="0"/>
                </a:rPr>
                <a:t>$</a:t>
              </a:r>
              <a:r>
                <a:rPr lang="en-US" sz="2000" b="1" dirty="0" smtClean="0">
                  <a:solidFill>
                    <a:srgbClr val="002C5F"/>
                  </a:solidFill>
                  <a:latin typeface="Calibri" pitchFamily="34" charset="0"/>
                </a:rPr>
                <a:t>85M </a:t>
              </a:r>
              <a:r>
                <a:rPr lang="en-US" sz="2000" dirty="0" smtClean="0">
                  <a:solidFill>
                    <a:srgbClr val="002C5F"/>
                  </a:solidFill>
                  <a:latin typeface="Calibri" pitchFamily="34" charset="0"/>
                </a:rPr>
                <a:t>Pleads guilty to marketing violations</a:t>
              </a:r>
              <a:endParaRPr lang="en-US" sz="2000" b="1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7294" y="2650498"/>
              <a:ext cx="1325943" cy="24695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651E-6 -3.13962E-6 L -0.15515 -3.1396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16405" y="2650498"/>
            <a:ext cx="2729642" cy="523417"/>
            <a:chOff x="-216405" y="2650498"/>
            <a:chExt cx="2729642" cy="523417"/>
          </a:xfrm>
        </p:grpSpPr>
        <p:sp>
          <p:nvSpPr>
            <p:cNvPr id="42" name="Isosceles Triangle 41"/>
            <p:cNvSpPr/>
            <p:nvPr/>
          </p:nvSpPr>
          <p:spPr>
            <a:xfrm>
              <a:off x="1785492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tretch>
              <a:fillRect/>
            </a:stretch>
          </p:blipFill>
          <p:spPr>
            <a:xfrm>
              <a:off x="1187294" y="2650498"/>
              <a:ext cx="1325943" cy="246957"/>
            </a:xfrm>
            <a:prstGeom prst="rect">
              <a:avLst/>
            </a:prstGeom>
          </p:spPr>
        </p:pic>
        <p:grpSp>
          <p:nvGrpSpPr>
            <p:cNvPr id="18" name="Group 38"/>
            <p:cNvGrpSpPr/>
            <p:nvPr/>
          </p:nvGrpSpPr>
          <p:grpSpPr>
            <a:xfrm>
              <a:off x="-216405" y="2684434"/>
              <a:ext cx="1235990" cy="489481"/>
              <a:chOff x="1194140" y="2684434"/>
              <a:chExt cx="1235990" cy="489481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>
                <a:alphaModFix amt="30000"/>
              </a:blip>
              <a:srcRect t="35812" b="36214"/>
              <a:stretch>
                <a:fillRect/>
              </a:stretch>
            </p:blipFill>
            <p:spPr>
              <a:xfrm>
                <a:off x="1194140" y="2684434"/>
                <a:ext cx="1235990" cy="207451"/>
              </a:xfrm>
              <a:prstGeom prst="rect">
                <a:avLst/>
              </a:prstGeom>
            </p:spPr>
          </p:pic>
          <p:sp>
            <p:nvSpPr>
              <p:cNvPr id="24" name="Isosceles Triangle 23"/>
              <p:cNvSpPr/>
              <p:nvPr/>
            </p:nvSpPr>
            <p:spPr>
              <a:xfrm>
                <a:off x="1785492" y="3016968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277355" y="2650498"/>
            <a:ext cx="6272850" cy="1135865"/>
            <a:chOff x="1277355" y="2650498"/>
            <a:chExt cx="6272850" cy="1135865"/>
          </a:xfrm>
        </p:grpSpPr>
        <p:sp>
          <p:nvSpPr>
            <p:cNvPr id="29" name="Isosceles Triangle 28"/>
            <p:cNvSpPr/>
            <p:nvPr/>
          </p:nvSpPr>
          <p:spPr>
            <a:xfrm>
              <a:off x="1785492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25823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SEP 2011</a:t>
              </a:r>
              <a:endParaRPr lang="en-US" sz="1400" b="1" spc="100" dirty="0" smtClean="0">
                <a:solidFill>
                  <a:srgbClr val="83AFB4"/>
                </a:solidFill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445066" y="3374607"/>
              <a:ext cx="51051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smtClean="0">
                  <a:solidFill>
                    <a:srgbClr val="002C5F"/>
                  </a:solidFill>
                </a:rPr>
                <a:t>$9.25M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settle False Claims Act allegations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rcRect t="39985" b="43379"/>
            <a:stretch>
              <a:fillRect/>
            </a:stretch>
          </p:blipFill>
          <p:spPr>
            <a:xfrm>
              <a:off x="1277355" y="2650498"/>
              <a:ext cx="1187450" cy="19754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3516E-6 4.66775E-6 L -0.16227 4.6677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3"/>
          <p:cNvGrpSpPr/>
          <p:nvPr/>
        </p:nvGrpSpPr>
        <p:grpSpPr>
          <a:xfrm>
            <a:off x="-293396" y="2650498"/>
            <a:ext cx="2758201" cy="523417"/>
            <a:chOff x="-293396" y="2650498"/>
            <a:chExt cx="2758201" cy="52341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rcRect t="39985" b="43379"/>
            <a:stretch>
              <a:fillRect/>
            </a:stretch>
          </p:blipFill>
          <p:spPr>
            <a:xfrm>
              <a:off x="1277355" y="2650498"/>
              <a:ext cx="1187450" cy="197544"/>
            </a:xfrm>
            <a:prstGeom prst="rect">
              <a:avLst/>
            </a:prstGeom>
          </p:spPr>
        </p:pic>
        <p:grpSp>
          <p:nvGrpSpPr>
            <p:cNvPr id="4" name="Group 33"/>
            <p:cNvGrpSpPr/>
            <p:nvPr/>
          </p:nvGrpSpPr>
          <p:grpSpPr>
            <a:xfrm>
              <a:off x="-293396" y="2650498"/>
              <a:ext cx="1325943" cy="523417"/>
              <a:chOff x="1187294" y="2650498"/>
              <a:chExt cx="1325943" cy="52341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>
                <a:alphaModFix amt="30000"/>
              </a:blip>
              <a:stretch>
                <a:fillRect/>
              </a:stretch>
            </p:blipFill>
            <p:spPr>
              <a:xfrm>
                <a:off x="1187294" y="2650498"/>
                <a:ext cx="1325943" cy="246957"/>
              </a:xfrm>
              <a:prstGeom prst="rect">
                <a:avLst/>
              </a:prstGeom>
            </p:spPr>
          </p:pic>
          <p:sp>
            <p:nvSpPr>
              <p:cNvPr id="35" name="Isosceles Triangle 34"/>
              <p:cNvSpPr/>
              <p:nvPr/>
            </p:nvSpPr>
            <p:spPr>
              <a:xfrm>
                <a:off x="1778210" y="3016968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3" name="Isosceles Triangle 42"/>
            <p:cNvSpPr/>
            <p:nvPr/>
          </p:nvSpPr>
          <p:spPr>
            <a:xfrm>
              <a:off x="1778210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grpSp>
        <p:nvGrpSpPr>
          <p:cNvPr id="5" name="Group 45"/>
          <p:cNvGrpSpPr/>
          <p:nvPr/>
        </p:nvGrpSpPr>
        <p:grpSpPr>
          <a:xfrm>
            <a:off x="1318541" y="2460294"/>
            <a:ext cx="6458678" cy="1326069"/>
            <a:chOff x="1318541" y="2460294"/>
            <a:chExt cx="6458678" cy="1326069"/>
          </a:xfrm>
        </p:grpSpPr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437784" y="3374607"/>
              <a:ext cx="53394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smtClean="0">
                  <a:solidFill>
                    <a:srgbClr val="002C5F"/>
                  </a:solidFill>
                </a:rPr>
                <a:t>$14.5M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settle illegal marketing allegations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318541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OCT 2011</a:t>
              </a:r>
              <a:endParaRPr lang="en-US" sz="1400" b="1" spc="100" dirty="0" smtClean="0">
                <a:solidFill>
                  <a:srgbClr val="83AFB4"/>
                </a:solidFill>
              </a:endParaRPr>
            </a:p>
          </p:txBody>
        </p:sp>
        <p:sp>
          <p:nvSpPr>
            <p:cNvPr id="156" name="Isosceles Triangle 155"/>
            <p:cNvSpPr/>
            <p:nvPr/>
          </p:nvSpPr>
          <p:spPr>
            <a:xfrm>
              <a:off x="1778210" y="3015380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1445" y="2460294"/>
              <a:ext cx="753688" cy="446347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1833E-6 4.66775E-6 L -0.147 4.6677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/>
          <p:cNvGrpSpPr/>
          <p:nvPr/>
        </p:nvGrpSpPr>
        <p:grpSpPr>
          <a:xfrm>
            <a:off x="-56711" y="2460294"/>
            <a:ext cx="2301844" cy="713621"/>
            <a:chOff x="-56711" y="2460294"/>
            <a:chExt cx="2301844" cy="713621"/>
          </a:xfrm>
        </p:grpSpPr>
        <p:grpSp>
          <p:nvGrpSpPr>
            <p:cNvPr id="4" name="Group 43"/>
            <p:cNvGrpSpPr/>
            <p:nvPr/>
          </p:nvGrpSpPr>
          <p:grpSpPr>
            <a:xfrm>
              <a:off x="-56711" y="2650498"/>
              <a:ext cx="1187450" cy="523417"/>
              <a:chOff x="1277355" y="2650498"/>
              <a:chExt cx="1187450" cy="52341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>
                <a:alphaModFix amt="30000"/>
              </a:blip>
              <a:srcRect t="39985" b="43379"/>
              <a:stretch>
                <a:fillRect/>
              </a:stretch>
            </p:blipFill>
            <p:spPr>
              <a:xfrm>
                <a:off x="1277355" y="2650498"/>
                <a:ext cx="1187450" cy="197544"/>
              </a:xfrm>
              <a:prstGeom prst="rect">
                <a:avLst/>
              </a:prstGeom>
            </p:spPr>
          </p:pic>
          <p:sp>
            <p:nvSpPr>
              <p:cNvPr id="20" name="Isosceles Triangle 19"/>
              <p:cNvSpPr/>
              <p:nvPr/>
            </p:nvSpPr>
            <p:spPr>
              <a:xfrm>
                <a:off x="1778210" y="3016968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tretch>
              <a:fillRect/>
            </a:stretch>
          </p:blipFill>
          <p:spPr>
            <a:xfrm>
              <a:off x="1491445" y="2460294"/>
              <a:ext cx="753688" cy="446347"/>
            </a:xfrm>
            <a:prstGeom prst="rect">
              <a:avLst/>
            </a:prstGeom>
          </p:spPr>
        </p:pic>
        <p:sp>
          <p:nvSpPr>
            <p:cNvPr id="23" name="Isosceles Triangle 22"/>
            <p:cNvSpPr/>
            <p:nvPr/>
          </p:nvSpPr>
          <p:spPr>
            <a:xfrm>
              <a:off x="1778210" y="3015380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grpSp>
        <p:nvGrpSpPr>
          <p:cNvPr id="5" name="Group 25"/>
          <p:cNvGrpSpPr/>
          <p:nvPr/>
        </p:nvGrpSpPr>
        <p:grpSpPr>
          <a:xfrm>
            <a:off x="1185859" y="2565290"/>
            <a:ext cx="7010191" cy="1221073"/>
            <a:chOff x="1185859" y="2565290"/>
            <a:chExt cx="7010191" cy="1221073"/>
          </a:xfrm>
        </p:grpSpPr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437784" y="3374607"/>
              <a:ext cx="575826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smtClean="0">
                  <a:solidFill>
                    <a:srgbClr val="002C5F"/>
                  </a:solidFill>
                </a:rPr>
                <a:t>$</a:t>
              </a:r>
              <a:r>
                <a:rPr lang="en-US" sz="2000" b="1" dirty="0" smtClean="0">
                  <a:solidFill>
                    <a:srgbClr val="002C5F"/>
                  </a:solidFill>
                </a:rPr>
                <a:t>2.3M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settle physician anti-kickback allegations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318541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OCT 2011</a:t>
              </a:r>
              <a:endParaRPr lang="en-US" sz="1400" b="1" spc="100" dirty="0" smtClean="0">
                <a:solidFill>
                  <a:srgbClr val="83AFB4"/>
                </a:solidFill>
              </a:endParaRPr>
            </a:p>
          </p:txBody>
        </p:sp>
        <p:sp>
          <p:nvSpPr>
            <p:cNvPr id="156" name="Isosceles Triangle 155"/>
            <p:cNvSpPr/>
            <p:nvPr/>
          </p:nvSpPr>
          <p:spPr>
            <a:xfrm>
              <a:off x="1778210" y="3015380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rcRect b="19854"/>
            <a:stretch>
              <a:fillRect/>
            </a:stretch>
          </p:blipFill>
          <p:spPr>
            <a:xfrm>
              <a:off x="1185859" y="2565290"/>
              <a:ext cx="1224904" cy="314330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7381E-6 1.64891E-6 L -0.14569 1.6489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67812" y="2460294"/>
            <a:ext cx="2242951" cy="712033"/>
            <a:chOff x="167812" y="2460294"/>
            <a:chExt cx="2242951" cy="712033"/>
          </a:xfrm>
        </p:grpSpPr>
        <p:sp>
          <p:nvSpPr>
            <p:cNvPr id="156" name="Isosceles Triangle 155"/>
            <p:cNvSpPr/>
            <p:nvPr/>
          </p:nvSpPr>
          <p:spPr>
            <a:xfrm>
              <a:off x="1778210" y="3015380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rcRect b="19854"/>
            <a:stretch>
              <a:fillRect/>
            </a:stretch>
          </p:blipFill>
          <p:spPr>
            <a:xfrm>
              <a:off x="1185859" y="2565290"/>
              <a:ext cx="1224904" cy="314330"/>
            </a:xfrm>
            <a:prstGeom prst="rect">
              <a:avLst/>
            </a:prstGeom>
          </p:spPr>
        </p:pic>
        <p:grpSp>
          <p:nvGrpSpPr>
            <p:cNvPr id="19" name="Group 23"/>
            <p:cNvGrpSpPr/>
            <p:nvPr/>
          </p:nvGrpSpPr>
          <p:grpSpPr>
            <a:xfrm>
              <a:off x="167812" y="2460294"/>
              <a:ext cx="753688" cy="712033"/>
              <a:chOff x="1491445" y="2460294"/>
              <a:chExt cx="753688" cy="71203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>
                <a:alphaModFix amt="30000"/>
              </a:blip>
              <a:stretch>
                <a:fillRect/>
              </a:stretch>
            </p:blipFill>
            <p:spPr>
              <a:xfrm>
                <a:off x="1491445" y="2460294"/>
                <a:ext cx="753688" cy="446347"/>
              </a:xfrm>
              <a:prstGeom prst="rect">
                <a:avLst/>
              </a:prstGeom>
            </p:spPr>
          </p:pic>
          <p:sp>
            <p:nvSpPr>
              <p:cNvPr id="24" name="Isosceles Triangle 23"/>
              <p:cNvSpPr/>
              <p:nvPr/>
            </p:nvSpPr>
            <p:spPr>
              <a:xfrm>
                <a:off x="1778210" y="3015380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1226808" y="2502982"/>
            <a:ext cx="7716262" cy="1283381"/>
            <a:chOff x="1226808" y="2502982"/>
            <a:chExt cx="7716262" cy="1283381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437784" y="3374607"/>
              <a:ext cx="650528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smtClean="0">
                  <a:solidFill>
                    <a:srgbClr val="002C5F"/>
                  </a:solidFill>
                </a:rPr>
                <a:t>$950M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settle illegal marketing allegations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18541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NOV 2011</a:t>
              </a:r>
            </a:p>
            <a:p>
              <a:pPr algn="ctr"/>
              <a:endParaRPr lang="en-US" sz="1400" b="1" spc="100" dirty="0" smtClean="0">
                <a:solidFill>
                  <a:srgbClr val="FF6600"/>
                </a:solidFill>
              </a:endParaRPr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1778210" y="3015380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rcRect t="31864" b="33676"/>
            <a:stretch>
              <a:fillRect/>
            </a:stretch>
          </p:blipFill>
          <p:spPr>
            <a:xfrm>
              <a:off x="1226808" y="2502982"/>
              <a:ext cx="1275932" cy="43968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918E-6 1.64891E-6 L -0.141 1.6489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-94362" y="2502982"/>
            <a:ext cx="2597102" cy="669345"/>
            <a:chOff x="-94362" y="2502982"/>
            <a:chExt cx="2597102" cy="669345"/>
          </a:xfrm>
        </p:grpSpPr>
        <p:sp>
          <p:nvSpPr>
            <p:cNvPr id="33" name="Isosceles Triangle 32"/>
            <p:cNvSpPr/>
            <p:nvPr/>
          </p:nvSpPr>
          <p:spPr>
            <a:xfrm>
              <a:off x="1778210" y="3015380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rcRect t="31864" b="33676"/>
            <a:stretch>
              <a:fillRect/>
            </a:stretch>
          </p:blipFill>
          <p:spPr>
            <a:xfrm>
              <a:off x="1226808" y="2502982"/>
              <a:ext cx="1275932" cy="439687"/>
            </a:xfrm>
            <a:prstGeom prst="rect">
              <a:avLst/>
            </a:prstGeom>
          </p:spPr>
        </p:pic>
        <p:grpSp>
          <p:nvGrpSpPr>
            <p:cNvPr id="18" name="Group 27"/>
            <p:cNvGrpSpPr/>
            <p:nvPr/>
          </p:nvGrpSpPr>
          <p:grpSpPr>
            <a:xfrm>
              <a:off x="-94362" y="2565290"/>
              <a:ext cx="1224904" cy="607037"/>
              <a:chOff x="1185859" y="2565290"/>
              <a:chExt cx="1224904" cy="607037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1778210" y="3015380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>
                <a:alphaModFix amt="30000"/>
              </a:blip>
              <a:srcRect b="19854"/>
              <a:stretch>
                <a:fillRect/>
              </a:stretch>
            </p:blipFill>
            <p:spPr>
              <a:xfrm>
                <a:off x="1185859" y="2565290"/>
                <a:ext cx="1224904" cy="314330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1318541" y="2460294"/>
            <a:ext cx="7624529" cy="1326069"/>
            <a:chOff x="1318541" y="2460294"/>
            <a:chExt cx="7624529" cy="1326069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2437784" y="3374607"/>
              <a:ext cx="650528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smtClean="0">
                  <a:solidFill>
                    <a:srgbClr val="002C5F"/>
                  </a:solidFill>
                </a:rPr>
                <a:t>$60M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settle FCPA allegations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18541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NOV 2011</a:t>
              </a:r>
            </a:p>
            <a:p>
              <a:pPr algn="ctr"/>
              <a:endParaRPr lang="en-US" sz="1400" b="1" spc="100" dirty="0" smtClean="0">
                <a:solidFill>
                  <a:srgbClr val="FF6600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1778210" y="3015380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1445" y="2460294"/>
              <a:ext cx="753688" cy="4463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0455E-6 -3.18361E-6 L -0.11941 -3.1836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-1186915" y="2460294"/>
            <a:ext cx="3432048" cy="712033"/>
            <a:chOff x="-1186915" y="2460294"/>
            <a:chExt cx="3432048" cy="712033"/>
          </a:xfrm>
        </p:grpSpPr>
        <p:sp>
          <p:nvSpPr>
            <p:cNvPr id="36" name="Isosceles Triangle 35"/>
            <p:cNvSpPr/>
            <p:nvPr/>
          </p:nvSpPr>
          <p:spPr>
            <a:xfrm>
              <a:off x="1778210" y="3015380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tretch>
              <a:fillRect/>
            </a:stretch>
          </p:blipFill>
          <p:spPr>
            <a:xfrm>
              <a:off x="1491445" y="2460294"/>
              <a:ext cx="753688" cy="446347"/>
            </a:xfrm>
            <a:prstGeom prst="rect">
              <a:avLst/>
            </a:prstGeom>
          </p:spPr>
        </p:pic>
        <p:grpSp>
          <p:nvGrpSpPr>
            <p:cNvPr id="18" name="Group 26"/>
            <p:cNvGrpSpPr/>
            <p:nvPr/>
          </p:nvGrpSpPr>
          <p:grpSpPr>
            <a:xfrm>
              <a:off x="-1186915" y="2502982"/>
              <a:ext cx="2597102" cy="669345"/>
              <a:chOff x="-94362" y="2502982"/>
              <a:chExt cx="2597102" cy="669345"/>
            </a:xfrm>
          </p:grpSpPr>
          <p:sp>
            <p:nvSpPr>
              <p:cNvPr id="21" name="Isosceles Triangle 20"/>
              <p:cNvSpPr/>
              <p:nvPr/>
            </p:nvSpPr>
            <p:spPr>
              <a:xfrm>
                <a:off x="1778210" y="3015380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>
                <a:alphaModFix amt="30000"/>
              </a:blip>
              <a:srcRect t="31864" b="33676"/>
              <a:stretch>
                <a:fillRect/>
              </a:stretch>
            </p:blipFill>
            <p:spPr>
              <a:xfrm>
                <a:off x="1226808" y="2502982"/>
                <a:ext cx="1275932" cy="439687"/>
              </a:xfrm>
              <a:prstGeom prst="rect">
                <a:avLst/>
              </a:prstGeom>
            </p:spPr>
          </p:pic>
          <p:grpSp>
            <p:nvGrpSpPr>
              <p:cNvPr id="23" name="Group 27"/>
              <p:cNvGrpSpPr/>
              <p:nvPr/>
            </p:nvGrpSpPr>
            <p:grpSpPr>
              <a:xfrm>
                <a:off x="-94362" y="2565290"/>
                <a:ext cx="1224904" cy="607037"/>
                <a:chOff x="1185859" y="2565290"/>
                <a:chExt cx="1224904" cy="607037"/>
              </a:xfrm>
            </p:grpSpPr>
            <p:sp>
              <p:nvSpPr>
                <p:cNvPr id="24" name="Isosceles Triangle 23"/>
                <p:cNvSpPr/>
                <p:nvPr/>
              </p:nvSpPr>
              <p:spPr>
                <a:xfrm>
                  <a:off x="1778210" y="3015380"/>
                  <a:ext cx="182058" cy="156947"/>
                </a:xfrm>
                <a:prstGeom prst="triangle">
                  <a:avLst/>
                </a:prstGeom>
                <a:solidFill>
                  <a:srgbClr val="83AFB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5">
                  <a:alphaModFix amt="30000"/>
                </a:blip>
                <a:srcRect b="19854"/>
                <a:stretch>
                  <a:fillRect/>
                </a:stretch>
              </p:blipFill>
              <p:spPr>
                <a:xfrm>
                  <a:off x="1185859" y="2565290"/>
                  <a:ext cx="1224904" cy="3143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7" name="Group 32"/>
          <p:cNvGrpSpPr/>
          <p:nvPr/>
        </p:nvGrpSpPr>
        <p:grpSpPr>
          <a:xfrm>
            <a:off x="1318541" y="2150550"/>
            <a:ext cx="7624529" cy="1635813"/>
            <a:chOff x="1318541" y="2150550"/>
            <a:chExt cx="7624529" cy="1635813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437784" y="3374607"/>
              <a:ext cx="650528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smtClean="0">
                  <a:solidFill>
                    <a:srgbClr val="002C5F"/>
                  </a:solidFill>
                </a:rPr>
                <a:t>$17M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settle False Claims Act allegations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18541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DEC 2011</a:t>
              </a:r>
            </a:p>
            <a:p>
              <a:pPr algn="ctr"/>
              <a:endParaRPr lang="en-US" sz="1400" b="1" spc="100" dirty="0" smtClean="0">
                <a:solidFill>
                  <a:srgbClr val="FF6600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1778210" y="3015380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1444" y="2150550"/>
              <a:ext cx="1209747" cy="75609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864E-6 1.64891E-6 L -0.12328 1.6489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30034" y="77202"/>
            <a:ext cx="7926802" cy="6161843"/>
            <a:chOff x="1230034" y="77202"/>
            <a:chExt cx="7926802" cy="6161843"/>
          </a:xfrm>
        </p:grpSpPr>
        <p:pic>
          <p:nvPicPr>
            <p:cNvPr id="11" name="Picture 10" descr="sunshine.png"/>
            <p:cNvPicPr>
              <a:picLocks noChangeAspect="1"/>
            </p:cNvPicPr>
            <p:nvPr/>
          </p:nvPicPr>
          <p:blipFill>
            <a:blip r:embed="rId4">
              <a:alphaModFix amt="21000"/>
            </a:blip>
            <a:srcRect t="21850" r="35094" b="-137"/>
            <a:stretch>
              <a:fillRect/>
            </a:stretch>
          </p:blipFill>
          <p:spPr>
            <a:xfrm rot="16200000" flipH="1">
              <a:off x="2559798" y="-357992"/>
              <a:ext cx="6161843" cy="7032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sunshine.png"/>
            <p:cNvPicPr>
              <a:picLocks noChangeAspect="1"/>
            </p:cNvPicPr>
            <p:nvPr/>
          </p:nvPicPr>
          <p:blipFill>
            <a:blip r:embed="rId4">
              <a:alphaModFix amt="88000"/>
            </a:blip>
            <a:srcRect l="26787" t="11891" r="35094" b="-137"/>
            <a:stretch>
              <a:fillRect/>
            </a:stretch>
          </p:blipFill>
          <p:spPr>
            <a:xfrm rot="16200000" flipH="1">
              <a:off x="3384008" y="466219"/>
              <a:ext cx="3618852" cy="7926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 descr="footer4.png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Important Compliance Releases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417638"/>
            <a:ext cx="7571137" cy="27739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spc="100" dirty="0" smtClean="0">
                <a:solidFill>
                  <a:srgbClr val="83AFB4"/>
                </a:solidFill>
              </a:rPr>
              <a:t>DECEMBER 2011</a:t>
            </a:r>
            <a:endParaRPr lang="en-US" sz="1400" b="1" spc="100" dirty="0" smtClean="0">
              <a:solidFill>
                <a:srgbClr val="83AFB4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600" dirty="0" smtClean="0">
                <a:solidFill>
                  <a:srgbClr val="002C5F"/>
                </a:solidFill>
              </a:rPr>
              <a:t>CMS finally releases Sunshine Act </a:t>
            </a:r>
            <a:r>
              <a:rPr lang="en-US" sz="2600" u="sng" dirty="0" smtClean="0">
                <a:solidFill>
                  <a:srgbClr val="002C5F"/>
                </a:solidFill>
              </a:rPr>
              <a:t>draft</a:t>
            </a:r>
            <a:r>
              <a:rPr lang="en-US" sz="2600" dirty="0" smtClean="0">
                <a:solidFill>
                  <a:srgbClr val="002C5F"/>
                </a:solidFill>
              </a:rPr>
              <a:t> regulations</a:t>
            </a:r>
          </a:p>
          <a:p>
            <a:pPr marL="630238" lvl="1" indent="-173038">
              <a:spcBef>
                <a:spcPts val="400"/>
              </a:spcBef>
              <a:buClr>
                <a:srgbClr val="002C5F"/>
              </a:buClr>
              <a:buSzPct val="80000"/>
              <a:buFont typeface="Arial"/>
              <a:buChar char="•"/>
            </a:pPr>
            <a:r>
              <a:rPr lang="en-US" sz="2000" dirty="0" smtClean="0">
                <a:solidFill>
                  <a:srgbClr val="002C5F"/>
                </a:solidFill>
              </a:rPr>
              <a:t>Drug makers get more time to record payments to doctors</a:t>
            </a:r>
            <a:r>
              <a:rPr lang="en-US" sz="2400" dirty="0" smtClean="0">
                <a:solidFill>
                  <a:srgbClr val="002C5F"/>
                </a:solidFill>
              </a:rPr>
              <a:t> </a:t>
            </a:r>
            <a:endParaRPr lang="en-US" sz="2400" dirty="0">
              <a:solidFill>
                <a:srgbClr val="002C5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550152" y="705179"/>
            <a:ext cx="3593848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Stock_000016762537Wav441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782" y="562944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1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273505" y="2308583"/>
            <a:ext cx="7883328" cy="1477780"/>
            <a:chOff x="1273505" y="2308583"/>
            <a:chExt cx="7883328" cy="1477780"/>
          </a:xfrm>
        </p:grpSpPr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437785" y="3374607"/>
              <a:ext cx="6719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smtClean="0">
                  <a:solidFill>
                    <a:srgbClr val="002C5F"/>
                  </a:solidFill>
                </a:rPr>
                <a:t>$23.5M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settle U.S. probe over doctor kickback allegations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318541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DEC 2011</a:t>
              </a:r>
            </a:p>
            <a:p>
              <a:pPr algn="ctr"/>
              <a:endParaRPr lang="en-US" sz="1400" b="1" spc="100" dirty="0" smtClean="0">
                <a:solidFill>
                  <a:srgbClr val="FF6600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778210" y="3015380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3505" y="2308583"/>
              <a:ext cx="1184723" cy="5710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-1083140" y="2150550"/>
            <a:ext cx="3654331" cy="1021777"/>
            <a:chOff x="-1083140" y="2150550"/>
            <a:chExt cx="3654331" cy="1021777"/>
          </a:xfrm>
        </p:grpSpPr>
        <p:grpSp>
          <p:nvGrpSpPr>
            <p:cNvPr id="29" name="Group 28"/>
            <p:cNvGrpSpPr/>
            <p:nvPr/>
          </p:nvGrpSpPr>
          <p:grpSpPr>
            <a:xfrm>
              <a:off x="-1083140" y="2460294"/>
              <a:ext cx="3043408" cy="712033"/>
              <a:chOff x="-1083140" y="2460294"/>
              <a:chExt cx="3043408" cy="712033"/>
            </a:xfrm>
          </p:grpSpPr>
          <p:grpSp>
            <p:nvGrpSpPr>
              <p:cNvPr id="17" name="Group 28"/>
              <p:cNvGrpSpPr/>
              <p:nvPr/>
            </p:nvGrpSpPr>
            <p:grpSpPr>
              <a:xfrm>
                <a:off x="-1083140" y="2460294"/>
                <a:ext cx="2194520" cy="712033"/>
                <a:chOff x="50613" y="2460294"/>
                <a:chExt cx="2194520" cy="712033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>
                  <a:alphaModFix amt="30000"/>
                </a:blip>
                <a:stretch>
                  <a:fillRect/>
                </a:stretch>
              </p:blipFill>
              <p:spPr>
                <a:xfrm>
                  <a:off x="1491445" y="2460294"/>
                  <a:ext cx="753688" cy="446347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5">
                  <a:alphaModFix amt="30000"/>
                </a:blip>
                <a:srcRect t="31864" b="33676"/>
                <a:stretch>
                  <a:fillRect/>
                </a:stretch>
              </p:blipFill>
              <p:spPr>
                <a:xfrm>
                  <a:off x="50613" y="2502982"/>
                  <a:ext cx="1275932" cy="439687"/>
                </a:xfrm>
                <a:prstGeom prst="rect">
                  <a:avLst/>
                </a:prstGeom>
              </p:spPr>
            </p:pic>
            <p:sp>
              <p:nvSpPr>
                <p:cNvPr id="22" name="Isosceles Triangle 21"/>
                <p:cNvSpPr/>
                <p:nvPr/>
              </p:nvSpPr>
              <p:spPr>
                <a:xfrm>
                  <a:off x="1778210" y="3015380"/>
                  <a:ext cx="182058" cy="156947"/>
                </a:xfrm>
                <a:prstGeom prst="triangle">
                  <a:avLst/>
                </a:prstGeom>
                <a:solidFill>
                  <a:srgbClr val="83AFB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6" name="Isosceles Triangle 25"/>
              <p:cNvSpPr/>
              <p:nvPr/>
            </p:nvSpPr>
            <p:spPr>
              <a:xfrm>
                <a:off x="1778210" y="3015380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alphaModFix amt="30000"/>
            </a:blip>
            <a:stretch>
              <a:fillRect/>
            </a:stretch>
          </p:blipFill>
          <p:spPr>
            <a:xfrm>
              <a:off x="1361444" y="2150550"/>
              <a:ext cx="1209747" cy="75609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302E-6 -3.4336E-6 L -0.1497 -3.433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/>
          <p:cNvGrpSpPr/>
          <p:nvPr/>
        </p:nvGrpSpPr>
        <p:grpSpPr>
          <a:xfrm>
            <a:off x="-210234" y="3082886"/>
            <a:ext cx="9576259" cy="182058"/>
            <a:chOff x="-210234" y="3082886"/>
            <a:chExt cx="9576259" cy="182058"/>
          </a:xfrm>
        </p:grpSpPr>
        <p:cxnSp>
          <p:nvCxnSpPr>
            <p:cNvPr id="119" name="Straight Connector 118"/>
            <p:cNvCxnSpPr>
              <a:stCxn id="120" idx="3"/>
            </p:cNvCxnSpPr>
            <p:nvPr/>
          </p:nvCxnSpPr>
          <p:spPr>
            <a:xfrm>
              <a:off x="-53287" y="3173915"/>
              <a:ext cx="9419312" cy="1588"/>
            </a:xfrm>
            <a:prstGeom prst="line">
              <a:avLst/>
            </a:prstGeom>
            <a:ln w="41275" cap="flat" cmpd="sng" algn="ctr">
              <a:solidFill>
                <a:srgbClr val="83AFB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Isosceles Triangle 119"/>
            <p:cNvSpPr/>
            <p:nvPr/>
          </p:nvSpPr>
          <p:spPr>
            <a:xfrm rot="16200000">
              <a:off x="-222789" y="3095441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 2011 Summary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181109" y="708355"/>
            <a:ext cx="2962891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140780" y="1275239"/>
            <a:ext cx="8905529" cy="3804422"/>
            <a:chOff x="140780" y="1275239"/>
            <a:chExt cx="8905529" cy="3804422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/>
            <a:srcRect t="35812" b="36214"/>
            <a:stretch>
              <a:fillRect/>
            </a:stretch>
          </p:blipFill>
          <p:spPr>
            <a:xfrm>
              <a:off x="5296925" y="1726843"/>
              <a:ext cx="1046591" cy="175662"/>
            </a:xfrm>
            <a:prstGeom prst="rect">
              <a:avLst/>
            </a:prstGeom>
          </p:spPr>
        </p:pic>
        <p:grpSp>
          <p:nvGrpSpPr>
            <p:cNvPr id="122" name="Group 121"/>
            <p:cNvGrpSpPr/>
            <p:nvPr/>
          </p:nvGrpSpPr>
          <p:grpSpPr>
            <a:xfrm>
              <a:off x="140780" y="1275239"/>
              <a:ext cx="8905529" cy="3804422"/>
              <a:chOff x="140780" y="1275239"/>
              <a:chExt cx="8905529" cy="3804422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4654" y="3533116"/>
                <a:ext cx="1041655" cy="651034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/>
              <a:srcRect t="39985" b="43379"/>
              <a:stretch>
                <a:fillRect/>
              </a:stretch>
            </p:blipFill>
            <p:spPr>
              <a:xfrm>
                <a:off x="265127" y="2387966"/>
                <a:ext cx="1057118" cy="175862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140780" y="3182796"/>
                <a:ext cx="582850" cy="3762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400" spc="100" dirty="0" smtClean="0">
                    <a:solidFill>
                      <a:srgbClr val="83AFB4"/>
                    </a:solidFill>
                  </a:rPr>
                  <a:t>JAN</a:t>
                </a:r>
                <a:endParaRPr lang="en-US" sz="1400" b="1" spc="100" dirty="0" smtClean="0">
                  <a:solidFill>
                    <a:srgbClr val="83AFB4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50790" y="3182796"/>
                <a:ext cx="582850" cy="3762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400" spc="100" dirty="0" smtClean="0">
                    <a:solidFill>
                      <a:srgbClr val="83AFB4"/>
                    </a:solidFill>
                  </a:rPr>
                  <a:t>FEB</a:t>
                </a:r>
                <a:endParaRPr lang="en-US" sz="1400" b="1" spc="100" dirty="0" smtClean="0">
                  <a:solidFill>
                    <a:srgbClr val="83AFB4"/>
                  </a:solidFill>
                </a:endParaRP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6"/>
              <a:srcRect t="23581" b="30649"/>
              <a:stretch>
                <a:fillRect/>
              </a:stretch>
            </p:blipFill>
            <p:spPr>
              <a:xfrm>
                <a:off x="1021586" y="3817907"/>
                <a:ext cx="949976" cy="326102"/>
              </a:xfrm>
              <a:prstGeom prst="rect">
                <a:avLst/>
              </a:prstGeom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657803" y="2705755"/>
                <a:ext cx="65827" cy="504062"/>
                <a:chOff x="5305545" y="2367078"/>
                <a:chExt cx="65827" cy="504062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 rot="5400000" flipH="1" flipV="1">
                  <a:off x="5085634" y="2618315"/>
                  <a:ext cx="504062" cy="1588"/>
                </a:xfrm>
                <a:prstGeom prst="line">
                  <a:avLst/>
                </a:prstGeom>
                <a:ln w="12700" cap="flat" cmpd="sng" algn="ctr">
                  <a:solidFill>
                    <a:srgbClr val="002C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Oval 60"/>
                <p:cNvSpPr/>
                <p:nvPr/>
              </p:nvSpPr>
              <p:spPr>
                <a:xfrm>
                  <a:off x="5305545" y="2804519"/>
                  <a:ext cx="65827" cy="65827"/>
                </a:xfrm>
                <a:prstGeom prst="ellipse">
                  <a:avLst/>
                </a:prstGeom>
                <a:solidFill>
                  <a:srgbClr val="002C5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1467813" y="3143196"/>
                <a:ext cx="65827" cy="586657"/>
                <a:chOff x="5305545" y="2804519"/>
                <a:chExt cx="65827" cy="586657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5077250" y="3130761"/>
                  <a:ext cx="519242" cy="1588"/>
                </a:xfrm>
                <a:prstGeom prst="line">
                  <a:avLst/>
                </a:prstGeom>
                <a:ln w="12700" cap="flat" cmpd="sng" algn="ctr">
                  <a:solidFill>
                    <a:srgbClr val="002C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65"/>
                <p:cNvSpPr/>
                <p:nvPr/>
              </p:nvSpPr>
              <p:spPr>
                <a:xfrm>
                  <a:off x="5305545" y="2804519"/>
                  <a:ext cx="65827" cy="65827"/>
                </a:xfrm>
                <a:prstGeom prst="ellipse">
                  <a:avLst/>
                </a:prstGeom>
                <a:solidFill>
                  <a:srgbClr val="002C5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3554" y="2387966"/>
                <a:ext cx="1209530" cy="225275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2463302" y="3182796"/>
                <a:ext cx="582850" cy="3762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400" spc="100" dirty="0" smtClean="0">
                    <a:solidFill>
                      <a:srgbClr val="83AFB4"/>
                    </a:solidFill>
                  </a:rPr>
                  <a:t>APR</a:t>
                </a:r>
                <a:endParaRPr lang="en-US" sz="1400" b="1" spc="100" dirty="0" smtClean="0">
                  <a:solidFill>
                    <a:srgbClr val="83AFB4"/>
                  </a:solidFill>
                </a:endParaRP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2980325" y="2705755"/>
                <a:ext cx="65827" cy="504062"/>
                <a:chOff x="5305545" y="2367078"/>
                <a:chExt cx="65827" cy="504062"/>
              </a:xfrm>
            </p:grpSpPr>
            <p:cxnSp>
              <p:nvCxnSpPr>
                <p:cNvPr id="71" name="Straight Connector 70"/>
                <p:cNvCxnSpPr/>
                <p:nvPr/>
              </p:nvCxnSpPr>
              <p:spPr>
                <a:xfrm rot="5400000" flipH="1" flipV="1">
                  <a:off x="5085634" y="2618315"/>
                  <a:ext cx="504062" cy="1588"/>
                </a:xfrm>
                <a:prstGeom prst="line">
                  <a:avLst/>
                </a:prstGeom>
                <a:ln w="12700" cap="flat" cmpd="sng" algn="ctr">
                  <a:solidFill>
                    <a:srgbClr val="002C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Oval 71"/>
                <p:cNvSpPr/>
                <p:nvPr/>
              </p:nvSpPr>
              <p:spPr>
                <a:xfrm>
                  <a:off x="5305545" y="2804519"/>
                  <a:ext cx="65827" cy="65827"/>
                </a:xfrm>
                <a:prstGeom prst="ellipse">
                  <a:avLst/>
                </a:prstGeom>
                <a:solidFill>
                  <a:srgbClr val="002C5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28220" y="3905581"/>
                <a:ext cx="418803" cy="418803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3801706" y="3182796"/>
                <a:ext cx="582850" cy="3762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400" spc="100" dirty="0" smtClean="0">
                    <a:solidFill>
                      <a:srgbClr val="83AFB4"/>
                    </a:solidFill>
                  </a:rPr>
                  <a:t>JUN</a:t>
                </a:r>
                <a:endParaRPr lang="en-US" sz="1400" b="1" spc="100" dirty="0" smtClean="0">
                  <a:solidFill>
                    <a:srgbClr val="83AFB4"/>
                  </a:solidFill>
                </a:endParaRPr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4318729" y="3143196"/>
                <a:ext cx="65827" cy="586657"/>
                <a:chOff x="5305545" y="2804519"/>
                <a:chExt cx="65827" cy="586657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5077250" y="3130761"/>
                  <a:ext cx="519242" cy="1588"/>
                </a:xfrm>
                <a:prstGeom prst="line">
                  <a:avLst/>
                </a:prstGeom>
                <a:ln w="12700" cap="flat" cmpd="sng" algn="ctr">
                  <a:solidFill>
                    <a:srgbClr val="002C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5305545" y="2804519"/>
                  <a:ext cx="65827" cy="65827"/>
                </a:xfrm>
                <a:prstGeom prst="ellipse">
                  <a:avLst/>
                </a:prstGeom>
                <a:solidFill>
                  <a:srgbClr val="002C5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9"/>
              <a:srcRect t="10620" b="15044"/>
              <a:stretch>
                <a:fillRect/>
              </a:stretch>
            </p:blipFill>
            <p:spPr>
              <a:xfrm>
                <a:off x="3843304" y="4471660"/>
                <a:ext cx="991773" cy="608001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27369" y="1275239"/>
                <a:ext cx="788248" cy="282784"/>
              </a:xfrm>
              <a:prstGeom prst="rect">
                <a:avLst/>
              </a:prstGeom>
            </p:spPr>
          </p:pic>
          <p:sp>
            <p:nvSpPr>
              <p:cNvPr id="87" name="TextBox 86"/>
              <p:cNvSpPr txBox="1"/>
              <p:nvPr/>
            </p:nvSpPr>
            <p:spPr>
              <a:xfrm>
                <a:off x="5260785" y="3182796"/>
                <a:ext cx="582850" cy="3762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400" spc="100" dirty="0" smtClean="0">
                    <a:solidFill>
                      <a:srgbClr val="83AFB4"/>
                    </a:solidFill>
                  </a:rPr>
                  <a:t>SEP</a:t>
                </a:r>
                <a:endParaRPr lang="en-US" sz="1400" b="1" spc="100" dirty="0" smtClean="0">
                  <a:solidFill>
                    <a:srgbClr val="83AFB4"/>
                  </a:solidFill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5777808" y="2705755"/>
                <a:ext cx="65827" cy="504062"/>
                <a:chOff x="5305545" y="2367078"/>
                <a:chExt cx="65827" cy="504062"/>
              </a:xfrm>
            </p:grpSpPr>
            <p:cxnSp>
              <p:nvCxnSpPr>
                <p:cNvPr id="89" name="Straight Connector 88"/>
                <p:cNvCxnSpPr/>
                <p:nvPr/>
              </p:nvCxnSpPr>
              <p:spPr>
                <a:xfrm rot="5400000" flipH="1" flipV="1">
                  <a:off x="5085634" y="2618315"/>
                  <a:ext cx="504062" cy="1588"/>
                </a:xfrm>
                <a:prstGeom prst="line">
                  <a:avLst/>
                </a:prstGeom>
                <a:ln w="12700" cap="flat" cmpd="sng" algn="ctr">
                  <a:solidFill>
                    <a:srgbClr val="002C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Oval 89"/>
                <p:cNvSpPr/>
                <p:nvPr/>
              </p:nvSpPr>
              <p:spPr>
                <a:xfrm>
                  <a:off x="5305545" y="2804519"/>
                  <a:ext cx="65827" cy="65827"/>
                </a:xfrm>
                <a:prstGeom prst="ellipse">
                  <a:avLst/>
                </a:prstGeom>
                <a:solidFill>
                  <a:srgbClr val="002C5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1037" y="2387966"/>
                <a:ext cx="1209530" cy="225275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5"/>
              <a:srcRect t="39985" b="43379"/>
              <a:stretch>
                <a:fillRect/>
              </a:stretch>
            </p:blipFill>
            <p:spPr>
              <a:xfrm>
                <a:off x="5296926" y="2056414"/>
                <a:ext cx="1057118" cy="175862"/>
              </a:xfrm>
              <a:prstGeom prst="rect">
                <a:avLst/>
              </a:prstGeom>
            </p:spPr>
          </p:pic>
          <p:sp>
            <p:nvSpPr>
              <p:cNvPr id="93" name="TextBox 92"/>
              <p:cNvSpPr txBox="1"/>
              <p:nvPr/>
            </p:nvSpPr>
            <p:spPr>
              <a:xfrm>
                <a:off x="6150314" y="3182796"/>
                <a:ext cx="582850" cy="3762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400" spc="100" dirty="0" smtClean="0">
                    <a:solidFill>
                      <a:srgbClr val="83AFB4"/>
                    </a:solidFill>
                  </a:rPr>
                  <a:t>OCT</a:t>
                </a:r>
                <a:endParaRPr lang="en-US" sz="1400" b="1" spc="100" dirty="0" smtClean="0">
                  <a:solidFill>
                    <a:srgbClr val="83AFB4"/>
                  </a:solidFill>
                </a:endParaRPr>
              </a:p>
            </p:txBody>
          </p:sp>
          <p:grpSp>
            <p:nvGrpSpPr>
              <p:cNvPr id="94" name="Group 93"/>
              <p:cNvGrpSpPr/>
              <p:nvPr/>
            </p:nvGrpSpPr>
            <p:grpSpPr>
              <a:xfrm>
                <a:off x="6667337" y="3143196"/>
                <a:ext cx="65827" cy="586657"/>
                <a:chOff x="5305545" y="2804519"/>
                <a:chExt cx="65827" cy="586657"/>
              </a:xfrm>
            </p:grpSpPr>
            <p:cxnSp>
              <p:nvCxnSpPr>
                <p:cNvPr id="95" name="Straight Connector 94"/>
                <p:cNvCxnSpPr/>
                <p:nvPr/>
              </p:nvCxnSpPr>
              <p:spPr>
                <a:xfrm rot="5400000">
                  <a:off x="5077250" y="3130761"/>
                  <a:ext cx="519242" cy="1588"/>
                </a:xfrm>
                <a:prstGeom prst="line">
                  <a:avLst/>
                </a:prstGeom>
                <a:ln w="12700" cap="flat" cmpd="sng" algn="ctr">
                  <a:solidFill>
                    <a:srgbClr val="002C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Oval 95"/>
                <p:cNvSpPr/>
                <p:nvPr/>
              </p:nvSpPr>
              <p:spPr>
                <a:xfrm>
                  <a:off x="5305545" y="2804519"/>
                  <a:ext cx="65827" cy="65827"/>
                </a:xfrm>
                <a:prstGeom prst="ellipse">
                  <a:avLst/>
                </a:prstGeom>
                <a:solidFill>
                  <a:srgbClr val="002C5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9303" y="3858633"/>
                <a:ext cx="627730" cy="371753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2"/>
              <a:srcRect b="19854"/>
              <a:stretch>
                <a:fillRect/>
              </a:stretch>
            </p:blipFill>
            <p:spPr>
              <a:xfrm>
                <a:off x="6161457" y="4303258"/>
                <a:ext cx="1067717" cy="273993"/>
              </a:xfrm>
              <a:prstGeom prst="rect">
                <a:avLst/>
              </a:prstGeom>
            </p:spPr>
          </p:pic>
          <p:sp>
            <p:nvSpPr>
              <p:cNvPr id="107" name="TextBox 106"/>
              <p:cNvSpPr txBox="1"/>
              <p:nvPr/>
            </p:nvSpPr>
            <p:spPr>
              <a:xfrm>
                <a:off x="7083290" y="3182796"/>
                <a:ext cx="582850" cy="3762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400" spc="100" dirty="0" smtClean="0">
                    <a:solidFill>
                      <a:srgbClr val="83AFB4"/>
                    </a:solidFill>
                  </a:rPr>
                  <a:t>NOV</a:t>
                </a:r>
                <a:endParaRPr lang="en-US" sz="1400" b="1" spc="100" dirty="0" smtClean="0">
                  <a:solidFill>
                    <a:srgbClr val="83AFB4"/>
                  </a:solidFill>
                </a:endParaRPr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>
                <a:off x="7600313" y="2705755"/>
                <a:ext cx="65827" cy="504062"/>
                <a:chOff x="5305545" y="2367078"/>
                <a:chExt cx="65827" cy="504062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 rot="5400000" flipH="1" flipV="1">
                  <a:off x="5085634" y="2618315"/>
                  <a:ext cx="504062" cy="1588"/>
                </a:xfrm>
                <a:prstGeom prst="line">
                  <a:avLst/>
                </a:prstGeom>
                <a:ln w="12700" cap="flat" cmpd="sng" algn="ctr">
                  <a:solidFill>
                    <a:srgbClr val="002C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09"/>
                <p:cNvSpPr/>
                <p:nvPr/>
              </p:nvSpPr>
              <p:spPr>
                <a:xfrm>
                  <a:off x="5305545" y="2804519"/>
                  <a:ext cx="65827" cy="65827"/>
                </a:xfrm>
                <a:prstGeom prst="ellipse">
                  <a:avLst/>
                </a:prstGeom>
                <a:solidFill>
                  <a:srgbClr val="002C5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13"/>
              <a:srcRect t="31864" b="33676"/>
              <a:stretch>
                <a:fillRect/>
              </a:stretch>
            </p:blipFill>
            <p:spPr>
              <a:xfrm>
                <a:off x="7081402" y="2255607"/>
                <a:ext cx="1037822" cy="357634"/>
              </a:xfrm>
              <a:prstGeom prst="rect">
                <a:avLst/>
              </a:prstGeom>
            </p:spPr>
          </p:pic>
          <p:sp>
            <p:nvSpPr>
              <p:cNvPr id="112" name="TextBox 111"/>
              <p:cNvSpPr txBox="1"/>
              <p:nvPr/>
            </p:nvSpPr>
            <p:spPr>
              <a:xfrm>
                <a:off x="8119224" y="3182796"/>
                <a:ext cx="582850" cy="3762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400" spc="100" dirty="0" smtClean="0">
                    <a:solidFill>
                      <a:srgbClr val="83AFB4"/>
                    </a:solidFill>
                  </a:rPr>
                  <a:t>DEC</a:t>
                </a:r>
                <a:endParaRPr lang="en-US" sz="1400" b="1" spc="100" dirty="0" smtClean="0">
                  <a:solidFill>
                    <a:srgbClr val="83AFB4"/>
                  </a:solidFill>
                </a:endParaRP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8636247" y="3143196"/>
                <a:ext cx="65827" cy="586657"/>
                <a:chOff x="5305545" y="2804519"/>
                <a:chExt cx="65827" cy="586657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rot="5400000">
                  <a:off x="5077250" y="3130761"/>
                  <a:ext cx="519242" cy="1588"/>
                </a:xfrm>
                <a:prstGeom prst="line">
                  <a:avLst/>
                </a:prstGeom>
                <a:ln w="12700" cap="flat" cmpd="sng" algn="ctr">
                  <a:solidFill>
                    <a:srgbClr val="002C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Oval 114"/>
                <p:cNvSpPr/>
                <p:nvPr/>
              </p:nvSpPr>
              <p:spPr>
                <a:xfrm>
                  <a:off x="5305545" y="2804519"/>
                  <a:ext cx="65827" cy="65827"/>
                </a:xfrm>
                <a:prstGeom prst="ellipse">
                  <a:avLst/>
                </a:prstGeom>
                <a:solidFill>
                  <a:srgbClr val="002C5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19362" y="1830568"/>
                <a:ext cx="627730" cy="371753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65938" y="4347664"/>
                <a:ext cx="939918" cy="45304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med" advTm="9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"/>
            <a:ext cx="9144000" cy="62179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512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State Settlements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</p:spTree>
  </p:cSld>
  <p:clrMapOvr>
    <a:masterClrMapping/>
  </p:clrMapOvr>
  <p:transition spd="med" advTm="45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-165829" y="2223679"/>
            <a:ext cx="9309829" cy="1802388"/>
            <a:chOff x="-165829" y="2223679"/>
            <a:chExt cx="9309829" cy="1802388"/>
          </a:xfrm>
        </p:grpSpPr>
        <p:grpSp>
          <p:nvGrpSpPr>
            <p:cNvPr id="4" name="Group 23"/>
            <p:cNvGrpSpPr/>
            <p:nvPr/>
          </p:nvGrpSpPr>
          <p:grpSpPr>
            <a:xfrm>
              <a:off x="-165829" y="2223679"/>
              <a:ext cx="9309829" cy="1562684"/>
              <a:chOff x="-165829" y="2223679"/>
              <a:chExt cx="9309829" cy="156268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1598" y="2223679"/>
                <a:ext cx="1307487" cy="859206"/>
              </a:xfrm>
              <a:prstGeom prst="rect">
                <a:avLst/>
              </a:prstGeom>
            </p:spPr>
          </p:pic>
          <p:grpSp>
            <p:nvGrpSpPr>
              <p:cNvPr id="5" name="Group 26"/>
              <p:cNvGrpSpPr/>
              <p:nvPr/>
            </p:nvGrpSpPr>
            <p:grpSpPr>
              <a:xfrm>
                <a:off x="-165829" y="3016968"/>
                <a:ext cx="9309829" cy="769395"/>
                <a:chOff x="-165829" y="3016968"/>
                <a:chExt cx="9309829" cy="769395"/>
              </a:xfrm>
            </p:grpSpPr>
            <p:grpSp>
              <p:nvGrpSpPr>
                <p:cNvPr id="6" name="Group 24"/>
                <p:cNvGrpSpPr/>
                <p:nvPr/>
              </p:nvGrpSpPr>
              <p:grpSpPr>
                <a:xfrm>
                  <a:off x="378" y="3016968"/>
                  <a:ext cx="9143622" cy="769395"/>
                  <a:chOff x="378" y="3016968"/>
                  <a:chExt cx="9143622" cy="769395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378" y="3172327"/>
                    <a:ext cx="9143622" cy="1588"/>
                  </a:xfrm>
                  <a:prstGeom prst="line">
                    <a:avLst/>
                  </a:prstGeom>
                  <a:ln w="412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" name="Group 19"/>
                  <p:cNvGrpSpPr/>
                  <p:nvPr/>
                </p:nvGrpSpPr>
                <p:grpSpPr>
                  <a:xfrm>
                    <a:off x="601598" y="3016968"/>
                    <a:ext cx="1094652" cy="769395"/>
                    <a:chOff x="601598" y="3016968"/>
                    <a:chExt cx="1094652" cy="769395"/>
                  </a:xfrm>
                </p:grpSpPr>
                <p:sp>
                  <p:nvSpPr>
                    <p:cNvPr id="21" name="Isosceles Triangle 20"/>
                    <p:cNvSpPr/>
                    <p:nvPr/>
                  </p:nvSpPr>
                  <p:spPr>
                    <a:xfrm>
                      <a:off x="1061267" y="3016968"/>
                      <a:ext cx="182058" cy="156947"/>
                    </a:xfrm>
                    <a:prstGeom prst="triangl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601598" y="3410131"/>
                      <a:ext cx="1094652" cy="3762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algn="ctr"/>
                      <a:r>
                        <a:rPr lang="en-US" sz="1400" spc="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MAR 2011</a:t>
                      </a:r>
                      <a:endParaRPr lang="en-US" sz="1400" b="1" spc="1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6" name="Isosceles Triangle 25"/>
                <p:cNvSpPr/>
                <p:nvPr/>
              </p:nvSpPr>
              <p:spPr>
                <a:xfrm rot="16200000">
                  <a:off x="-178384" y="3095441"/>
                  <a:ext cx="182058" cy="156947"/>
                </a:xfrm>
                <a:prstGeom prst="triangle">
                  <a:avLst/>
                </a:prstGeom>
                <a:solidFill>
                  <a:srgbClr val="7F7F7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683947" y="3374607"/>
              <a:ext cx="5246241" cy="651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</a:rPr>
                <a:t>$68.5M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37 states and DC to settle off-label promotion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</p:grp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392505" y="706767"/>
            <a:ext cx="5751495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601598" y="2223679"/>
            <a:ext cx="1307487" cy="950236"/>
            <a:chOff x="601598" y="2223679"/>
            <a:chExt cx="1307487" cy="95023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tretch>
              <a:fillRect/>
            </a:stretch>
          </p:blipFill>
          <p:spPr>
            <a:xfrm>
              <a:off x="601598" y="2223679"/>
              <a:ext cx="1307487" cy="859206"/>
            </a:xfrm>
            <a:prstGeom prst="rect">
              <a:avLst/>
            </a:prstGeom>
          </p:spPr>
        </p:pic>
        <p:sp>
          <p:nvSpPr>
            <p:cNvPr id="17" name="Isosceles Triangle 16"/>
            <p:cNvSpPr/>
            <p:nvPr/>
          </p:nvSpPr>
          <p:spPr>
            <a:xfrm>
              <a:off x="1061267" y="3016968"/>
              <a:ext cx="182058" cy="156947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grpSp>
        <p:nvGrpSpPr>
          <p:cNvPr id="4" name="Group 23"/>
          <p:cNvGrpSpPr/>
          <p:nvPr/>
        </p:nvGrpSpPr>
        <p:grpSpPr>
          <a:xfrm>
            <a:off x="601598" y="2448419"/>
            <a:ext cx="6765118" cy="1572519"/>
            <a:chOff x="142636" y="2448419"/>
            <a:chExt cx="6765118" cy="1572519"/>
          </a:xfrm>
        </p:grpSpPr>
        <p:sp>
          <p:nvSpPr>
            <p:cNvPr id="21" name="Isosceles Triangle 20"/>
            <p:cNvSpPr/>
            <p:nvPr/>
          </p:nvSpPr>
          <p:spPr>
            <a:xfrm>
              <a:off x="1061267" y="3016968"/>
              <a:ext cx="182058" cy="156947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598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APR 2011</a:t>
              </a:r>
              <a:endParaRPr lang="en-US" sz="1400" b="1" spc="1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683948" y="3374607"/>
              <a:ext cx="522380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</a:rPr>
                <a:t>$153M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Alaska, South Carolina, and Kentucky to settle pricing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36" y="2448419"/>
              <a:ext cx="1577261" cy="479411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3392505" y="706767"/>
            <a:ext cx="5751495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8823E-6 3.58168E-6 L -0.15717 3.581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4"/>
          <p:cNvGrpSpPr/>
          <p:nvPr/>
        </p:nvGrpSpPr>
        <p:grpSpPr>
          <a:xfrm>
            <a:off x="-830287" y="2223679"/>
            <a:ext cx="3009146" cy="950236"/>
            <a:chOff x="-830287" y="2223679"/>
            <a:chExt cx="3009146" cy="95023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tretch>
              <a:fillRect/>
            </a:stretch>
          </p:blipFill>
          <p:spPr>
            <a:xfrm>
              <a:off x="601598" y="2448419"/>
              <a:ext cx="1577261" cy="479411"/>
            </a:xfrm>
            <a:prstGeom prst="rect">
              <a:avLst/>
            </a:prstGeom>
          </p:spPr>
        </p:pic>
        <p:grpSp>
          <p:nvGrpSpPr>
            <p:cNvPr id="4" name="Group 17"/>
            <p:cNvGrpSpPr/>
            <p:nvPr/>
          </p:nvGrpSpPr>
          <p:grpSpPr>
            <a:xfrm>
              <a:off x="-830287" y="2223679"/>
              <a:ext cx="1307487" cy="950236"/>
              <a:chOff x="601598" y="2223679"/>
              <a:chExt cx="1307487" cy="95023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alphaModFix amt="30000"/>
              </a:blip>
              <a:stretch>
                <a:fillRect/>
              </a:stretch>
            </p:blipFill>
            <p:spPr>
              <a:xfrm>
                <a:off x="601598" y="2223679"/>
                <a:ext cx="1307487" cy="859206"/>
              </a:xfrm>
              <a:prstGeom prst="rect">
                <a:avLst/>
              </a:prstGeom>
            </p:spPr>
          </p:pic>
          <p:sp>
            <p:nvSpPr>
              <p:cNvPr id="18" name="Isosceles Triangle 17"/>
              <p:cNvSpPr/>
              <p:nvPr/>
            </p:nvSpPr>
            <p:spPr>
              <a:xfrm>
                <a:off x="1061267" y="3016968"/>
                <a:ext cx="182058" cy="156947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Isosceles Triangle 23"/>
            <p:cNvSpPr/>
            <p:nvPr/>
          </p:nvSpPr>
          <p:spPr>
            <a:xfrm>
              <a:off x="1520229" y="3016968"/>
              <a:ext cx="182058" cy="156947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grpSp>
        <p:nvGrpSpPr>
          <p:cNvPr id="5" name="Group 27"/>
          <p:cNvGrpSpPr/>
          <p:nvPr/>
        </p:nvGrpSpPr>
        <p:grpSpPr>
          <a:xfrm>
            <a:off x="967614" y="2650498"/>
            <a:ext cx="6682595" cy="1375569"/>
            <a:chOff x="967614" y="2650498"/>
            <a:chExt cx="6682595" cy="1375569"/>
          </a:xfrm>
        </p:grpSpPr>
        <p:sp>
          <p:nvSpPr>
            <p:cNvPr id="19" name="TextBox 18"/>
            <p:cNvSpPr txBox="1"/>
            <p:nvPr/>
          </p:nvSpPr>
          <p:spPr>
            <a:xfrm>
              <a:off x="1060560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JUN 2011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142910" y="3374607"/>
              <a:ext cx="5507299" cy="651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</a:rPr>
                <a:t>$327M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South Carolina to settle deceptive marketing allegations</a:t>
              </a:r>
            </a:p>
          </p:txBody>
        </p:sp>
        <p:grpSp>
          <p:nvGrpSpPr>
            <p:cNvPr id="6" name="Group 26"/>
            <p:cNvGrpSpPr/>
            <p:nvPr/>
          </p:nvGrpSpPr>
          <p:grpSpPr>
            <a:xfrm>
              <a:off x="967614" y="2650498"/>
              <a:ext cx="1325943" cy="523417"/>
              <a:chOff x="967614" y="2650498"/>
              <a:chExt cx="1325943" cy="523417"/>
            </a:xfrm>
          </p:grpSpPr>
          <p:sp>
            <p:nvSpPr>
              <p:cNvPr id="21" name="Isosceles Triangle 20"/>
              <p:cNvSpPr/>
              <p:nvPr/>
            </p:nvSpPr>
            <p:spPr>
              <a:xfrm>
                <a:off x="1520229" y="3016968"/>
                <a:ext cx="182058" cy="156947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967614" y="2650498"/>
                <a:ext cx="1325943" cy="246957"/>
              </a:xfrm>
              <a:prstGeom prst="rect">
                <a:avLst/>
              </a:prstGeom>
            </p:spPr>
          </p:pic>
        </p:grpSp>
      </p:grpSp>
      <p:cxnSp>
        <p:nvCxnSpPr>
          <p:cNvPr id="22" name="Straight Connector 21"/>
          <p:cNvCxnSpPr/>
          <p:nvPr/>
        </p:nvCxnSpPr>
        <p:spPr>
          <a:xfrm>
            <a:off x="3392505" y="706767"/>
            <a:ext cx="5751495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0816E-7 3.58168E-6 L -0.15752 3.5816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2"/>
          <p:cNvGrpSpPr/>
          <p:nvPr/>
        </p:nvGrpSpPr>
        <p:grpSpPr>
          <a:xfrm>
            <a:off x="-804264" y="2448419"/>
            <a:ext cx="3097821" cy="725496"/>
            <a:chOff x="-804264" y="2448419"/>
            <a:chExt cx="3097821" cy="725496"/>
          </a:xfrm>
        </p:grpSpPr>
        <p:grpSp>
          <p:nvGrpSpPr>
            <p:cNvPr id="4" name="Group 24"/>
            <p:cNvGrpSpPr/>
            <p:nvPr/>
          </p:nvGrpSpPr>
          <p:grpSpPr>
            <a:xfrm>
              <a:off x="-804264" y="2448419"/>
              <a:ext cx="1577261" cy="725496"/>
              <a:chOff x="601598" y="2448419"/>
              <a:chExt cx="1577261" cy="725496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>
                <a:alphaModFix amt="30000"/>
              </a:blip>
              <a:stretch>
                <a:fillRect/>
              </a:stretch>
            </p:blipFill>
            <p:spPr>
              <a:xfrm>
                <a:off x="601598" y="2448419"/>
                <a:ext cx="1577261" cy="479411"/>
              </a:xfrm>
              <a:prstGeom prst="rect">
                <a:avLst/>
              </a:prstGeom>
            </p:spPr>
          </p:pic>
          <p:sp>
            <p:nvSpPr>
              <p:cNvPr id="28" name="Isosceles Triangle 27"/>
              <p:cNvSpPr/>
              <p:nvPr/>
            </p:nvSpPr>
            <p:spPr>
              <a:xfrm>
                <a:off x="1520229" y="3016968"/>
                <a:ext cx="182058" cy="156947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tretch>
              <a:fillRect/>
            </a:stretch>
          </p:blipFill>
          <p:spPr>
            <a:xfrm>
              <a:off x="967614" y="2650498"/>
              <a:ext cx="1325943" cy="246957"/>
            </a:xfrm>
            <a:prstGeom prst="rect">
              <a:avLst/>
            </a:prstGeom>
          </p:spPr>
        </p:pic>
        <p:sp>
          <p:nvSpPr>
            <p:cNvPr id="32" name="Isosceles Triangle 31"/>
            <p:cNvSpPr/>
            <p:nvPr/>
          </p:nvSpPr>
          <p:spPr>
            <a:xfrm>
              <a:off x="1520229" y="3016968"/>
              <a:ext cx="182058" cy="156947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>
          <a:xfrm>
            <a:off x="1060560" y="2427590"/>
            <a:ext cx="6602370" cy="1598477"/>
            <a:chOff x="1060560" y="2427590"/>
            <a:chExt cx="6602370" cy="1598477"/>
          </a:xfrm>
        </p:grpSpPr>
        <p:sp>
          <p:nvSpPr>
            <p:cNvPr id="19" name="TextBox 18"/>
            <p:cNvSpPr txBox="1"/>
            <p:nvPr/>
          </p:nvSpPr>
          <p:spPr>
            <a:xfrm>
              <a:off x="1060560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JUN 2011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142910" y="3374607"/>
              <a:ext cx="5520020" cy="651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</a:rPr>
                <a:t>$40.75M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37 states and DC for drug manufacturing standards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520229" y="3016968"/>
              <a:ext cx="182058" cy="156947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1622" y="2427590"/>
              <a:ext cx="565038" cy="452030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>
            <a:off x="3392505" y="706767"/>
            <a:ext cx="5751495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302E-6 -2.62379E-6 L -0.12834 -2.6237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"/>
          <p:cNvGrpSpPr/>
          <p:nvPr/>
        </p:nvGrpSpPr>
        <p:grpSpPr>
          <a:xfrm>
            <a:off x="-193682" y="2427590"/>
            <a:ext cx="2090342" cy="746325"/>
            <a:chOff x="-193682" y="2427590"/>
            <a:chExt cx="2090342" cy="7463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tretch>
              <a:fillRect/>
            </a:stretch>
          </p:blipFill>
          <p:spPr>
            <a:xfrm>
              <a:off x="1331622" y="2427590"/>
              <a:ext cx="565038" cy="452030"/>
            </a:xfrm>
            <a:prstGeom prst="rect">
              <a:avLst/>
            </a:prstGeom>
          </p:spPr>
        </p:pic>
        <p:sp>
          <p:nvSpPr>
            <p:cNvPr id="17" name="Isosceles Triangle 16"/>
            <p:cNvSpPr/>
            <p:nvPr/>
          </p:nvSpPr>
          <p:spPr>
            <a:xfrm>
              <a:off x="1520229" y="3016968"/>
              <a:ext cx="182058" cy="156947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2"/>
            <p:cNvGrpSpPr/>
            <p:nvPr/>
          </p:nvGrpSpPr>
          <p:grpSpPr>
            <a:xfrm>
              <a:off x="-193682" y="2650498"/>
              <a:ext cx="1325943" cy="523417"/>
              <a:chOff x="967614" y="2650498"/>
              <a:chExt cx="1325943" cy="52341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>
                <a:alphaModFix amt="30000"/>
              </a:blip>
              <a:stretch>
                <a:fillRect/>
              </a:stretch>
            </p:blipFill>
            <p:spPr>
              <a:xfrm>
                <a:off x="967614" y="2650498"/>
                <a:ext cx="1325943" cy="246957"/>
              </a:xfrm>
              <a:prstGeom prst="rect">
                <a:avLst/>
              </a:prstGeom>
            </p:spPr>
          </p:pic>
          <p:sp>
            <p:nvSpPr>
              <p:cNvPr id="24" name="Isosceles Triangle 23"/>
              <p:cNvSpPr/>
              <p:nvPr/>
            </p:nvSpPr>
            <p:spPr>
              <a:xfrm>
                <a:off x="1520229" y="3016968"/>
                <a:ext cx="182058" cy="156947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392505" y="706767"/>
            <a:ext cx="5751495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943206" y="2640029"/>
            <a:ext cx="6758360" cy="1380909"/>
            <a:chOff x="943206" y="2640029"/>
            <a:chExt cx="6758360" cy="1380909"/>
          </a:xfrm>
        </p:grpSpPr>
        <p:grpSp>
          <p:nvGrpSpPr>
            <p:cNvPr id="6" name="Group 34"/>
            <p:cNvGrpSpPr/>
            <p:nvPr/>
          </p:nvGrpSpPr>
          <p:grpSpPr>
            <a:xfrm>
              <a:off x="1060560" y="3016968"/>
              <a:ext cx="6641006" cy="1003970"/>
              <a:chOff x="1060560" y="3016968"/>
              <a:chExt cx="6641006" cy="100397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60560" y="3410131"/>
                <a:ext cx="1094652" cy="3762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400" spc="1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SEP 2011</a:t>
                </a:r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2142910" y="3374607"/>
                <a:ext cx="555865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20447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000" b="1" dirty="0" smtClean="0">
                    <a:solidFill>
                      <a:srgbClr val="002C5F"/>
                    </a:solidFill>
                  </a:rPr>
                  <a:t>$188.2M </a:t>
                </a:r>
                <a:r>
                  <a:rPr lang="en-US" sz="2000" dirty="0" smtClean="0">
                    <a:solidFill>
                      <a:srgbClr val="002C5F"/>
                    </a:solidFill>
                  </a:rPr>
                  <a:t>to California, Florida, and Mississippi for pricing allegations</a:t>
                </a:r>
                <a:endParaRPr lang="en-US" sz="2000" dirty="0">
                  <a:solidFill>
                    <a:srgbClr val="002C5F"/>
                  </a:solidFill>
                  <a:latin typeface="Calibri" pitchFamily="34" charset="0"/>
                </a:endParaRPr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>
                <a:off x="1520229" y="3016968"/>
                <a:ext cx="182058" cy="156947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rcRect t="35812" b="36214"/>
            <a:stretch>
              <a:fillRect/>
            </a:stretch>
          </p:blipFill>
          <p:spPr>
            <a:xfrm>
              <a:off x="943206" y="2640029"/>
              <a:ext cx="1235990" cy="20745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786E-6 -4.3776E-6 L -0.11767 -4.377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1267136" y="2427590"/>
            <a:ext cx="3446332" cy="746325"/>
            <a:chOff x="-1267136" y="2427590"/>
            <a:chExt cx="3446332" cy="74632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rcRect t="35812" b="36214"/>
            <a:stretch>
              <a:fillRect/>
            </a:stretch>
          </p:blipFill>
          <p:spPr>
            <a:xfrm>
              <a:off x="943206" y="2640029"/>
              <a:ext cx="1235990" cy="207451"/>
            </a:xfrm>
            <a:prstGeom prst="rect">
              <a:avLst/>
            </a:prstGeom>
          </p:spPr>
        </p:pic>
        <p:grpSp>
          <p:nvGrpSpPr>
            <p:cNvPr id="18" name="Group 29"/>
            <p:cNvGrpSpPr/>
            <p:nvPr/>
          </p:nvGrpSpPr>
          <p:grpSpPr>
            <a:xfrm>
              <a:off x="-1267136" y="2427590"/>
              <a:ext cx="2090342" cy="746325"/>
              <a:chOff x="-193682" y="2427590"/>
              <a:chExt cx="2090342" cy="746325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>
                <a:alphaModFix amt="30000"/>
              </a:blip>
              <a:stretch>
                <a:fillRect/>
              </a:stretch>
            </p:blipFill>
            <p:spPr>
              <a:xfrm>
                <a:off x="1331622" y="2427590"/>
                <a:ext cx="565038" cy="452030"/>
              </a:xfrm>
              <a:prstGeom prst="rect">
                <a:avLst/>
              </a:prstGeom>
            </p:spPr>
          </p:pic>
          <p:sp>
            <p:nvSpPr>
              <p:cNvPr id="27" name="Isosceles Triangle 26"/>
              <p:cNvSpPr/>
              <p:nvPr/>
            </p:nvSpPr>
            <p:spPr>
              <a:xfrm>
                <a:off x="1520229" y="3016968"/>
                <a:ext cx="182058" cy="156947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32"/>
              <p:cNvGrpSpPr/>
              <p:nvPr/>
            </p:nvGrpSpPr>
            <p:grpSpPr>
              <a:xfrm>
                <a:off x="-193682" y="2650498"/>
                <a:ext cx="1325943" cy="523417"/>
                <a:chOff x="967614" y="2650498"/>
                <a:chExt cx="1325943" cy="523417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4">
                  <a:alphaModFix amt="30000"/>
                </a:blip>
                <a:stretch>
                  <a:fillRect/>
                </a:stretch>
              </p:blipFill>
              <p:spPr>
                <a:xfrm>
                  <a:off x="967614" y="2650498"/>
                  <a:ext cx="1325943" cy="246957"/>
                </a:xfrm>
                <a:prstGeom prst="rect">
                  <a:avLst/>
                </a:prstGeom>
              </p:spPr>
            </p:pic>
            <p:sp>
              <p:nvSpPr>
                <p:cNvPr id="30" name="Isosceles Triangle 29"/>
                <p:cNvSpPr/>
                <p:nvPr/>
              </p:nvSpPr>
              <p:spPr>
                <a:xfrm>
                  <a:off x="1520229" y="3016968"/>
                  <a:ext cx="182058" cy="156947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2" name="Isosceles Triangle 31"/>
            <p:cNvSpPr/>
            <p:nvPr/>
          </p:nvSpPr>
          <p:spPr>
            <a:xfrm>
              <a:off x="1520229" y="3016968"/>
              <a:ext cx="182058" cy="156947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392505" y="706767"/>
            <a:ext cx="5751495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968373" y="2502982"/>
            <a:ext cx="6965013" cy="1283381"/>
            <a:chOff x="968373" y="2502982"/>
            <a:chExt cx="6965013" cy="1283381"/>
          </a:xfrm>
        </p:grpSpPr>
        <p:sp>
          <p:nvSpPr>
            <p:cNvPr id="36" name="TextBox 35"/>
            <p:cNvSpPr txBox="1"/>
            <p:nvPr/>
          </p:nvSpPr>
          <p:spPr>
            <a:xfrm>
              <a:off x="1060560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DEC 2011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142910" y="3374607"/>
              <a:ext cx="57904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</a:rPr>
                <a:t>$24M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Massachusetts to settle fraud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1520229" y="3016968"/>
              <a:ext cx="182058" cy="156947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rcRect t="31864" b="33676"/>
            <a:stretch>
              <a:fillRect/>
            </a:stretch>
          </p:blipFill>
          <p:spPr>
            <a:xfrm>
              <a:off x="968373" y="2502982"/>
              <a:ext cx="1275932" cy="43968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067E-6 5.64091E-6 L -0.15196 5.64091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-438750" y="2502982"/>
            <a:ext cx="2683055" cy="670933"/>
            <a:chOff x="-438750" y="2502982"/>
            <a:chExt cx="2683055" cy="670933"/>
          </a:xfrm>
        </p:grpSpPr>
        <p:grpSp>
          <p:nvGrpSpPr>
            <p:cNvPr id="27" name="Group 46"/>
            <p:cNvGrpSpPr/>
            <p:nvPr/>
          </p:nvGrpSpPr>
          <p:grpSpPr>
            <a:xfrm>
              <a:off x="-438750" y="2639310"/>
              <a:ext cx="1235990" cy="534605"/>
              <a:chOff x="942487" y="2639310"/>
              <a:chExt cx="1235990" cy="53460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>
                <a:alphaModFix amt="30000"/>
              </a:blip>
              <a:srcRect t="35812" b="36214"/>
              <a:stretch>
                <a:fillRect/>
              </a:stretch>
            </p:blipFill>
            <p:spPr>
              <a:xfrm>
                <a:off x="942487" y="2639310"/>
                <a:ext cx="1235990" cy="207451"/>
              </a:xfrm>
              <a:prstGeom prst="rect">
                <a:avLst/>
              </a:prstGeom>
            </p:spPr>
          </p:pic>
          <p:sp>
            <p:nvSpPr>
              <p:cNvPr id="34" name="Isosceles Triangle 33"/>
              <p:cNvSpPr/>
              <p:nvPr/>
            </p:nvSpPr>
            <p:spPr>
              <a:xfrm>
                <a:off x="1520229" y="3016968"/>
                <a:ext cx="182058" cy="156947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rcRect t="31864" b="33676"/>
            <a:stretch>
              <a:fillRect/>
            </a:stretch>
          </p:blipFill>
          <p:spPr>
            <a:xfrm>
              <a:off x="968373" y="2502982"/>
              <a:ext cx="1275932" cy="439687"/>
            </a:xfrm>
            <a:prstGeom prst="rect">
              <a:avLst/>
            </a:prstGeom>
          </p:spPr>
        </p:pic>
        <p:sp>
          <p:nvSpPr>
            <p:cNvPr id="53" name="Isosceles Triangle 52"/>
            <p:cNvSpPr/>
            <p:nvPr/>
          </p:nvSpPr>
          <p:spPr>
            <a:xfrm>
              <a:off x="1520229" y="3016968"/>
              <a:ext cx="182058" cy="156947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392505" y="706767"/>
            <a:ext cx="5751495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988778" y="2461882"/>
            <a:ext cx="6571121" cy="1324481"/>
            <a:chOff x="988778" y="2461882"/>
            <a:chExt cx="6571121" cy="1324481"/>
          </a:xfrm>
        </p:grpSpPr>
        <p:sp>
          <p:nvSpPr>
            <p:cNvPr id="19" name="TextBox 18"/>
            <p:cNvSpPr txBox="1"/>
            <p:nvPr/>
          </p:nvSpPr>
          <p:spPr>
            <a:xfrm>
              <a:off x="1060560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DEC 2011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142910" y="3374607"/>
              <a:ext cx="54169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</a:rPr>
                <a:t>$84M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Texas to settle drug-pricing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520229" y="3016968"/>
              <a:ext cx="182058" cy="156947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rcRect t="23581" b="30649"/>
            <a:stretch>
              <a:fillRect/>
            </a:stretch>
          </p:blipFill>
          <p:spPr>
            <a:xfrm>
              <a:off x="988778" y="2461882"/>
              <a:ext cx="1242643" cy="42656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07 -4.71868E-6 L -0.15446 -4.718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666017" y="1816883"/>
            <a:ext cx="3042043" cy="2573093"/>
            <a:chOff x="5666017" y="1816883"/>
            <a:chExt cx="3042043" cy="2573093"/>
          </a:xfrm>
        </p:grpSpPr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5666017" y="1816883"/>
              <a:ext cx="3042043" cy="257309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iStock_000018670477XSmall.jpg"/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l="9049" r="12403"/>
            <a:stretch>
              <a:fillRect/>
            </a:stretch>
          </p:blipFill>
          <p:spPr>
            <a:xfrm>
              <a:off x="5752773" y="1890264"/>
              <a:ext cx="2868531" cy="242316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57201" y="1417638"/>
            <a:ext cx="4791413" cy="27739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spc="100" dirty="0" smtClean="0">
                <a:solidFill>
                  <a:srgbClr val="83AFB4"/>
                </a:solidFill>
              </a:rPr>
              <a:t>DECEMBER 2011</a:t>
            </a:r>
            <a:endParaRPr lang="en-US" sz="1400" b="1" spc="100" dirty="0" smtClean="0">
              <a:solidFill>
                <a:srgbClr val="83AFB4"/>
              </a:solidFill>
            </a:endParaRPr>
          </a:p>
          <a:p>
            <a:pPr lvl="0">
              <a:spcBef>
                <a:spcPts val="600"/>
              </a:spcBef>
            </a:pPr>
            <a:endParaRPr lang="en-US" sz="2400" dirty="0">
              <a:solidFill>
                <a:srgbClr val="002C5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Important Compliance Releases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1" y="1417638"/>
            <a:ext cx="4791413" cy="27739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400" spc="100" dirty="0" smtClean="0">
              <a:solidFill>
                <a:srgbClr val="83AFB4"/>
              </a:solidFill>
            </a:endParaRPr>
          </a:p>
          <a:p>
            <a:pPr lvl="0">
              <a:spcBef>
                <a:spcPts val="600"/>
              </a:spcBef>
            </a:pPr>
            <a:r>
              <a:rPr lang="en-US" sz="2600" dirty="0" smtClean="0">
                <a:solidFill>
                  <a:srgbClr val="002C5F"/>
                </a:solidFill>
              </a:rPr>
              <a:t>FDA </a:t>
            </a:r>
            <a:r>
              <a:rPr lang="en-US" sz="2600" dirty="0">
                <a:solidFill>
                  <a:srgbClr val="002C5F"/>
                </a:solidFill>
              </a:rPr>
              <a:t>releases draft guidance for off-label </a:t>
            </a:r>
            <a:r>
              <a:rPr lang="en-US" sz="2600" dirty="0" smtClean="0">
                <a:solidFill>
                  <a:srgbClr val="002C5F"/>
                </a:solidFill>
              </a:rPr>
              <a:t>inquiries</a:t>
            </a:r>
          </a:p>
          <a:p>
            <a:pPr marL="630238" lvl="1" indent="-173038">
              <a:spcBef>
                <a:spcPts val="1000"/>
              </a:spcBef>
              <a:buClr>
                <a:srgbClr val="002C5F"/>
              </a:buClr>
              <a:buSzPct val="80000"/>
              <a:buFont typeface="Arial"/>
              <a:buChar char="•"/>
            </a:pPr>
            <a:r>
              <a:rPr lang="en-US" sz="2000" dirty="0">
                <a:solidFill>
                  <a:srgbClr val="002C5F"/>
                </a:solidFill>
              </a:rPr>
              <a:t>Responses to unsolicited off-label questions must be in private</a:t>
            </a:r>
            <a:endParaRPr lang="en-US" sz="2400" dirty="0">
              <a:solidFill>
                <a:srgbClr val="002C5F"/>
              </a:solidFill>
            </a:endParaRPr>
          </a:p>
        </p:txBody>
      </p:sp>
      <p:pic>
        <p:nvPicPr>
          <p:cNvPr id="15" name="Picture 14" descr="footer4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550152" y="705179"/>
            <a:ext cx="3593848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5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0"/>
          <p:cNvGrpSpPr/>
          <p:nvPr/>
        </p:nvGrpSpPr>
        <p:grpSpPr>
          <a:xfrm>
            <a:off x="-210234" y="3082886"/>
            <a:ext cx="9576259" cy="182058"/>
            <a:chOff x="-210234" y="3082886"/>
            <a:chExt cx="9576259" cy="182058"/>
          </a:xfrm>
        </p:grpSpPr>
        <p:cxnSp>
          <p:nvCxnSpPr>
            <p:cNvPr id="119" name="Straight Connector 118"/>
            <p:cNvCxnSpPr>
              <a:stCxn id="120" idx="3"/>
            </p:cNvCxnSpPr>
            <p:nvPr/>
          </p:nvCxnSpPr>
          <p:spPr>
            <a:xfrm>
              <a:off x="-53287" y="3173915"/>
              <a:ext cx="9419312" cy="1588"/>
            </a:xfrm>
            <a:prstGeom prst="line">
              <a:avLst/>
            </a:prstGeom>
            <a:ln w="412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Isosceles Triangle 119"/>
            <p:cNvSpPr/>
            <p:nvPr/>
          </p:nvSpPr>
          <p:spPr>
            <a:xfrm rot="16200000">
              <a:off x="-222789" y="3095441"/>
              <a:ext cx="182058" cy="156947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Settlements 2011 Summary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777808" y="709943"/>
            <a:ext cx="336619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>
            <a:off x="1526919" y="1701895"/>
            <a:ext cx="7509903" cy="2600476"/>
            <a:chOff x="1526919" y="1701895"/>
            <a:chExt cx="7509903" cy="2600476"/>
          </a:xfrm>
        </p:grpSpPr>
        <p:sp>
          <p:nvSpPr>
            <p:cNvPr id="69" name="TextBox 68"/>
            <p:cNvSpPr txBox="1"/>
            <p:nvPr/>
          </p:nvSpPr>
          <p:spPr>
            <a:xfrm>
              <a:off x="2463302" y="3182796"/>
              <a:ext cx="582850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APR</a:t>
              </a:r>
              <a:endParaRPr lang="en-US" sz="1400" b="1" spc="1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801706" y="3182796"/>
              <a:ext cx="582850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JUN</a:t>
              </a:r>
              <a:endParaRPr lang="en-US" sz="1400" b="1" spc="1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260785" y="3182796"/>
              <a:ext cx="582850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SEP</a:t>
              </a:r>
              <a:endParaRPr lang="en-US" sz="1400" b="1" spc="1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119224" y="3182796"/>
              <a:ext cx="582850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DEC</a:t>
              </a:r>
              <a:endParaRPr lang="en-US" sz="1400" b="1" spc="1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653640" y="3182796"/>
              <a:ext cx="582850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MAR</a:t>
              </a:r>
              <a:endParaRPr lang="en-US" sz="1400" b="1" spc="1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6919" y="2018916"/>
              <a:ext cx="1307487" cy="859206"/>
            </a:xfrm>
            <a:prstGeom prst="rect">
              <a:avLst/>
            </a:prstGeom>
          </p:spPr>
        </p:pic>
        <p:grpSp>
          <p:nvGrpSpPr>
            <p:cNvPr id="76" name="Group 69"/>
            <p:cNvGrpSpPr/>
            <p:nvPr/>
          </p:nvGrpSpPr>
          <p:grpSpPr>
            <a:xfrm>
              <a:off x="2170663" y="2705755"/>
              <a:ext cx="65827" cy="504062"/>
              <a:chOff x="5305545" y="2367078"/>
              <a:chExt cx="65827" cy="50406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 rot="5400000" flipH="1" flipV="1">
                <a:off x="5085634" y="2618315"/>
                <a:ext cx="504062" cy="1588"/>
              </a:xfrm>
              <a:prstGeom prst="line">
                <a:avLst/>
              </a:prstGeom>
              <a:ln w="1270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77"/>
              <p:cNvSpPr/>
              <p:nvPr/>
            </p:nvSpPr>
            <p:spPr>
              <a:xfrm>
                <a:off x="5305545" y="2804519"/>
                <a:ext cx="65827" cy="65827"/>
              </a:xfrm>
              <a:prstGeom prst="ellipse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4" name="Group 77"/>
            <p:cNvGrpSpPr/>
            <p:nvPr/>
          </p:nvGrpSpPr>
          <p:grpSpPr>
            <a:xfrm>
              <a:off x="2980325" y="3143196"/>
              <a:ext cx="65827" cy="586657"/>
              <a:chOff x="5305545" y="2804519"/>
              <a:chExt cx="65827" cy="586657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rot="5400000">
                <a:off x="5077250" y="3130761"/>
                <a:ext cx="519242" cy="1588"/>
              </a:xfrm>
              <a:prstGeom prst="line">
                <a:avLst/>
              </a:prstGeom>
              <a:ln w="1270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/>
              <p:cNvSpPr/>
              <p:nvPr/>
            </p:nvSpPr>
            <p:spPr>
              <a:xfrm>
                <a:off x="5305545" y="2804519"/>
                <a:ext cx="65827" cy="65827"/>
              </a:xfrm>
              <a:prstGeom prst="ellipse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5775" y="3822960"/>
              <a:ext cx="1577261" cy="479411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91584" y="2403541"/>
              <a:ext cx="1325943" cy="246957"/>
            </a:xfrm>
            <a:prstGeom prst="rect">
              <a:avLst/>
            </a:prstGeom>
          </p:spPr>
        </p:pic>
        <p:grpSp>
          <p:nvGrpSpPr>
            <p:cNvPr id="103" name="Group 69"/>
            <p:cNvGrpSpPr/>
            <p:nvPr/>
          </p:nvGrpSpPr>
          <p:grpSpPr>
            <a:xfrm>
              <a:off x="4315815" y="2705755"/>
              <a:ext cx="65827" cy="504062"/>
              <a:chOff x="5305545" y="2367078"/>
              <a:chExt cx="65827" cy="504062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5400000" flipH="1" flipV="1">
                <a:off x="5085634" y="2618315"/>
                <a:ext cx="504062" cy="1588"/>
              </a:xfrm>
              <a:prstGeom prst="line">
                <a:avLst/>
              </a:prstGeom>
              <a:ln w="1270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>
                <a:off x="5305545" y="2804519"/>
                <a:ext cx="65827" cy="65827"/>
              </a:xfrm>
              <a:prstGeom prst="ellipse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3296" y="1792901"/>
              <a:ext cx="565038" cy="452030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7"/>
            <a:srcRect t="35812" b="36214"/>
            <a:stretch>
              <a:fillRect/>
            </a:stretch>
          </p:blipFill>
          <p:spPr>
            <a:xfrm>
              <a:off x="5107527" y="3912471"/>
              <a:ext cx="1235990" cy="207451"/>
            </a:xfrm>
            <a:prstGeom prst="rect">
              <a:avLst/>
            </a:prstGeom>
          </p:spPr>
        </p:pic>
        <p:grpSp>
          <p:nvGrpSpPr>
            <p:cNvPr id="121" name="Group 77"/>
            <p:cNvGrpSpPr/>
            <p:nvPr/>
          </p:nvGrpSpPr>
          <p:grpSpPr>
            <a:xfrm>
              <a:off x="5783307" y="3143196"/>
              <a:ext cx="65827" cy="586657"/>
              <a:chOff x="5305545" y="2804519"/>
              <a:chExt cx="65827" cy="586657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rot="5400000">
                <a:off x="5077250" y="3130761"/>
                <a:ext cx="519242" cy="1588"/>
              </a:xfrm>
              <a:prstGeom prst="line">
                <a:avLst/>
              </a:prstGeom>
              <a:ln w="1270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/>
              <p:cNvSpPr/>
              <p:nvPr/>
            </p:nvSpPr>
            <p:spPr>
              <a:xfrm>
                <a:off x="5305545" y="2804519"/>
                <a:ext cx="65827" cy="65827"/>
              </a:xfrm>
              <a:prstGeom prst="ellipse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8"/>
            <a:srcRect t="31864" b="33676"/>
            <a:stretch>
              <a:fillRect/>
            </a:stretch>
          </p:blipFill>
          <p:spPr>
            <a:xfrm>
              <a:off x="7760890" y="2210811"/>
              <a:ext cx="1275932" cy="439687"/>
            </a:xfrm>
            <a:prstGeom prst="rect">
              <a:avLst/>
            </a:prstGeom>
          </p:spPr>
        </p:pic>
        <p:grpSp>
          <p:nvGrpSpPr>
            <p:cNvPr id="125" name="Group 107"/>
            <p:cNvGrpSpPr/>
            <p:nvPr/>
          </p:nvGrpSpPr>
          <p:grpSpPr>
            <a:xfrm>
              <a:off x="8630952" y="2705755"/>
              <a:ext cx="65827" cy="504062"/>
              <a:chOff x="5305545" y="2367078"/>
              <a:chExt cx="65827" cy="504062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 rot="5400000" flipH="1" flipV="1">
                <a:off x="5085634" y="2618315"/>
                <a:ext cx="504062" cy="1588"/>
              </a:xfrm>
              <a:prstGeom prst="line">
                <a:avLst/>
              </a:prstGeom>
              <a:ln w="1270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126"/>
              <p:cNvSpPr/>
              <p:nvPr/>
            </p:nvSpPr>
            <p:spPr>
              <a:xfrm>
                <a:off x="5305545" y="2804519"/>
                <a:ext cx="65827" cy="65827"/>
              </a:xfrm>
              <a:prstGeom prst="ellipse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9"/>
            <a:srcRect t="23581" b="30649"/>
            <a:stretch>
              <a:fillRect/>
            </a:stretch>
          </p:blipFill>
          <p:spPr>
            <a:xfrm>
              <a:off x="7794179" y="1701895"/>
              <a:ext cx="1242643" cy="42656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"/>
            <a:ext cx="9144000" cy="6217920"/>
          </a:xfrm>
          <a:prstGeom prst="rect">
            <a:avLst/>
          </a:prstGeom>
          <a:solidFill>
            <a:srgbClr val="83AF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512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State Law Updates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7"/>
          <p:cNvGrpSpPr/>
          <p:nvPr/>
        </p:nvGrpSpPr>
        <p:grpSpPr>
          <a:xfrm>
            <a:off x="990027" y="1104318"/>
            <a:ext cx="7213737" cy="4695922"/>
            <a:chOff x="2933037" y="2590800"/>
            <a:chExt cx="5753763" cy="3745524"/>
          </a:xfrm>
        </p:grpSpPr>
        <p:sp>
          <p:nvSpPr>
            <p:cNvPr id="74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1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5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6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7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8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9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0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1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2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3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4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5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0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1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2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3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4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5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6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7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8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9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0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1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3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4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5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28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9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0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1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2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4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5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27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Updates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>
            <a:off x="2770842" y="708355"/>
            <a:ext cx="6373158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/>
          <p:cNvGrpSpPr/>
          <p:nvPr/>
        </p:nvGrpSpPr>
        <p:grpSpPr>
          <a:xfrm>
            <a:off x="-15455" y="2765732"/>
            <a:ext cx="9162288" cy="935357"/>
            <a:chOff x="-5455" y="2765732"/>
            <a:chExt cx="9154000" cy="935357"/>
          </a:xfrm>
        </p:grpSpPr>
        <p:sp>
          <p:nvSpPr>
            <p:cNvPr id="72" name="Rectangle 71"/>
            <p:cNvSpPr/>
            <p:nvPr/>
          </p:nvSpPr>
          <p:spPr>
            <a:xfrm>
              <a:off x="4545" y="2765732"/>
              <a:ext cx="9144000" cy="935357"/>
            </a:xfrm>
            <a:prstGeom prst="rect">
              <a:avLst/>
            </a:prstGeom>
            <a:solidFill>
              <a:srgbClr val="002C5F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/>
              <a:r>
                <a:rPr lang="en-US" sz="3200" b="1" dirty="0" smtClean="0">
                  <a:solidFill>
                    <a:srgbClr val="FF6600"/>
                  </a:solidFill>
                </a:rPr>
                <a:t>2011:  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An easing of state requirements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-5455" y="2765732"/>
              <a:ext cx="9144000" cy="1588"/>
            </a:xfrm>
            <a:prstGeom prst="line">
              <a:avLst/>
            </a:prstGeom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-5455" y="3699501"/>
              <a:ext cx="9144000" cy="1588"/>
            </a:xfrm>
            <a:prstGeom prst="line">
              <a:avLst/>
            </a:prstGeom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7"/>
          <p:cNvGrpSpPr/>
          <p:nvPr/>
        </p:nvGrpSpPr>
        <p:grpSpPr>
          <a:xfrm>
            <a:off x="2933037" y="2320590"/>
            <a:ext cx="5753763" cy="3745524"/>
            <a:chOff x="2933037" y="2590800"/>
            <a:chExt cx="5753763" cy="3745524"/>
          </a:xfrm>
        </p:grpSpPr>
        <p:sp>
          <p:nvSpPr>
            <p:cNvPr id="74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1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5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6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7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8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9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0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1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2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3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4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5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0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1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2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3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4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5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6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7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8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9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0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1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3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4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5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28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9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0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1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2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4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5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27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48" name="Line Callout 2 (Accent Bar) 147"/>
          <p:cNvSpPr/>
          <p:nvPr/>
        </p:nvSpPr>
        <p:spPr>
          <a:xfrm flipH="1">
            <a:off x="533399" y="1147428"/>
            <a:ext cx="2514600" cy="1343931"/>
          </a:xfrm>
          <a:prstGeom prst="accentCallout2">
            <a:avLst>
              <a:gd name="adj1" fmla="val 18750"/>
              <a:gd name="adj2" fmla="val -8333"/>
              <a:gd name="adj3" fmla="val 19290"/>
              <a:gd name="adj4" fmla="val -46902"/>
              <a:gd name="adj5" fmla="val 134881"/>
              <a:gd name="adj6" fmla="val -206310"/>
            </a:avLst>
          </a:prstGeom>
          <a:solidFill>
            <a:srgbClr val="002C5F"/>
          </a:solidFill>
          <a:ln w="158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/>
            <a:r>
              <a:rPr lang="en-US" sz="1400" b="1" spc="100" dirty="0" smtClean="0">
                <a:solidFill>
                  <a:srgbClr val="FF6600"/>
                </a:solidFill>
              </a:rPr>
              <a:t>VERMONT</a:t>
            </a:r>
          </a:p>
          <a:p>
            <a:pPr marL="53975" lvl="0"/>
            <a:r>
              <a:rPr lang="en-US" dirty="0" smtClean="0"/>
              <a:t>Data mining law overturned by Supreme Court </a:t>
            </a:r>
            <a:r>
              <a:rPr lang="en-US" sz="1400" dirty="0" smtClean="0"/>
              <a:t>(JUN 2011)</a:t>
            </a:r>
            <a:endParaRPr lang="en-US" sz="14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Updates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533399" y="1147428"/>
            <a:ext cx="2514600" cy="1343931"/>
          </a:xfrm>
          <a:prstGeom prst="rect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>
            <a:off x="2770842" y="708355"/>
            <a:ext cx="6373158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137"/>
          <p:cNvGrpSpPr/>
          <p:nvPr/>
        </p:nvGrpSpPr>
        <p:grpSpPr>
          <a:xfrm>
            <a:off x="990027" y="1104318"/>
            <a:ext cx="7213737" cy="4695922"/>
            <a:chOff x="2933037" y="2590800"/>
            <a:chExt cx="5753763" cy="3745524"/>
          </a:xfrm>
        </p:grpSpPr>
        <p:sp>
          <p:nvSpPr>
            <p:cNvPr id="73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6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6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7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8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9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1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2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3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4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5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6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7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9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0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1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2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3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4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5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6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7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8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9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0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1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2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3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4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5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6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7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8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9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0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1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2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3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4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5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6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7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8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9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0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1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2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3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4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5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6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7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88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90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1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2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3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4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5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6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89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</p:spTree>
  </p:cSld>
  <p:clrMapOvr>
    <a:masterClrMapping/>
  </p:clrMapOvr>
  <p:transition spd="slow"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7"/>
          <p:cNvGrpSpPr/>
          <p:nvPr/>
        </p:nvGrpSpPr>
        <p:grpSpPr>
          <a:xfrm>
            <a:off x="2933037" y="2320590"/>
            <a:ext cx="5753763" cy="3745524"/>
            <a:chOff x="2933037" y="2590800"/>
            <a:chExt cx="5753763" cy="3745524"/>
          </a:xfrm>
        </p:grpSpPr>
        <p:sp>
          <p:nvSpPr>
            <p:cNvPr id="74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1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5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6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7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8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9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0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1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2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3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4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5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0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1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2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3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4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5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6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7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8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9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A6A6A6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0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1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3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4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5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28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9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0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1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2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4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5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27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48" name="Line Callout 2 (Accent Bar) 147"/>
          <p:cNvSpPr/>
          <p:nvPr/>
        </p:nvSpPr>
        <p:spPr>
          <a:xfrm flipH="1">
            <a:off x="533399" y="1147428"/>
            <a:ext cx="2514600" cy="1343931"/>
          </a:xfrm>
          <a:prstGeom prst="accentCallout2">
            <a:avLst>
              <a:gd name="adj1" fmla="val 18750"/>
              <a:gd name="adj2" fmla="val -8333"/>
              <a:gd name="adj3" fmla="val 19290"/>
              <a:gd name="adj4" fmla="val -46902"/>
              <a:gd name="adj5" fmla="val 112414"/>
              <a:gd name="adj6" fmla="val -215139"/>
            </a:avLst>
          </a:prstGeom>
          <a:solidFill>
            <a:srgbClr val="002C5F"/>
          </a:solidFill>
          <a:ln w="158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/>
            <a:r>
              <a:rPr lang="en-US" sz="1400" b="1" spc="100" dirty="0" smtClean="0">
                <a:solidFill>
                  <a:srgbClr val="FF6600"/>
                </a:solidFill>
              </a:rPr>
              <a:t>MAINE</a:t>
            </a:r>
          </a:p>
          <a:p>
            <a:pPr marL="53975" lvl="0"/>
            <a:r>
              <a:rPr lang="en-US" dirty="0" smtClean="0"/>
              <a:t>State repeals three ‘Get Tough on Pharma’ Laws </a:t>
            </a:r>
            <a:r>
              <a:rPr lang="en-US" sz="1400" dirty="0" smtClean="0"/>
              <a:t>(JUL 2011)</a:t>
            </a:r>
            <a:endParaRPr lang="en-US" sz="14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Updates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533399" y="1147428"/>
            <a:ext cx="2514600" cy="1343931"/>
          </a:xfrm>
          <a:prstGeom prst="rect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>
            <a:off x="2770842" y="708355"/>
            <a:ext cx="6373158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7"/>
          <p:cNvGrpSpPr/>
          <p:nvPr/>
        </p:nvGrpSpPr>
        <p:grpSpPr>
          <a:xfrm>
            <a:off x="2933037" y="2320590"/>
            <a:ext cx="5753763" cy="3745524"/>
            <a:chOff x="2933037" y="2590800"/>
            <a:chExt cx="5753763" cy="3745524"/>
          </a:xfrm>
        </p:grpSpPr>
        <p:sp>
          <p:nvSpPr>
            <p:cNvPr id="74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rgbClr val="A6A6A6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1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5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6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7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8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9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0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1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2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3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4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5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0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1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2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3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4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5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6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7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8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9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A6A6A6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0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1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3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4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5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28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9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0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1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2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4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5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27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48" name="Line Callout 2 (Accent Bar) 147"/>
          <p:cNvSpPr/>
          <p:nvPr/>
        </p:nvSpPr>
        <p:spPr>
          <a:xfrm flipH="1">
            <a:off x="533399" y="1147428"/>
            <a:ext cx="2514600" cy="1617160"/>
          </a:xfrm>
          <a:prstGeom prst="accentCallout2">
            <a:avLst>
              <a:gd name="adj1" fmla="val 18750"/>
              <a:gd name="adj2" fmla="val -8333"/>
              <a:gd name="adj3" fmla="val 19290"/>
              <a:gd name="adj4" fmla="val -46902"/>
              <a:gd name="adj5" fmla="val 172820"/>
              <a:gd name="adj6" fmla="val -180528"/>
            </a:avLst>
          </a:prstGeom>
          <a:solidFill>
            <a:srgbClr val="002C5F"/>
          </a:solidFill>
          <a:ln w="158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/>
            <a:r>
              <a:rPr lang="en-US" sz="1400" b="1" spc="100" dirty="0" smtClean="0">
                <a:solidFill>
                  <a:srgbClr val="FF6600"/>
                </a:solidFill>
              </a:rPr>
              <a:t>WEST VIRGINIA</a:t>
            </a:r>
          </a:p>
          <a:p>
            <a:pPr marL="53975" lvl="0"/>
            <a:r>
              <a:rPr lang="en-US" dirty="0" smtClean="0"/>
              <a:t>Governor withdraws Pharmaceutical Disclosure Rules </a:t>
            </a:r>
          </a:p>
          <a:p>
            <a:pPr marL="53975" lvl="0"/>
            <a:r>
              <a:rPr lang="en-US" sz="1400" dirty="0" smtClean="0"/>
              <a:t>(NOV 2011)</a:t>
            </a:r>
            <a:endParaRPr lang="en-US" sz="14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State Updates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533399" y="1147428"/>
            <a:ext cx="2514600" cy="1617160"/>
          </a:xfrm>
          <a:prstGeom prst="rect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>
            <a:off x="2770842" y="708355"/>
            <a:ext cx="6373158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New Federal Guidance and Enforcement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grpSp>
        <p:nvGrpSpPr>
          <p:cNvPr id="143" name="Group 142"/>
          <p:cNvGrpSpPr/>
          <p:nvPr/>
        </p:nvGrpSpPr>
        <p:grpSpPr>
          <a:xfrm>
            <a:off x="457200" y="1811663"/>
            <a:ext cx="8688388" cy="445615"/>
            <a:chOff x="457200" y="1189993"/>
            <a:chExt cx="8688388" cy="445615"/>
          </a:xfrm>
        </p:grpSpPr>
        <p:grpSp>
          <p:nvGrpSpPr>
            <p:cNvPr id="141" name="Group 140"/>
            <p:cNvGrpSpPr/>
            <p:nvPr/>
          </p:nvGrpSpPr>
          <p:grpSpPr>
            <a:xfrm>
              <a:off x="457200" y="1189993"/>
              <a:ext cx="8688388" cy="445615"/>
              <a:chOff x="457200" y="1189993"/>
              <a:chExt cx="8688388" cy="445615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457200" y="1189993"/>
                <a:ext cx="8688388" cy="444027"/>
              </a:xfrm>
              <a:prstGeom prst="rect">
                <a:avLst/>
              </a:prstGeom>
              <a:solidFill>
                <a:srgbClr val="83AFB4">
                  <a:alpha val="7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457200" y="1634020"/>
                <a:ext cx="8686800" cy="1588"/>
              </a:xfrm>
              <a:prstGeom prst="line">
                <a:avLst/>
              </a:prstGeom>
              <a:ln w="635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Rectangle 141"/>
            <p:cNvSpPr/>
            <p:nvPr/>
          </p:nvSpPr>
          <p:spPr>
            <a:xfrm>
              <a:off x="563772" y="1225517"/>
              <a:ext cx="67771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2C5F"/>
                  </a:solidFill>
                </a:rPr>
                <a:t>Justice Department rules certain paid trips don’t violate FCPA </a:t>
              </a:r>
              <a:r>
                <a:rPr lang="en-US" sz="1400" dirty="0" smtClean="0">
                  <a:solidFill>
                    <a:srgbClr val="002C5F"/>
                  </a:solidFill>
                </a:rPr>
                <a:t>(JUL 2011)</a:t>
              </a:r>
              <a:endParaRPr lang="en-US" sz="1400" dirty="0">
                <a:solidFill>
                  <a:srgbClr val="002C5F"/>
                </a:solidFill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457200" y="2434660"/>
            <a:ext cx="8688388" cy="445615"/>
            <a:chOff x="457200" y="1189993"/>
            <a:chExt cx="8688388" cy="445615"/>
          </a:xfrm>
        </p:grpSpPr>
        <p:grpSp>
          <p:nvGrpSpPr>
            <p:cNvPr id="145" name="Group 140"/>
            <p:cNvGrpSpPr/>
            <p:nvPr/>
          </p:nvGrpSpPr>
          <p:grpSpPr>
            <a:xfrm>
              <a:off x="457200" y="1189993"/>
              <a:ext cx="8688388" cy="445615"/>
              <a:chOff x="457200" y="1189993"/>
              <a:chExt cx="8688388" cy="445615"/>
            </a:xfrm>
          </p:grpSpPr>
          <p:sp>
            <p:nvSpPr>
              <p:cNvPr id="147" name="Rectangle 146"/>
              <p:cNvSpPr/>
              <p:nvPr/>
            </p:nvSpPr>
            <p:spPr>
              <a:xfrm>
                <a:off x="457200" y="1189993"/>
                <a:ext cx="8688388" cy="444027"/>
              </a:xfrm>
              <a:prstGeom prst="rect">
                <a:avLst/>
              </a:prstGeom>
              <a:solidFill>
                <a:srgbClr val="83AFB4">
                  <a:alpha val="7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9" name="Straight Connector 148"/>
              <p:cNvCxnSpPr/>
              <p:nvPr/>
            </p:nvCxnSpPr>
            <p:spPr>
              <a:xfrm>
                <a:off x="457200" y="1634020"/>
                <a:ext cx="8686800" cy="1588"/>
              </a:xfrm>
              <a:prstGeom prst="line">
                <a:avLst/>
              </a:prstGeom>
              <a:ln w="635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6" name="Rectangle 145"/>
            <p:cNvSpPr/>
            <p:nvPr/>
          </p:nvSpPr>
          <p:spPr>
            <a:xfrm>
              <a:off x="563772" y="1225517"/>
              <a:ext cx="66393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2C5F"/>
                  </a:solidFill>
                </a:rPr>
                <a:t>FDA releases guidance for mobile medical apps</a:t>
              </a:r>
              <a:r>
                <a:rPr lang="en-US" dirty="0" smtClean="0"/>
                <a:t> </a:t>
              </a:r>
              <a:r>
                <a:rPr lang="en-US" sz="1400" dirty="0" smtClean="0">
                  <a:solidFill>
                    <a:srgbClr val="002C5F"/>
                  </a:solidFill>
                </a:rPr>
                <a:t>(JUL 2011)</a:t>
              </a:r>
              <a:endParaRPr lang="en-US" sz="1400" dirty="0">
                <a:solidFill>
                  <a:srgbClr val="002C5F"/>
                </a:solidFill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455612" y="3057657"/>
            <a:ext cx="8688388" cy="445615"/>
            <a:chOff x="457200" y="1189993"/>
            <a:chExt cx="8688388" cy="445615"/>
          </a:xfrm>
        </p:grpSpPr>
        <p:grpSp>
          <p:nvGrpSpPr>
            <p:cNvPr id="151" name="Group 140"/>
            <p:cNvGrpSpPr/>
            <p:nvPr/>
          </p:nvGrpSpPr>
          <p:grpSpPr>
            <a:xfrm>
              <a:off x="457200" y="1189993"/>
              <a:ext cx="8688388" cy="445615"/>
              <a:chOff x="457200" y="1189993"/>
              <a:chExt cx="8688388" cy="445615"/>
            </a:xfrm>
          </p:grpSpPr>
          <p:sp>
            <p:nvSpPr>
              <p:cNvPr id="153" name="Rectangle 152"/>
              <p:cNvSpPr/>
              <p:nvPr/>
            </p:nvSpPr>
            <p:spPr>
              <a:xfrm>
                <a:off x="457200" y="1189993"/>
                <a:ext cx="8688388" cy="444027"/>
              </a:xfrm>
              <a:prstGeom prst="rect">
                <a:avLst/>
              </a:prstGeom>
              <a:solidFill>
                <a:srgbClr val="83AFB4">
                  <a:alpha val="7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4" name="Straight Connector 153"/>
              <p:cNvCxnSpPr/>
              <p:nvPr/>
            </p:nvCxnSpPr>
            <p:spPr>
              <a:xfrm>
                <a:off x="457200" y="1634020"/>
                <a:ext cx="8686800" cy="1588"/>
              </a:xfrm>
              <a:prstGeom prst="line">
                <a:avLst/>
              </a:prstGeom>
              <a:ln w="635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Rectangle 151"/>
            <p:cNvSpPr/>
            <p:nvPr/>
          </p:nvSpPr>
          <p:spPr>
            <a:xfrm>
              <a:off x="563772" y="1225517"/>
              <a:ext cx="66393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2C5F"/>
                  </a:solidFill>
                </a:rPr>
                <a:t>FDA issues draft guidance on clinical trial investigators</a:t>
              </a:r>
              <a:r>
                <a:rPr lang="en-US" sz="1400" dirty="0" smtClean="0">
                  <a:solidFill>
                    <a:srgbClr val="002C5F"/>
                  </a:solidFill>
                </a:rPr>
                <a:t> (AUG 2011)</a:t>
              </a:r>
              <a:r>
                <a:rPr lang="en-US" dirty="0" smtClean="0"/>
                <a:t> </a:t>
              </a:r>
              <a:endParaRPr lang="en-US" sz="1400" dirty="0">
                <a:solidFill>
                  <a:srgbClr val="002C5F"/>
                </a:solidFill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55612" y="3680654"/>
            <a:ext cx="8688388" cy="445615"/>
            <a:chOff x="457200" y="1189993"/>
            <a:chExt cx="8688388" cy="445615"/>
          </a:xfrm>
        </p:grpSpPr>
        <p:grpSp>
          <p:nvGrpSpPr>
            <p:cNvPr id="156" name="Group 140"/>
            <p:cNvGrpSpPr/>
            <p:nvPr/>
          </p:nvGrpSpPr>
          <p:grpSpPr>
            <a:xfrm>
              <a:off x="457200" y="1189993"/>
              <a:ext cx="8688388" cy="445615"/>
              <a:chOff x="457200" y="1189993"/>
              <a:chExt cx="8688388" cy="445615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457200" y="1189993"/>
                <a:ext cx="8688388" cy="444027"/>
              </a:xfrm>
              <a:prstGeom prst="rect">
                <a:avLst/>
              </a:prstGeom>
              <a:solidFill>
                <a:srgbClr val="83AFB4">
                  <a:alpha val="7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9" name="Straight Connector 158"/>
              <p:cNvCxnSpPr/>
              <p:nvPr/>
            </p:nvCxnSpPr>
            <p:spPr>
              <a:xfrm>
                <a:off x="457200" y="1634020"/>
                <a:ext cx="8686800" cy="1588"/>
              </a:xfrm>
              <a:prstGeom prst="line">
                <a:avLst/>
              </a:prstGeom>
              <a:ln w="635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Rectangle 156"/>
            <p:cNvSpPr/>
            <p:nvPr/>
          </p:nvSpPr>
          <p:spPr>
            <a:xfrm>
              <a:off x="563772" y="1225517"/>
              <a:ext cx="66393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2C5F"/>
                  </a:solidFill>
                </a:rPr>
                <a:t>FDA issues revised guidance on unapproved </a:t>
              </a:r>
              <a:r>
                <a:rPr lang="en-US" dirty="0">
                  <a:solidFill>
                    <a:srgbClr val="002C5F"/>
                  </a:solidFill>
                </a:rPr>
                <a:t>d</a:t>
              </a:r>
              <a:r>
                <a:rPr lang="en-US" dirty="0" smtClean="0">
                  <a:solidFill>
                    <a:srgbClr val="002C5F"/>
                  </a:solidFill>
                </a:rPr>
                <a:t>rugs </a:t>
              </a:r>
              <a:r>
                <a:rPr lang="en-US" sz="1400" dirty="0" smtClean="0">
                  <a:solidFill>
                    <a:srgbClr val="002C5F"/>
                  </a:solidFill>
                </a:rPr>
                <a:t>(SEPT 2011)</a:t>
              </a:r>
              <a:endParaRPr lang="en-US" sz="1400" dirty="0">
                <a:solidFill>
                  <a:srgbClr val="002C5F"/>
                </a:solidFill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454024" y="4303651"/>
            <a:ext cx="8688388" cy="448056"/>
            <a:chOff x="454024" y="4136539"/>
            <a:chExt cx="8688388" cy="448056"/>
          </a:xfrm>
        </p:grpSpPr>
        <p:grpSp>
          <p:nvGrpSpPr>
            <p:cNvPr id="162" name="Group 140"/>
            <p:cNvGrpSpPr/>
            <p:nvPr/>
          </p:nvGrpSpPr>
          <p:grpSpPr>
            <a:xfrm>
              <a:off x="454024" y="4136539"/>
              <a:ext cx="8688388" cy="448056"/>
              <a:chOff x="457200" y="1795277"/>
              <a:chExt cx="8688388" cy="455613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457200" y="1795277"/>
                <a:ext cx="8688388" cy="455613"/>
              </a:xfrm>
              <a:prstGeom prst="rect">
                <a:avLst/>
              </a:prstGeom>
              <a:solidFill>
                <a:srgbClr val="83AFB4">
                  <a:alpha val="7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5" name="Straight Connector 164"/>
              <p:cNvCxnSpPr/>
              <p:nvPr/>
            </p:nvCxnSpPr>
            <p:spPr>
              <a:xfrm>
                <a:off x="457200" y="2248668"/>
                <a:ext cx="8686800" cy="1588"/>
              </a:xfrm>
              <a:prstGeom prst="line">
                <a:avLst/>
              </a:prstGeom>
              <a:ln w="635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/>
            <p:cNvSpPr/>
            <p:nvPr/>
          </p:nvSpPr>
          <p:spPr>
            <a:xfrm>
              <a:off x="560596" y="4161978"/>
              <a:ext cx="70633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2C5F"/>
                  </a:solidFill>
                </a:rPr>
                <a:t>FDA releases proposals increasing transparency to agency’s data </a:t>
              </a:r>
              <a:r>
                <a:rPr lang="en-US" sz="1400" dirty="0" smtClean="0">
                  <a:solidFill>
                    <a:srgbClr val="002C5F"/>
                  </a:solidFill>
                </a:rPr>
                <a:t>(SEPT 2011)</a:t>
              </a:r>
              <a:endParaRPr lang="en-US" sz="1400" dirty="0">
                <a:solidFill>
                  <a:srgbClr val="002C5F"/>
                </a:solidFill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452436" y="4929088"/>
            <a:ext cx="8688388" cy="731520"/>
            <a:chOff x="457200" y="1189992"/>
            <a:chExt cx="8688388" cy="731520"/>
          </a:xfrm>
        </p:grpSpPr>
        <p:grpSp>
          <p:nvGrpSpPr>
            <p:cNvPr id="167" name="Group 140"/>
            <p:cNvGrpSpPr/>
            <p:nvPr/>
          </p:nvGrpSpPr>
          <p:grpSpPr>
            <a:xfrm>
              <a:off x="457200" y="1189992"/>
              <a:ext cx="8688388" cy="731520"/>
              <a:chOff x="457200" y="1189992"/>
              <a:chExt cx="8688388" cy="731520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457200" y="1189992"/>
                <a:ext cx="8688388" cy="731520"/>
              </a:xfrm>
              <a:prstGeom prst="rect">
                <a:avLst/>
              </a:prstGeom>
              <a:solidFill>
                <a:srgbClr val="83AFB4">
                  <a:alpha val="7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457200" y="1919016"/>
                <a:ext cx="8686800" cy="1588"/>
              </a:xfrm>
              <a:prstGeom prst="line">
                <a:avLst/>
              </a:prstGeom>
              <a:ln w="635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8" name="Rectangle 167"/>
            <p:cNvSpPr/>
            <p:nvPr/>
          </p:nvSpPr>
          <p:spPr>
            <a:xfrm>
              <a:off x="563772" y="1225517"/>
              <a:ext cx="66393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2C5F"/>
                  </a:solidFill>
                </a:rPr>
                <a:t>Pending release—Department of Justice announces they will release Foreign Corrupt Practices Act guidance in 2012 </a:t>
              </a:r>
              <a:r>
                <a:rPr lang="en-US" sz="1400" dirty="0" smtClean="0">
                  <a:solidFill>
                    <a:srgbClr val="002C5F"/>
                  </a:solidFill>
                </a:rPr>
                <a:t>(NOV 2011)</a:t>
              </a:r>
              <a:endParaRPr lang="en-US" sz="1400" dirty="0">
                <a:solidFill>
                  <a:srgbClr val="002C5F"/>
                </a:solidFill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927105" y="709943"/>
            <a:ext cx="2216895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57200" y="1188666"/>
            <a:ext cx="8688388" cy="445615"/>
            <a:chOff x="457200" y="1189993"/>
            <a:chExt cx="8688388" cy="445615"/>
          </a:xfrm>
        </p:grpSpPr>
        <p:grpSp>
          <p:nvGrpSpPr>
            <p:cNvPr id="38" name="Group 37"/>
            <p:cNvGrpSpPr/>
            <p:nvPr/>
          </p:nvGrpSpPr>
          <p:grpSpPr>
            <a:xfrm>
              <a:off x="457200" y="1189993"/>
              <a:ext cx="8688388" cy="445615"/>
              <a:chOff x="457200" y="1189993"/>
              <a:chExt cx="8688388" cy="445615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57200" y="1189993"/>
                <a:ext cx="8688388" cy="444027"/>
              </a:xfrm>
              <a:prstGeom prst="rect">
                <a:avLst/>
              </a:prstGeom>
              <a:solidFill>
                <a:srgbClr val="83AFB4">
                  <a:alpha val="7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457200" y="1634020"/>
                <a:ext cx="8686800" cy="1588"/>
              </a:xfrm>
              <a:prstGeom prst="line">
                <a:avLst/>
              </a:prstGeom>
              <a:ln w="6350" cap="flat" cmpd="sng" algn="ctr">
                <a:solidFill>
                  <a:srgbClr val="002C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>
              <a:off x="563772" y="1225517"/>
              <a:ext cx="66393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2C5F"/>
                  </a:solidFill>
                </a:rPr>
                <a:t>FDA publishes criteria for Park Doctrine prosecutions </a:t>
              </a:r>
              <a:r>
                <a:rPr lang="en-US" sz="1400" dirty="0" smtClean="0">
                  <a:solidFill>
                    <a:srgbClr val="002C5F"/>
                  </a:solidFill>
                </a:rPr>
                <a:t>(FEB 2011)</a:t>
              </a:r>
              <a:endParaRPr lang="en-US" sz="1400" dirty="0">
                <a:solidFill>
                  <a:srgbClr val="002C5F"/>
                </a:solidFill>
              </a:endParaRPr>
            </a:p>
          </p:txBody>
        </p:sp>
      </p:grpSp>
    </p:spTree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Individual Responsibility</a:t>
            </a:r>
            <a:r>
              <a:rPr lang="en-US" sz="3000" b="1" baseline="30000" dirty="0" smtClean="0">
                <a:solidFill>
                  <a:srgbClr val="83AFB4"/>
                </a:solidFill>
              </a:rPr>
              <a:t>*</a:t>
            </a:r>
            <a:endParaRPr lang="en-US" sz="3000" b="1" baseline="30000" dirty="0">
              <a:solidFill>
                <a:srgbClr val="7F7F7F"/>
              </a:solidFill>
            </a:endParaRPr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sp>
        <p:nvSpPr>
          <p:cNvPr id="38" name="TextBox 33"/>
          <p:cNvSpPr txBox="1">
            <a:spLocks noChangeArrowheads="1"/>
          </p:cNvSpPr>
          <p:nvPr/>
        </p:nvSpPr>
        <p:spPr bwMode="auto">
          <a:xfrm>
            <a:off x="190500" y="5823547"/>
            <a:ext cx="8763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203200" dist="50800" dir="2700000">
              <a:srgbClr val="000000">
                <a:alpha val="43000"/>
              </a:srgb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83AFB4"/>
                </a:solidFill>
                <a:latin typeface="Calibri"/>
                <a:cs typeface="Calibri"/>
              </a:rPr>
              <a:t>*</a:t>
            </a:r>
            <a:r>
              <a:rPr lang="en-US" sz="1200" dirty="0" smtClean="0">
                <a:solidFill>
                  <a:srgbClr val="83AFB4"/>
                </a:solidFill>
                <a:latin typeface="Calibri"/>
                <a:cs typeface="Calibri"/>
              </a:rPr>
              <a:t>Company </a:t>
            </a:r>
            <a:r>
              <a:rPr lang="en-US" sz="1200" dirty="0">
                <a:solidFill>
                  <a:srgbClr val="83AFB4"/>
                </a:solidFill>
                <a:latin typeface="Calibri"/>
                <a:cs typeface="Calibri"/>
              </a:rPr>
              <a:t>logos are used for illustrative purposes </a:t>
            </a:r>
            <a:r>
              <a:rPr lang="en-US" sz="1200" dirty="0" smtClean="0">
                <a:solidFill>
                  <a:srgbClr val="83AFB4"/>
                </a:solidFill>
                <a:latin typeface="Calibri"/>
                <a:cs typeface="Calibri"/>
              </a:rPr>
              <a:t>only—individual </a:t>
            </a:r>
            <a:r>
              <a:rPr lang="en-US" sz="1200" dirty="0">
                <a:solidFill>
                  <a:srgbClr val="83AFB4"/>
                </a:solidFill>
                <a:latin typeface="Calibri"/>
                <a:cs typeface="Calibri"/>
              </a:rPr>
              <a:t>prosecution does not implicate corporate responsibility</a:t>
            </a:r>
          </a:p>
        </p:txBody>
      </p:sp>
      <p:cxnSp>
        <p:nvCxnSpPr>
          <p:cNvPr id="42" name="Straight Connector 41"/>
          <p:cNvCxnSpPr/>
          <p:nvPr/>
        </p:nvCxnSpPr>
        <p:spPr>
          <a:xfrm rot="10800000">
            <a:off x="495301" y="2596006"/>
            <a:ext cx="8661533" cy="1588"/>
          </a:xfrm>
          <a:prstGeom prst="line">
            <a:avLst/>
          </a:prstGeom>
          <a:ln w="22225" cap="flat" cmpd="sng" algn="ctr">
            <a:solidFill>
              <a:srgbClr val="83AFB4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938457" y="1610916"/>
            <a:ext cx="7426225" cy="646331"/>
            <a:chOff x="938457" y="1332571"/>
            <a:chExt cx="7426225" cy="646331"/>
          </a:xfrm>
        </p:grpSpPr>
        <p:sp>
          <p:nvSpPr>
            <p:cNvPr id="34" name="TextBox 33"/>
            <p:cNvSpPr txBox="1"/>
            <p:nvPr/>
          </p:nvSpPr>
          <p:spPr>
            <a:xfrm>
              <a:off x="3124200" y="1332571"/>
              <a:ext cx="5240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b="1" spc="100" dirty="0" smtClean="0">
                  <a:solidFill>
                    <a:srgbClr val="002C5F"/>
                  </a:solidFill>
                </a:rPr>
                <a:t>APR 2011</a:t>
              </a:r>
            </a:p>
            <a:p>
              <a:pPr lvl="0"/>
              <a:r>
                <a:rPr lang="en-US" sz="2000" dirty="0" smtClean="0">
                  <a:solidFill>
                    <a:srgbClr val="002C5F"/>
                  </a:solidFill>
                </a:rPr>
                <a:t>Ex-CEO of InterMune sentenced in fraud case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457" y="1571187"/>
              <a:ext cx="1447800" cy="239967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1143000" y="2743552"/>
            <a:ext cx="7224082" cy="954107"/>
            <a:chOff x="1143000" y="4513471"/>
            <a:chExt cx="7224082" cy="954107"/>
          </a:xfrm>
        </p:grpSpPr>
        <p:sp>
          <p:nvSpPr>
            <p:cNvPr id="59" name="TextBox 58"/>
            <p:cNvSpPr txBox="1"/>
            <p:nvPr/>
          </p:nvSpPr>
          <p:spPr>
            <a:xfrm>
              <a:off x="3126600" y="4513471"/>
              <a:ext cx="52404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b="1" spc="100" dirty="0" smtClean="0">
                  <a:solidFill>
                    <a:srgbClr val="002C5F"/>
                  </a:solidFill>
                </a:rPr>
                <a:t>SEPT 2011</a:t>
              </a:r>
            </a:p>
            <a:p>
              <a:pPr lvl="0"/>
              <a:r>
                <a:rPr lang="en-US" sz="2000" dirty="0" smtClean="0">
                  <a:solidFill>
                    <a:srgbClr val="002C5F"/>
                  </a:solidFill>
                </a:rPr>
                <a:t>Government files brief in Purdue executives’ exclusion litigation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000" y="4662930"/>
              <a:ext cx="1066800" cy="512438"/>
            </a:xfrm>
            <a:prstGeom prst="rect">
              <a:avLst/>
            </a:prstGeom>
          </p:spPr>
        </p:pic>
      </p:grpSp>
      <p:cxnSp>
        <p:nvCxnSpPr>
          <p:cNvPr id="65" name="Straight Connector 64"/>
          <p:cNvCxnSpPr/>
          <p:nvPr/>
        </p:nvCxnSpPr>
        <p:spPr>
          <a:xfrm rot="10800000">
            <a:off x="497701" y="3865476"/>
            <a:ext cx="8661533" cy="1588"/>
          </a:xfrm>
          <a:prstGeom prst="line">
            <a:avLst/>
          </a:prstGeom>
          <a:ln w="22225" cap="flat" cmpd="sng" algn="ctr">
            <a:solidFill>
              <a:srgbClr val="83AFB4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13809" y="711531"/>
            <a:ext cx="4730191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95301" y="1048306"/>
            <a:ext cx="242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spc="100" dirty="0" smtClean="0">
                <a:solidFill>
                  <a:srgbClr val="FF6600"/>
                </a:solidFill>
              </a:rPr>
              <a:t>PRIOR ALLEGATIONS: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23139" y="4010539"/>
            <a:ext cx="7643944" cy="954107"/>
            <a:chOff x="723139" y="2707100"/>
            <a:chExt cx="7643944" cy="954107"/>
          </a:xfrm>
        </p:grpSpPr>
        <p:sp>
          <p:nvSpPr>
            <p:cNvPr id="27" name="TextBox 26"/>
            <p:cNvSpPr txBox="1"/>
            <p:nvPr/>
          </p:nvSpPr>
          <p:spPr>
            <a:xfrm>
              <a:off x="3126601" y="2707100"/>
              <a:ext cx="52404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b="1" spc="100" dirty="0" smtClean="0">
                  <a:solidFill>
                    <a:srgbClr val="002C5F"/>
                  </a:solidFill>
                </a:rPr>
                <a:t>NOV/DEC 2011</a:t>
              </a:r>
            </a:p>
            <a:p>
              <a:pPr lvl="0"/>
              <a:r>
                <a:rPr lang="en-US" sz="2000" dirty="0" smtClean="0">
                  <a:solidFill>
                    <a:srgbClr val="002C5F"/>
                  </a:solidFill>
                </a:rPr>
                <a:t>Former Synthes executives sentenced to prison in unlawful clinical trials case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139" y="3114838"/>
              <a:ext cx="1795631" cy="32321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8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Individual Responsibility</a:t>
            </a:r>
            <a:r>
              <a:rPr lang="en-US" sz="3000" b="1" baseline="30000" dirty="0" smtClean="0">
                <a:solidFill>
                  <a:srgbClr val="83AFB4"/>
                </a:solidFill>
              </a:rPr>
              <a:t>*</a:t>
            </a:r>
            <a:endParaRPr lang="en-US" sz="3000" b="1" baseline="30000" dirty="0">
              <a:solidFill>
                <a:srgbClr val="7F7F7F"/>
              </a:solidFill>
            </a:endParaRPr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sp>
        <p:nvSpPr>
          <p:cNvPr id="38" name="TextBox 33"/>
          <p:cNvSpPr txBox="1">
            <a:spLocks noChangeArrowheads="1"/>
          </p:cNvSpPr>
          <p:nvPr/>
        </p:nvSpPr>
        <p:spPr bwMode="auto">
          <a:xfrm>
            <a:off x="190500" y="5823547"/>
            <a:ext cx="8763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203200" dist="50800" dir="2700000">
              <a:srgbClr val="000000">
                <a:alpha val="43000"/>
              </a:srgb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83AFB4"/>
                </a:solidFill>
                <a:latin typeface="Calibri"/>
                <a:cs typeface="Calibri"/>
              </a:rPr>
              <a:t>*</a:t>
            </a:r>
            <a:r>
              <a:rPr lang="en-US" sz="1200" dirty="0" smtClean="0">
                <a:solidFill>
                  <a:srgbClr val="83AFB4"/>
                </a:solidFill>
                <a:latin typeface="Calibri"/>
                <a:cs typeface="Calibri"/>
              </a:rPr>
              <a:t>Company </a:t>
            </a:r>
            <a:r>
              <a:rPr lang="en-US" sz="1200" dirty="0">
                <a:solidFill>
                  <a:srgbClr val="83AFB4"/>
                </a:solidFill>
                <a:latin typeface="Calibri"/>
                <a:cs typeface="Calibri"/>
              </a:rPr>
              <a:t>logos are used for illustrative purposes </a:t>
            </a:r>
            <a:r>
              <a:rPr lang="en-US" sz="1200" dirty="0" smtClean="0">
                <a:solidFill>
                  <a:srgbClr val="83AFB4"/>
                </a:solidFill>
                <a:latin typeface="Calibri"/>
                <a:cs typeface="Calibri"/>
              </a:rPr>
              <a:t>only—individual </a:t>
            </a:r>
            <a:r>
              <a:rPr lang="en-US" sz="1200" dirty="0">
                <a:solidFill>
                  <a:srgbClr val="83AFB4"/>
                </a:solidFill>
                <a:latin typeface="Calibri"/>
                <a:cs typeface="Calibri"/>
              </a:rPr>
              <a:t>prosecution does not implicate corporate responsibility</a:t>
            </a:r>
          </a:p>
        </p:txBody>
      </p:sp>
      <p:cxnSp>
        <p:nvCxnSpPr>
          <p:cNvPr id="42" name="Straight Connector 41"/>
          <p:cNvCxnSpPr/>
          <p:nvPr/>
        </p:nvCxnSpPr>
        <p:spPr>
          <a:xfrm rot="10800000">
            <a:off x="495301" y="2582493"/>
            <a:ext cx="8661533" cy="1588"/>
          </a:xfrm>
          <a:prstGeom prst="line">
            <a:avLst/>
          </a:prstGeom>
          <a:ln w="22225" cap="flat" cmpd="sng" algn="ctr">
            <a:solidFill>
              <a:srgbClr val="83AFB4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23139" y="1504052"/>
            <a:ext cx="7641543" cy="954107"/>
            <a:chOff x="723139" y="1684590"/>
            <a:chExt cx="7641543" cy="95410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rcRect t="30033" b="27378"/>
            <a:stretch>
              <a:fillRect/>
            </a:stretch>
          </p:blipFill>
          <p:spPr>
            <a:xfrm>
              <a:off x="723139" y="1769657"/>
              <a:ext cx="1653118" cy="70403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124200" y="1684590"/>
              <a:ext cx="52404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b="1" spc="100" dirty="0" smtClean="0">
                  <a:solidFill>
                    <a:srgbClr val="002C5F"/>
                  </a:solidFill>
                </a:rPr>
                <a:t>SEPT 2011</a:t>
              </a:r>
            </a:p>
            <a:p>
              <a:pPr lvl="0"/>
              <a:r>
                <a:rPr lang="en-US" sz="2000" dirty="0" smtClean="0">
                  <a:solidFill>
                    <a:srgbClr val="002C5F"/>
                  </a:solidFill>
                </a:rPr>
                <a:t>Founder of Servier under investigation by French judges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</p:grpSp>
      <p:cxnSp>
        <p:nvCxnSpPr>
          <p:cNvPr id="54" name="Straight Connector 53"/>
          <p:cNvCxnSpPr/>
          <p:nvPr/>
        </p:nvCxnSpPr>
        <p:spPr>
          <a:xfrm rot="10800000">
            <a:off x="497701" y="4891268"/>
            <a:ext cx="8661533" cy="1588"/>
          </a:xfrm>
          <a:prstGeom prst="line">
            <a:avLst/>
          </a:prstGeom>
          <a:ln w="22225" cap="flat" cmpd="sng" algn="ctr">
            <a:solidFill>
              <a:srgbClr val="83AFB4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73416" y="2689065"/>
            <a:ext cx="7491266" cy="646331"/>
            <a:chOff x="873416" y="4900355"/>
            <a:chExt cx="7491266" cy="646331"/>
          </a:xfrm>
        </p:grpSpPr>
        <p:sp>
          <p:nvSpPr>
            <p:cNvPr id="24" name="TextBox 23"/>
            <p:cNvSpPr txBox="1"/>
            <p:nvPr/>
          </p:nvSpPr>
          <p:spPr>
            <a:xfrm>
              <a:off x="3124200" y="4900355"/>
              <a:ext cx="5240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b="1" spc="100" dirty="0" smtClean="0">
                  <a:solidFill>
                    <a:srgbClr val="002C5F"/>
                  </a:solidFill>
                </a:rPr>
                <a:t>DEC 2011</a:t>
              </a:r>
            </a:p>
            <a:p>
              <a:pPr lvl="0"/>
              <a:r>
                <a:rPr lang="en-US" sz="2000" dirty="0" smtClean="0">
                  <a:solidFill>
                    <a:srgbClr val="002C5F"/>
                  </a:solidFill>
                </a:rPr>
                <a:t>Former Siemens executives charged with bribery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rcRect t="33308" b="34843"/>
            <a:stretch>
              <a:fillRect/>
            </a:stretch>
          </p:blipFill>
          <p:spPr>
            <a:xfrm>
              <a:off x="873416" y="4960361"/>
              <a:ext cx="1502841" cy="382912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/>
          <p:nvPr/>
        </p:nvCxnSpPr>
        <p:spPr>
          <a:xfrm>
            <a:off x="4413809" y="711531"/>
            <a:ext cx="4730191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307917" y="4114924"/>
            <a:ext cx="7059165" cy="646331"/>
            <a:chOff x="1307917" y="2407644"/>
            <a:chExt cx="7059165" cy="646331"/>
          </a:xfrm>
        </p:grpSpPr>
        <p:sp>
          <p:nvSpPr>
            <p:cNvPr id="20" name="TextBox 19"/>
            <p:cNvSpPr txBox="1"/>
            <p:nvPr/>
          </p:nvSpPr>
          <p:spPr>
            <a:xfrm>
              <a:off x="3126600" y="2407644"/>
              <a:ext cx="5240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b="1" spc="100" dirty="0" smtClean="0">
                  <a:solidFill>
                    <a:srgbClr val="002C5F"/>
                  </a:solidFill>
                </a:rPr>
                <a:t>MAY 2011</a:t>
              </a:r>
            </a:p>
            <a:p>
              <a:pPr lvl="0"/>
              <a:r>
                <a:rPr lang="en-US" sz="2000" dirty="0" smtClean="0">
                  <a:solidFill>
                    <a:srgbClr val="002C5F"/>
                  </a:solidFill>
                </a:rPr>
                <a:t>Judge tosses charges against ex-GSK lawyer 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7917" y="2442492"/>
              <a:ext cx="686189" cy="5489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961428" y="4956556"/>
            <a:ext cx="7405654" cy="646331"/>
            <a:chOff x="961428" y="3463945"/>
            <a:chExt cx="7405654" cy="646331"/>
          </a:xfrm>
        </p:grpSpPr>
        <p:pic>
          <p:nvPicPr>
            <p:cNvPr id="31" name="Picture 30" descr="logo_forest_laboratories_DK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1428" y="3613404"/>
              <a:ext cx="1427229" cy="416864"/>
            </a:xfrm>
            <a:prstGeom prst="round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126600" y="3463945"/>
              <a:ext cx="5240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b="1" spc="100" dirty="0" smtClean="0">
                  <a:solidFill>
                    <a:srgbClr val="002C5F"/>
                  </a:solidFill>
                </a:rPr>
                <a:t>AUG 2011</a:t>
              </a:r>
            </a:p>
            <a:p>
              <a:pPr lvl="0"/>
              <a:r>
                <a:rPr lang="en-US" sz="2000" dirty="0" smtClean="0">
                  <a:solidFill>
                    <a:srgbClr val="002C5F"/>
                  </a:solidFill>
                </a:rPr>
                <a:t>U.S. drops case against Forest CEO </a:t>
              </a:r>
              <a:endParaRPr lang="en-US" sz="2000" dirty="0">
                <a:solidFill>
                  <a:srgbClr val="002C5F"/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95301" y="1048306"/>
            <a:ext cx="2273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spc="100" dirty="0" smtClean="0">
                <a:solidFill>
                  <a:srgbClr val="FF6600"/>
                </a:solidFill>
              </a:rPr>
              <a:t>NEW ALLEGATIONS: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95301" y="3655583"/>
            <a:ext cx="449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spc="100" dirty="0" smtClean="0">
                <a:solidFill>
                  <a:srgbClr val="FF6600"/>
                </a:solidFill>
              </a:rPr>
              <a:t>SUCCESSFULLY DEFENDED ALLEGATIONS:</a:t>
            </a:r>
          </a:p>
        </p:txBody>
      </p:sp>
    </p:spTree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world map greens.png"/>
          <p:cNvPicPr>
            <a:picLocks noChangeAspect="1"/>
          </p:cNvPicPr>
          <p:nvPr/>
        </p:nvPicPr>
        <p:blipFill>
          <a:blip r:embed="rId3">
            <a:alphaModFix amt="51000"/>
          </a:blip>
          <a:srcRect l="10777" r="11871"/>
          <a:stretch>
            <a:fillRect/>
          </a:stretch>
        </p:blipFill>
        <p:spPr>
          <a:xfrm>
            <a:off x="-5455" y="985594"/>
            <a:ext cx="9149455" cy="5663579"/>
          </a:xfrm>
          <a:prstGeom prst="rect">
            <a:avLst/>
          </a:prstGeom>
          <a:effectLst>
            <a:outerShdw blurRad="76200" dist="50800" dir="2700000">
              <a:srgbClr val="002C5F">
                <a:alpha val="32000"/>
              </a:srgbClr>
            </a:outerShdw>
          </a:effectLst>
        </p:spPr>
      </p:pic>
      <p:sp>
        <p:nvSpPr>
          <p:cNvPr id="36" name="Rectangle 35"/>
          <p:cNvSpPr/>
          <p:nvPr/>
        </p:nvSpPr>
        <p:spPr>
          <a:xfrm>
            <a:off x="533398" y="2668962"/>
            <a:ext cx="7966834" cy="1271326"/>
          </a:xfrm>
          <a:prstGeom prst="rect">
            <a:avLst/>
          </a:prstGeom>
          <a:solidFill>
            <a:srgbClr val="002C5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/>
            <a:r>
              <a:rPr lang="en-US" sz="1400" spc="100" dirty="0" smtClean="0">
                <a:solidFill>
                  <a:srgbClr val="83AFB4"/>
                </a:solidFill>
              </a:rPr>
              <a:t>JUL 2011</a:t>
            </a:r>
          </a:p>
          <a:p>
            <a:pPr marL="109538"/>
            <a:r>
              <a:rPr lang="en-US" sz="2200" dirty="0" smtClean="0">
                <a:solidFill>
                  <a:schemeClr val="bg1"/>
                </a:solidFill>
              </a:rPr>
              <a:t>UK Bribery Act becomes effective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3398" y="2668962"/>
            <a:ext cx="7966834" cy="1271326"/>
          </a:xfrm>
          <a:prstGeom prst="rect">
            <a:avLst/>
          </a:prstGeom>
          <a:solidFill>
            <a:srgbClr val="002C5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/>
            <a:r>
              <a:rPr lang="en-US" sz="1400" spc="100" dirty="0" smtClean="0">
                <a:solidFill>
                  <a:srgbClr val="83AFB4"/>
                </a:solidFill>
              </a:rPr>
              <a:t>JUL 2011</a:t>
            </a:r>
          </a:p>
          <a:p>
            <a:pPr marL="109538"/>
            <a:r>
              <a:rPr lang="en-US" sz="2200" dirty="0" smtClean="0">
                <a:solidFill>
                  <a:srgbClr val="FFFFFF"/>
                </a:solidFill>
              </a:rPr>
              <a:t>France’s new regulation will strengthen pharmacovigilance, create greater transparency 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3398" y="2668962"/>
            <a:ext cx="7966834" cy="1271326"/>
          </a:xfrm>
          <a:prstGeom prst="rect">
            <a:avLst/>
          </a:prstGeom>
          <a:solidFill>
            <a:srgbClr val="002C5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/>
            <a:r>
              <a:rPr lang="en-US" sz="1400" spc="100" dirty="0" smtClean="0">
                <a:solidFill>
                  <a:srgbClr val="83AFB4"/>
                </a:solidFill>
              </a:rPr>
              <a:t>SEPT 2011</a:t>
            </a:r>
          </a:p>
          <a:p>
            <a:pPr marL="109538"/>
            <a:r>
              <a:rPr lang="en-US" sz="2200" dirty="0" smtClean="0">
                <a:solidFill>
                  <a:schemeClr val="bg1"/>
                </a:solidFill>
              </a:rPr>
              <a:t>EFPIA backs move towards full clinical data transparency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3398" y="2668962"/>
            <a:ext cx="7966834" cy="1271326"/>
          </a:xfrm>
          <a:prstGeom prst="rect">
            <a:avLst/>
          </a:prstGeom>
          <a:solidFill>
            <a:srgbClr val="002C5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/>
            <a:r>
              <a:rPr lang="en-US" sz="1400" spc="100" dirty="0" smtClean="0">
                <a:solidFill>
                  <a:srgbClr val="83AFB4"/>
                </a:solidFill>
              </a:rPr>
              <a:t>OCT 2011</a:t>
            </a:r>
          </a:p>
          <a:p>
            <a:pPr marL="109538"/>
            <a:r>
              <a:rPr lang="en-US" sz="2200" dirty="0" smtClean="0"/>
              <a:t>EU sets out tough rules on communicating medicines information to patients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3398" y="2668962"/>
            <a:ext cx="7966834" cy="1271326"/>
          </a:xfrm>
          <a:prstGeom prst="rect">
            <a:avLst/>
          </a:prstGeom>
          <a:solidFill>
            <a:srgbClr val="002C5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/>
            <a:r>
              <a:rPr lang="en-US" sz="1400" spc="100" dirty="0" smtClean="0">
                <a:solidFill>
                  <a:srgbClr val="83AFB4"/>
                </a:solidFill>
              </a:rPr>
              <a:t>OCT 2011</a:t>
            </a:r>
          </a:p>
          <a:p>
            <a:pPr marL="109538"/>
            <a:r>
              <a:rPr lang="en-US" sz="2200" dirty="0" smtClean="0"/>
              <a:t>Netherlands government fines Allergan for paying HCPs to attend an “information afternoon”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33398" y="2668962"/>
            <a:ext cx="7966834" cy="1271326"/>
          </a:xfrm>
          <a:prstGeom prst="rect">
            <a:avLst/>
          </a:prstGeom>
          <a:solidFill>
            <a:srgbClr val="002C5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/>
            <a:r>
              <a:rPr lang="en-US" sz="1400" spc="100" dirty="0" smtClean="0">
                <a:solidFill>
                  <a:srgbClr val="83AFB4"/>
                </a:solidFill>
              </a:rPr>
              <a:t>NOV 2011</a:t>
            </a:r>
          </a:p>
          <a:p>
            <a:pPr marL="109538"/>
            <a:r>
              <a:rPr lang="en-US" sz="2200" dirty="0" smtClean="0"/>
              <a:t>AstraZeneca indicted in Serbian corruption case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3398" y="2668962"/>
            <a:ext cx="7966834" cy="1271326"/>
          </a:xfrm>
          <a:prstGeom prst="rect">
            <a:avLst/>
          </a:prstGeom>
          <a:solidFill>
            <a:srgbClr val="002C5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/>
            <a:r>
              <a:rPr lang="en-US" sz="1400" spc="100" dirty="0" smtClean="0">
                <a:solidFill>
                  <a:srgbClr val="83AFB4"/>
                </a:solidFill>
              </a:rPr>
              <a:t>NOV 2011</a:t>
            </a:r>
          </a:p>
          <a:p>
            <a:pPr marL="109538"/>
            <a:r>
              <a:rPr lang="en-US" sz="2200" dirty="0" smtClean="0"/>
              <a:t>Chinese drug official given suspended death sentence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33398" y="2668962"/>
            <a:ext cx="7966834" cy="1271326"/>
          </a:xfrm>
          <a:prstGeom prst="rect">
            <a:avLst/>
          </a:prstGeom>
          <a:solidFill>
            <a:srgbClr val="002C5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/>
            <a:r>
              <a:rPr lang="en-US" sz="1400" spc="100" dirty="0" smtClean="0">
                <a:solidFill>
                  <a:srgbClr val="83AFB4"/>
                </a:solidFill>
              </a:rPr>
              <a:t>DEC 2011</a:t>
            </a:r>
          </a:p>
          <a:p>
            <a:pPr marL="109538"/>
            <a:r>
              <a:rPr lang="en-US" sz="2200" dirty="0" smtClean="0"/>
              <a:t>Scandal over Mediator, a French weight-loss drug, prompts calls </a:t>
            </a:r>
          </a:p>
          <a:p>
            <a:pPr marL="109538"/>
            <a:r>
              <a:rPr lang="en-US" sz="2200" dirty="0" smtClean="0"/>
              <a:t>for wide changes 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41" name="Picture 40" descr="world map blues.png"/>
          <p:cNvPicPr>
            <a:picLocks noChangeAspect="1"/>
          </p:cNvPicPr>
          <p:nvPr/>
        </p:nvPicPr>
        <p:blipFill>
          <a:blip r:embed="rId4">
            <a:alphaModFix amt="9000"/>
          </a:blip>
          <a:srcRect l="15342" t="29740" r="17264" b="47799"/>
          <a:stretch>
            <a:fillRect/>
          </a:stretch>
        </p:blipFill>
        <p:spPr>
          <a:xfrm>
            <a:off x="533398" y="2668962"/>
            <a:ext cx="7966834" cy="1271326"/>
          </a:xfrm>
          <a:prstGeom prst="rect">
            <a:avLst/>
          </a:prstGeom>
        </p:spPr>
      </p:pic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International Compliance</a:t>
            </a:r>
            <a:endParaRPr lang="en-US" sz="3000" b="1" baseline="30000" dirty="0">
              <a:solidFill>
                <a:srgbClr val="7F7F7F"/>
              </a:solidFill>
            </a:endParaRPr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pic>
        <p:nvPicPr>
          <p:cNvPr id="43" name="Picture 42" descr="world map blues.png"/>
          <p:cNvPicPr>
            <a:picLocks noChangeAspect="1"/>
          </p:cNvPicPr>
          <p:nvPr/>
        </p:nvPicPr>
        <p:blipFill>
          <a:blip r:embed="rId4">
            <a:alphaModFix amt="9000"/>
          </a:blip>
          <a:srcRect l="16865" t="92814" r="15741" b="-3749"/>
          <a:stretch>
            <a:fillRect/>
          </a:stretch>
        </p:blipFill>
        <p:spPr>
          <a:xfrm>
            <a:off x="713398" y="6239046"/>
            <a:ext cx="7966834" cy="61895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591427" y="713119"/>
            <a:ext cx="4552573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2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  <p:bldP spid="46" grpId="0" animBg="1"/>
      <p:bldP spid="46" grpId="1" animBg="1"/>
      <p:bldP spid="48" grpId="0" animBg="1"/>
      <p:bldP spid="48" grpId="1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"/>
            <a:ext cx="9144000" cy="6217920"/>
          </a:xfrm>
          <a:prstGeom prst="rect">
            <a:avLst/>
          </a:prstGeom>
          <a:solidFill>
            <a:srgbClr val="83AF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512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Federal Settlements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</p:spTree>
  </p:cSld>
  <p:clrMapOvr>
    <a:masterClrMapping/>
  </p:clrMapOvr>
  <p:transition spd="med" advTm="45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Other Key Events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grpSp>
        <p:nvGrpSpPr>
          <p:cNvPr id="2" name="Group 142"/>
          <p:cNvGrpSpPr/>
          <p:nvPr/>
        </p:nvGrpSpPr>
        <p:grpSpPr>
          <a:xfrm>
            <a:off x="2046848" y="1374862"/>
            <a:ext cx="7109985" cy="445615"/>
            <a:chOff x="457200" y="1189993"/>
            <a:chExt cx="7109985" cy="445615"/>
          </a:xfrm>
        </p:grpSpPr>
        <p:grpSp>
          <p:nvGrpSpPr>
            <p:cNvPr id="3" name="Group 140"/>
            <p:cNvGrpSpPr/>
            <p:nvPr/>
          </p:nvGrpSpPr>
          <p:grpSpPr>
            <a:xfrm>
              <a:off x="457200" y="1189993"/>
              <a:ext cx="7109985" cy="445615"/>
              <a:chOff x="457200" y="1189993"/>
              <a:chExt cx="7109985" cy="445615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457201" y="1189993"/>
                <a:ext cx="7109984" cy="444027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457200" y="1634020"/>
                <a:ext cx="7109984" cy="1588"/>
              </a:xfrm>
              <a:prstGeom prst="line">
                <a:avLst/>
              </a:prstGeom>
              <a:ln w="6350" cap="flat" cmpd="sng" algn="ctr">
                <a:solidFill>
                  <a:srgbClr val="83AF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Rectangle 141"/>
            <p:cNvSpPr/>
            <p:nvPr/>
          </p:nvSpPr>
          <p:spPr>
            <a:xfrm>
              <a:off x="563772" y="1225517"/>
              <a:ext cx="66393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chemeClr val="bg1"/>
                  </a:solidFill>
                </a:rPr>
                <a:t>AstraZeneca—No more free trips for doctors </a:t>
              </a:r>
              <a:r>
                <a:rPr lang="en-US" sz="1400" dirty="0" smtClean="0">
                  <a:solidFill>
                    <a:schemeClr val="bg1"/>
                  </a:solidFill>
                </a:rPr>
                <a:t>(MAY 2011)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143"/>
          <p:cNvGrpSpPr/>
          <p:nvPr/>
        </p:nvGrpSpPr>
        <p:grpSpPr>
          <a:xfrm>
            <a:off x="2038610" y="1961356"/>
            <a:ext cx="7198317" cy="445615"/>
            <a:chOff x="457200" y="1189993"/>
            <a:chExt cx="7198317" cy="445615"/>
          </a:xfrm>
        </p:grpSpPr>
        <p:grpSp>
          <p:nvGrpSpPr>
            <p:cNvPr id="5" name="Group 140"/>
            <p:cNvGrpSpPr/>
            <p:nvPr/>
          </p:nvGrpSpPr>
          <p:grpSpPr>
            <a:xfrm>
              <a:off x="457200" y="1189993"/>
              <a:ext cx="7198317" cy="445615"/>
              <a:chOff x="457200" y="1189993"/>
              <a:chExt cx="7198317" cy="445615"/>
            </a:xfrm>
          </p:grpSpPr>
          <p:sp>
            <p:nvSpPr>
              <p:cNvPr id="147" name="Rectangle 146"/>
              <p:cNvSpPr/>
              <p:nvPr/>
            </p:nvSpPr>
            <p:spPr>
              <a:xfrm>
                <a:off x="457200" y="1189993"/>
                <a:ext cx="7106978" cy="444027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9" name="Straight Connector 148"/>
              <p:cNvCxnSpPr/>
              <p:nvPr/>
            </p:nvCxnSpPr>
            <p:spPr>
              <a:xfrm>
                <a:off x="457200" y="1634020"/>
                <a:ext cx="7198317" cy="1588"/>
              </a:xfrm>
              <a:prstGeom prst="line">
                <a:avLst/>
              </a:prstGeom>
              <a:ln w="6350" cap="flat" cmpd="sng" algn="ctr">
                <a:solidFill>
                  <a:srgbClr val="83AF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6" name="Rectangle 145"/>
            <p:cNvSpPr/>
            <p:nvPr/>
          </p:nvSpPr>
          <p:spPr>
            <a:xfrm>
              <a:off x="563772" y="1225517"/>
              <a:ext cx="66393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FFFFFF"/>
                  </a:solidFill>
                </a:rPr>
                <a:t>Harvard docs punished for undisclosed pharma ties </a:t>
              </a:r>
              <a:r>
                <a:rPr lang="en-US" sz="1400" dirty="0" smtClean="0">
                  <a:solidFill>
                    <a:srgbClr val="FFFFFF"/>
                  </a:solidFill>
                </a:rPr>
                <a:t>(JUL 2011)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rcRect t="26372" b="21764"/>
          <a:stretch>
            <a:fillRect/>
          </a:stretch>
        </p:blipFill>
        <p:spPr>
          <a:xfrm>
            <a:off x="580164" y="1374862"/>
            <a:ext cx="1307487" cy="445615"/>
          </a:xfrm>
          <a:prstGeom prst="rect">
            <a:avLst/>
          </a:prstGeom>
        </p:spPr>
      </p:pic>
      <p:grpSp>
        <p:nvGrpSpPr>
          <p:cNvPr id="41" name="Group 143"/>
          <p:cNvGrpSpPr/>
          <p:nvPr/>
        </p:nvGrpSpPr>
        <p:grpSpPr>
          <a:xfrm>
            <a:off x="2038610" y="2547850"/>
            <a:ext cx="7198317" cy="445615"/>
            <a:chOff x="457200" y="1189993"/>
            <a:chExt cx="7198317" cy="445615"/>
          </a:xfrm>
        </p:grpSpPr>
        <p:grpSp>
          <p:nvGrpSpPr>
            <p:cNvPr id="42" name="Group 140"/>
            <p:cNvGrpSpPr/>
            <p:nvPr/>
          </p:nvGrpSpPr>
          <p:grpSpPr>
            <a:xfrm>
              <a:off x="457200" y="1189993"/>
              <a:ext cx="7198317" cy="445615"/>
              <a:chOff x="457200" y="1189993"/>
              <a:chExt cx="7198317" cy="445615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57200" y="1189993"/>
                <a:ext cx="7106978" cy="444027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457200" y="1634020"/>
                <a:ext cx="7198317" cy="1588"/>
              </a:xfrm>
              <a:prstGeom prst="line">
                <a:avLst/>
              </a:prstGeom>
              <a:ln w="6350" cap="flat" cmpd="sng" algn="ctr">
                <a:solidFill>
                  <a:srgbClr val="83AF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563772" y="1225517"/>
              <a:ext cx="66393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FFFFFF"/>
                  </a:solidFill>
                </a:rPr>
                <a:t>Aurora bans doctors from giving free drug samples </a:t>
              </a:r>
              <a:r>
                <a:rPr lang="en-US" sz="1400" dirty="0" smtClean="0">
                  <a:solidFill>
                    <a:srgbClr val="FFFFFF"/>
                  </a:solidFill>
                </a:rPr>
                <a:t>(JUL 2011)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26" y="2451052"/>
            <a:ext cx="1360004" cy="56017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24" y="3131739"/>
            <a:ext cx="953692" cy="445056"/>
          </a:xfrm>
          <a:prstGeom prst="rect">
            <a:avLst/>
          </a:prstGeom>
        </p:spPr>
      </p:pic>
      <p:grpSp>
        <p:nvGrpSpPr>
          <p:cNvPr id="64" name="Group 143"/>
          <p:cNvGrpSpPr/>
          <p:nvPr/>
        </p:nvGrpSpPr>
        <p:grpSpPr>
          <a:xfrm>
            <a:off x="2038610" y="3720838"/>
            <a:ext cx="7106978" cy="712758"/>
            <a:chOff x="457200" y="1189992"/>
            <a:chExt cx="7106978" cy="864654"/>
          </a:xfrm>
        </p:grpSpPr>
        <p:grpSp>
          <p:nvGrpSpPr>
            <p:cNvPr id="65" name="Group 140"/>
            <p:cNvGrpSpPr/>
            <p:nvPr/>
          </p:nvGrpSpPr>
          <p:grpSpPr>
            <a:xfrm>
              <a:off x="457200" y="1189992"/>
              <a:ext cx="7106978" cy="864654"/>
              <a:chOff x="457200" y="1189992"/>
              <a:chExt cx="7106978" cy="864654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457200" y="1189992"/>
                <a:ext cx="7106978" cy="854136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flipV="1">
                <a:off x="457200" y="2054264"/>
                <a:ext cx="7105390" cy="382"/>
              </a:xfrm>
              <a:prstGeom prst="line">
                <a:avLst/>
              </a:prstGeom>
              <a:ln w="6350" cap="flat" cmpd="sng" algn="ctr">
                <a:solidFill>
                  <a:srgbClr val="83AF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Rectangle 65"/>
            <p:cNvSpPr/>
            <p:nvPr/>
          </p:nvSpPr>
          <p:spPr>
            <a:xfrm>
              <a:off x="563772" y="1225517"/>
              <a:ext cx="6249015" cy="784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FFFFFF"/>
                  </a:solidFill>
                </a:rPr>
                <a:t>Justice Department asks the Supreme Court to review the Affordable Care Act </a:t>
              </a:r>
              <a:r>
                <a:rPr lang="en-US" sz="1400" dirty="0" smtClean="0">
                  <a:solidFill>
                    <a:srgbClr val="FFFFFF"/>
                  </a:solidFill>
                </a:rPr>
                <a:t>(SEPT 2011)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521" y="3720838"/>
            <a:ext cx="746484" cy="746484"/>
          </a:xfrm>
          <a:prstGeom prst="rect">
            <a:avLst/>
          </a:prstGeom>
        </p:spPr>
      </p:pic>
      <p:grpSp>
        <p:nvGrpSpPr>
          <p:cNvPr id="73" name="Group 143"/>
          <p:cNvGrpSpPr/>
          <p:nvPr/>
        </p:nvGrpSpPr>
        <p:grpSpPr>
          <a:xfrm>
            <a:off x="2038610" y="4566067"/>
            <a:ext cx="7198317" cy="704087"/>
            <a:chOff x="457200" y="1157868"/>
            <a:chExt cx="7198317" cy="662890"/>
          </a:xfrm>
        </p:grpSpPr>
        <p:grpSp>
          <p:nvGrpSpPr>
            <p:cNvPr id="74" name="Group 140"/>
            <p:cNvGrpSpPr/>
            <p:nvPr/>
          </p:nvGrpSpPr>
          <p:grpSpPr>
            <a:xfrm>
              <a:off x="457200" y="1157868"/>
              <a:ext cx="7198317" cy="662890"/>
              <a:chOff x="457200" y="1157868"/>
              <a:chExt cx="7198317" cy="66289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457200" y="1634020"/>
                <a:ext cx="7198317" cy="1588"/>
              </a:xfrm>
              <a:prstGeom prst="line">
                <a:avLst/>
              </a:prstGeom>
              <a:ln w="6350" cap="flat" cmpd="sng" algn="ctr">
                <a:solidFill>
                  <a:srgbClr val="83AF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457200" y="1157868"/>
                <a:ext cx="7106978" cy="662890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5" name="Rectangle 74"/>
            <p:cNvSpPr/>
            <p:nvPr/>
          </p:nvSpPr>
          <p:spPr>
            <a:xfrm>
              <a:off x="563772" y="1169616"/>
              <a:ext cx="69988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FFFFFF"/>
                  </a:solidFill>
                </a:rPr>
                <a:t>Medicare administrator Donald Berwick resigns in the face of Republican opposition </a:t>
              </a:r>
              <a:r>
                <a:rPr lang="en-US" sz="1400" dirty="0" smtClean="0">
                  <a:solidFill>
                    <a:srgbClr val="FFFFFF"/>
                  </a:solidFill>
                </a:rPr>
                <a:t>(NOV 2011)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8" name="Group 143"/>
          <p:cNvGrpSpPr/>
          <p:nvPr/>
        </p:nvGrpSpPr>
        <p:grpSpPr>
          <a:xfrm>
            <a:off x="2038610" y="3134344"/>
            <a:ext cx="7198317" cy="445615"/>
            <a:chOff x="457200" y="1189993"/>
            <a:chExt cx="7198317" cy="445615"/>
          </a:xfrm>
        </p:grpSpPr>
        <p:grpSp>
          <p:nvGrpSpPr>
            <p:cNvPr id="79" name="Group 140"/>
            <p:cNvGrpSpPr/>
            <p:nvPr/>
          </p:nvGrpSpPr>
          <p:grpSpPr>
            <a:xfrm>
              <a:off x="457200" y="1189993"/>
              <a:ext cx="7198317" cy="445615"/>
              <a:chOff x="457200" y="1189993"/>
              <a:chExt cx="7198317" cy="445615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457200" y="1189993"/>
                <a:ext cx="7106978" cy="444027"/>
              </a:xfrm>
              <a:prstGeom prst="rect">
                <a:avLst/>
              </a:prstGeom>
              <a:solidFill>
                <a:srgbClr val="002C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457200" y="1634020"/>
                <a:ext cx="7198317" cy="1588"/>
              </a:xfrm>
              <a:prstGeom prst="line">
                <a:avLst/>
              </a:prstGeom>
              <a:ln w="6350" cap="flat" cmpd="sng" algn="ctr">
                <a:solidFill>
                  <a:srgbClr val="83AF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ctangle 79"/>
            <p:cNvSpPr/>
            <p:nvPr/>
          </p:nvSpPr>
          <p:spPr>
            <a:xfrm>
              <a:off x="563772" y="1225517"/>
              <a:ext cx="69988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FFFFFF"/>
                  </a:solidFill>
                </a:rPr>
                <a:t>DDMAC reorganized into Office of Prescription Drug Promotion </a:t>
              </a:r>
              <a:r>
                <a:rPr lang="en-US" sz="1400" dirty="0" smtClean="0">
                  <a:solidFill>
                    <a:srgbClr val="FFFFFF"/>
                  </a:solidFill>
                </a:rPr>
                <a:t>(SEPT 2011)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2" y="4563387"/>
            <a:ext cx="694894" cy="7094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164" y="2052663"/>
            <a:ext cx="1363369" cy="320793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3259291" y="714707"/>
            <a:ext cx="5884709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 rot="21444873">
            <a:off x="615668" y="1110702"/>
            <a:ext cx="6046967" cy="1170085"/>
            <a:chOff x="1008595" y="267152"/>
            <a:chExt cx="7088393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9" name="Rectangle 18"/>
            <p:cNvSpPr/>
            <p:nvPr/>
          </p:nvSpPr>
          <p:spPr>
            <a:xfrm>
              <a:off x="1010388" y="267152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9" t="24953" r="71597" b="62506"/>
            <a:stretch/>
          </p:blipFill>
          <p:spPr bwMode="auto">
            <a:xfrm>
              <a:off x="1008595" y="274583"/>
              <a:ext cx="1505984" cy="715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18" t="53178" r="41140" b="37179"/>
            <a:stretch/>
          </p:blipFill>
          <p:spPr bwMode="auto">
            <a:xfrm>
              <a:off x="2541734" y="331677"/>
              <a:ext cx="5459266" cy="658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6" t="65535" r="63918" b="29442"/>
            <a:stretch/>
          </p:blipFill>
          <p:spPr bwMode="auto">
            <a:xfrm>
              <a:off x="1100320" y="1201227"/>
              <a:ext cx="2254104" cy="287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ProPublica in the News</a:t>
            </a:r>
            <a:endParaRPr lang="en-US" sz="3000" b="1" baseline="30000" dirty="0">
              <a:solidFill>
                <a:srgbClr val="7F7F7F"/>
              </a:solidFill>
            </a:endParaRPr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grpSp>
        <p:nvGrpSpPr>
          <p:cNvPr id="3" name="Group 27"/>
          <p:cNvGrpSpPr/>
          <p:nvPr/>
        </p:nvGrpSpPr>
        <p:grpSpPr>
          <a:xfrm rot="424260">
            <a:off x="2359825" y="1565263"/>
            <a:ext cx="6046967" cy="1174365"/>
            <a:chOff x="1008595" y="1792750"/>
            <a:chExt cx="7088393" cy="1376617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29" name="Rectangle 28"/>
            <p:cNvSpPr/>
            <p:nvPr/>
          </p:nvSpPr>
          <p:spPr>
            <a:xfrm>
              <a:off x="1010388" y="1797767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9" t="52930" r="50732" b="38140"/>
            <a:stretch/>
          </p:blipFill>
          <p:spPr bwMode="auto">
            <a:xfrm>
              <a:off x="2227372" y="1913838"/>
              <a:ext cx="5779544" cy="786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5" t="63350" r="69494" b="32604"/>
            <a:stretch/>
          </p:blipFill>
          <p:spPr bwMode="auto">
            <a:xfrm>
              <a:off x="1040939" y="2880959"/>
              <a:ext cx="1847111" cy="231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1" t="25829" r="77112" b="70109"/>
            <a:stretch/>
          </p:blipFill>
          <p:spPr bwMode="auto">
            <a:xfrm>
              <a:off x="1008595" y="1792750"/>
              <a:ext cx="1051588" cy="232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2"/>
          <p:cNvGrpSpPr/>
          <p:nvPr/>
        </p:nvGrpSpPr>
        <p:grpSpPr>
          <a:xfrm rot="21367564">
            <a:off x="300260" y="1513161"/>
            <a:ext cx="6045437" cy="1170085"/>
            <a:chOff x="1034313" y="3556593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5" name="Rectangle 34"/>
            <p:cNvSpPr/>
            <p:nvPr/>
          </p:nvSpPr>
          <p:spPr>
            <a:xfrm>
              <a:off x="1034313" y="3556593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1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1" t="44527" r="52204" b="45799"/>
            <a:stretch/>
          </p:blipFill>
          <p:spPr bwMode="auto">
            <a:xfrm>
              <a:off x="1066800" y="3601368"/>
              <a:ext cx="2696256" cy="437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1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7" t="58651" r="46547" b="34279"/>
            <a:stretch/>
          </p:blipFill>
          <p:spPr bwMode="auto">
            <a:xfrm>
              <a:off x="1066800" y="4097172"/>
              <a:ext cx="693021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18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7" t="66512" r="66814" b="31302"/>
            <a:stretch/>
          </p:blipFill>
          <p:spPr bwMode="auto">
            <a:xfrm>
              <a:off x="2819400" y="4599457"/>
              <a:ext cx="2023730" cy="124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39"/>
          <p:cNvGrpSpPr/>
          <p:nvPr/>
        </p:nvGrpSpPr>
        <p:grpSpPr>
          <a:xfrm>
            <a:off x="2786149" y="1599554"/>
            <a:ext cx="6045437" cy="1170085"/>
            <a:chOff x="1050405" y="5100088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1" name="Rectangle 40"/>
            <p:cNvSpPr/>
            <p:nvPr/>
          </p:nvSpPr>
          <p:spPr>
            <a:xfrm>
              <a:off x="1050405" y="5100088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19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1" t="20930" r="60486" b="70698"/>
            <a:stretch/>
          </p:blipFill>
          <p:spPr bwMode="auto">
            <a:xfrm>
              <a:off x="1080972" y="5157216"/>
              <a:ext cx="2195628" cy="375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20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6" t="67163" r="41007" b="26015"/>
            <a:stretch/>
          </p:blipFill>
          <p:spPr bwMode="auto">
            <a:xfrm>
              <a:off x="1082099" y="5486400"/>
              <a:ext cx="6995101" cy="603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1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4" t="72933" r="74826" b="23292"/>
            <a:stretch/>
          </p:blipFill>
          <p:spPr bwMode="auto">
            <a:xfrm>
              <a:off x="1124024" y="6213871"/>
              <a:ext cx="1292888" cy="218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46"/>
          <p:cNvGrpSpPr>
            <a:grpSpLocks noChangeAspect="1"/>
          </p:cNvGrpSpPr>
          <p:nvPr/>
        </p:nvGrpSpPr>
        <p:grpSpPr>
          <a:xfrm rot="158516">
            <a:off x="592640" y="1848106"/>
            <a:ext cx="6046348" cy="1169842"/>
            <a:chOff x="911863" y="152400"/>
            <a:chExt cx="7089137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8" name="Rectangle 47"/>
            <p:cNvSpPr/>
            <p:nvPr/>
          </p:nvSpPr>
          <p:spPr>
            <a:xfrm>
              <a:off x="914400" y="1524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7" t="23534" r="63320" b="66202"/>
            <a:stretch/>
          </p:blipFill>
          <p:spPr bwMode="auto">
            <a:xfrm>
              <a:off x="911863" y="154180"/>
              <a:ext cx="1430078" cy="315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6" t="64279" r="47447" b="26837"/>
            <a:stretch/>
          </p:blipFill>
          <p:spPr bwMode="auto">
            <a:xfrm>
              <a:off x="973860" y="597408"/>
              <a:ext cx="6767499" cy="850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1" t="75395" r="69442" b="21683"/>
            <a:stretch/>
          </p:blipFill>
          <p:spPr bwMode="auto">
            <a:xfrm>
              <a:off x="5711467" y="292338"/>
              <a:ext cx="2258460" cy="210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3" name="Straight Connector 32"/>
          <p:cNvCxnSpPr/>
          <p:nvPr/>
        </p:nvCxnSpPr>
        <p:spPr>
          <a:xfrm>
            <a:off x="4243159" y="714707"/>
            <a:ext cx="4900841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>
            <a:grpSpLocks noChangeAspect="1"/>
          </p:cNvGrpSpPr>
          <p:nvPr/>
        </p:nvGrpSpPr>
        <p:grpSpPr>
          <a:xfrm rot="21394576">
            <a:off x="3242395" y="2151470"/>
            <a:ext cx="6044184" cy="1169842"/>
            <a:chOff x="909970" y="1775174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8" name="Rectangle 37"/>
            <p:cNvSpPr/>
            <p:nvPr/>
          </p:nvSpPr>
          <p:spPr>
            <a:xfrm>
              <a:off x="909970" y="1775174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6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t="39854" r="78988" b="46773"/>
            <a:stretch/>
          </p:blipFill>
          <p:spPr bwMode="auto">
            <a:xfrm>
              <a:off x="967234" y="1846520"/>
              <a:ext cx="515680" cy="515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18" t="80232" r="40349" b="12512"/>
            <a:stretch/>
          </p:blipFill>
          <p:spPr bwMode="auto">
            <a:xfrm>
              <a:off x="990600" y="2438400"/>
              <a:ext cx="6864813" cy="612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11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45" t="82651" r="71244" b="11023"/>
            <a:stretch/>
          </p:blipFill>
          <p:spPr bwMode="auto">
            <a:xfrm>
              <a:off x="6251821" y="1846520"/>
              <a:ext cx="1626783" cy="361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 rot="21345030">
            <a:off x="299250" y="2487383"/>
            <a:ext cx="6044184" cy="1169842"/>
            <a:chOff x="909970" y="3257107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2" name="Rectangle 51"/>
            <p:cNvSpPr/>
            <p:nvPr/>
          </p:nvSpPr>
          <p:spPr>
            <a:xfrm>
              <a:off x="909970" y="3257107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1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5" t="21070" r="70512" b="61442"/>
            <a:stretch/>
          </p:blipFill>
          <p:spPr bwMode="auto">
            <a:xfrm>
              <a:off x="936551" y="3278372"/>
              <a:ext cx="1197050" cy="694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13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8" t="51395" r="73102" b="42465"/>
            <a:stretch/>
          </p:blipFill>
          <p:spPr bwMode="auto">
            <a:xfrm>
              <a:off x="3427174" y="3554898"/>
              <a:ext cx="2310936" cy="576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15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8" t="48217" r="67311" b="48620"/>
            <a:stretch/>
          </p:blipFill>
          <p:spPr bwMode="auto">
            <a:xfrm>
              <a:off x="932688" y="4410737"/>
              <a:ext cx="1967025" cy="18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16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8" t="64853" r="79930" b="32821"/>
            <a:stretch/>
          </p:blipFill>
          <p:spPr bwMode="auto">
            <a:xfrm>
              <a:off x="2888762" y="4422251"/>
              <a:ext cx="712382" cy="132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7" name="Group 57"/>
          <p:cNvGrpSpPr>
            <a:grpSpLocks noChangeAspect="1"/>
          </p:cNvGrpSpPr>
          <p:nvPr/>
        </p:nvGrpSpPr>
        <p:grpSpPr>
          <a:xfrm>
            <a:off x="2231705" y="3060749"/>
            <a:ext cx="6044184" cy="1169842"/>
            <a:chOff x="914400" y="4859954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8" name="Rectangle 57"/>
            <p:cNvSpPr/>
            <p:nvPr/>
          </p:nvSpPr>
          <p:spPr>
            <a:xfrm>
              <a:off x="914400" y="4859954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9" name="Picture 6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t="39854" r="78988" b="46773"/>
            <a:stretch/>
          </p:blipFill>
          <p:spPr bwMode="auto">
            <a:xfrm>
              <a:off x="971664" y="4931300"/>
              <a:ext cx="515680" cy="515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18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1" t="68402" r="45918" b="27396"/>
            <a:stretch/>
          </p:blipFill>
          <p:spPr bwMode="auto">
            <a:xfrm>
              <a:off x="1566895" y="5122746"/>
              <a:ext cx="6357905" cy="374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19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7" t="78930" r="72291" b="15062"/>
            <a:stretch/>
          </p:blipFill>
          <p:spPr bwMode="auto">
            <a:xfrm>
              <a:off x="1003163" y="5762842"/>
              <a:ext cx="1411473" cy="343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2" name="Group 36"/>
          <p:cNvGrpSpPr>
            <a:grpSpLocks noChangeAspect="1"/>
          </p:cNvGrpSpPr>
          <p:nvPr/>
        </p:nvGrpSpPr>
        <p:grpSpPr>
          <a:xfrm rot="21385208">
            <a:off x="1738360" y="2726089"/>
            <a:ext cx="6044184" cy="1169842"/>
            <a:chOff x="838200" y="152400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63" name="Rectangle 62"/>
            <p:cNvSpPr/>
            <p:nvPr/>
          </p:nvSpPr>
          <p:spPr>
            <a:xfrm>
              <a:off x="838200" y="1524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6" t="75395" r="43825" b="10651"/>
            <a:stretch/>
          </p:blipFill>
          <p:spPr bwMode="auto">
            <a:xfrm>
              <a:off x="2484729" y="439479"/>
              <a:ext cx="5363871" cy="96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3" t="19395" r="59605" b="67768"/>
            <a:stretch/>
          </p:blipFill>
          <p:spPr bwMode="auto">
            <a:xfrm>
              <a:off x="854150" y="166577"/>
              <a:ext cx="1650557" cy="429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6" name="Group 44"/>
          <p:cNvGrpSpPr>
            <a:grpSpLocks noChangeAspect="1"/>
          </p:cNvGrpSpPr>
          <p:nvPr/>
        </p:nvGrpSpPr>
        <p:grpSpPr>
          <a:xfrm rot="531198">
            <a:off x="2588601" y="2948946"/>
            <a:ext cx="6044184" cy="1169842"/>
            <a:chOff x="838200" y="1697666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67" name="Rectangle 66"/>
            <p:cNvSpPr/>
            <p:nvPr/>
          </p:nvSpPr>
          <p:spPr>
            <a:xfrm>
              <a:off x="838200" y="1697666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8" name="Picture 5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1" t="33163" r="67058" b="60511"/>
            <a:stretch/>
          </p:blipFill>
          <p:spPr bwMode="auto">
            <a:xfrm>
              <a:off x="854149" y="1708299"/>
              <a:ext cx="1970258" cy="338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7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2" t="48279" r="53349" b="44568"/>
            <a:stretch/>
          </p:blipFill>
          <p:spPr bwMode="auto">
            <a:xfrm>
              <a:off x="1569899" y="2093478"/>
              <a:ext cx="6298502" cy="731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7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2" t="58583" r="72401" b="34837"/>
            <a:stretch/>
          </p:blipFill>
          <p:spPr bwMode="auto">
            <a:xfrm>
              <a:off x="903694" y="2788803"/>
              <a:ext cx="1155324" cy="2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3" name="Group 62"/>
          <p:cNvGrpSpPr>
            <a:grpSpLocks noChangeAspect="1"/>
          </p:cNvGrpSpPr>
          <p:nvPr/>
        </p:nvGrpSpPr>
        <p:grpSpPr>
          <a:xfrm rot="21397081">
            <a:off x="-108131" y="2815983"/>
            <a:ext cx="6044184" cy="1169842"/>
            <a:chOff x="854149" y="3276600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4" name="Rectangle 73"/>
            <p:cNvSpPr/>
            <p:nvPr/>
          </p:nvSpPr>
          <p:spPr>
            <a:xfrm>
              <a:off x="854149" y="32766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5" name="Picture 8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0" t="43706" r="56803" b="47116"/>
            <a:stretch/>
          </p:blipFill>
          <p:spPr bwMode="auto">
            <a:xfrm>
              <a:off x="871871" y="3301409"/>
              <a:ext cx="2386865" cy="411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" name="Picture 10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0" t="69628" r="43375" b="17535"/>
            <a:stretch/>
          </p:blipFill>
          <p:spPr bwMode="auto">
            <a:xfrm>
              <a:off x="1670146" y="3640147"/>
              <a:ext cx="5492654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7" name="Group 9"/>
            <p:cNvGrpSpPr/>
            <p:nvPr/>
          </p:nvGrpSpPr>
          <p:grpSpPr>
            <a:xfrm>
              <a:off x="5367670" y="4269242"/>
              <a:ext cx="2480930" cy="285305"/>
              <a:chOff x="6482316" y="4269242"/>
              <a:chExt cx="2480930" cy="285305"/>
            </a:xfrm>
          </p:grpSpPr>
          <p:pic>
            <p:nvPicPr>
              <p:cNvPr id="78" name="Picture 11"/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50" t="82837" r="70302" b="12751"/>
              <a:stretch/>
            </p:blipFill>
            <p:spPr bwMode="auto">
              <a:xfrm>
                <a:off x="6482316" y="4269242"/>
                <a:ext cx="1671084" cy="285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" name="Picture 11"/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50" t="89880" r="70302" b="6558"/>
              <a:stretch/>
            </p:blipFill>
            <p:spPr bwMode="auto">
              <a:xfrm>
                <a:off x="7292162" y="4296708"/>
                <a:ext cx="1671084" cy="2303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80" name="Group 30"/>
          <p:cNvGrpSpPr>
            <a:grpSpLocks noChangeAspect="1"/>
          </p:cNvGrpSpPr>
          <p:nvPr/>
        </p:nvGrpSpPr>
        <p:grpSpPr>
          <a:xfrm rot="151358">
            <a:off x="2790039" y="2913646"/>
            <a:ext cx="6044184" cy="1169842"/>
            <a:chOff x="854149" y="4929963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81" name="Rectangle 80"/>
            <p:cNvSpPr/>
            <p:nvPr/>
          </p:nvSpPr>
          <p:spPr>
            <a:xfrm>
              <a:off x="854149" y="4929963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Picture 13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4" t="24791" r="76232" b="69628"/>
            <a:stretch/>
          </p:blipFill>
          <p:spPr bwMode="auto">
            <a:xfrm>
              <a:off x="855921" y="4938823"/>
              <a:ext cx="960474" cy="318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14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7" t="50000" r="42152" b="40667"/>
            <a:stretch/>
          </p:blipFill>
          <p:spPr bwMode="auto">
            <a:xfrm>
              <a:off x="914400" y="5410200"/>
              <a:ext cx="6192402" cy="731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" name="Picture 15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21" t="74837" r="62849" b="20946"/>
            <a:stretch/>
          </p:blipFill>
          <p:spPr bwMode="auto">
            <a:xfrm>
              <a:off x="6686106" y="6055246"/>
              <a:ext cx="1212112" cy="241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16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0" t="81845" r="75011" b="9078"/>
            <a:stretch/>
          </p:blipFill>
          <p:spPr bwMode="auto">
            <a:xfrm>
              <a:off x="6629400" y="5029200"/>
              <a:ext cx="1192619" cy="518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51"/>
          <p:cNvGrpSpPr>
            <a:grpSpLocks noChangeAspect="1"/>
          </p:cNvGrpSpPr>
          <p:nvPr/>
        </p:nvGrpSpPr>
        <p:grpSpPr>
          <a:xfrm rot="21272772">
            <a:off x="1817632" y="3147369"/>
            <a:ext cx="6044184" cy="1169842"/>
            <a:chOff x="762000" y="228600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87" name="Rectangle 86"/>
            <p:cNvSpPr/>
            <p:nvPr/>
          </p:nvSpPr>
          <p:spPr>
            <a:xfrm>
              <a:off x="762000" y="2286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8" name="Picture 2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2" t="19395" r="25907" b="75209"/>
            <a:stretch/>
          </p:blipFill>
          <p:spPr bwMode="auto">
            <a:xfrm>
              <a:off x="838200" y="304800"/>
              <a:ext cx="4986671" cy="308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4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71674" r="53873" b="23582"/>
            <a:stretch/>
          </p:blipFill>
          <p:spPr bwMode="auto">
            <a:xfrm>
              <a:off x="1600200" y="685800"/>
              <a:ext cx="548640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" name="Picture 4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77517" r="53873" b="18838"/>
            <a:stretch/>
          </p:blipFill>
          <p:spPr bwMode="auto">
            <a:xfrm>
              <a:off x="785037" y="1331226"/>
              <a:ext cx="3253563" cy="208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" name="Picture 6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0" t="80047" r="43093" b="14744"/>
            <a:stretch/>
          </p:blipFill>
          <p:spPr bwMode="auto">
            <a:xfrm>
              <a:off x="5538822" y="1241850"/>
              <a:ext cx="2211573" cy="297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2" name="Group 36"/>
          <p:cNvGrpSpPr>
            <a:grpSpLocks noChangeAspect="1"/>
          </p:cNvGrpSpPr>
          <p:nvPr/>
        </p:nvGrpSpPr>
        <p:grpSpPr>
          <a:xfrm>
            <a:off x="624708" y="3440755"/>
            <a:ext cx="6044184" cy="1169842"/>
            <a:chOff x="762000" y="1772093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3" name="Rectangle 92"/>
            <p:cNvSpPr/>
            <p:nvPr/>
          </p:nvSpPr>
          <p:spPr>
            <a:xfrm>
              <a:off x="762000" y="1772093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4" name="Picture 7"/>
            <p:cNvPicPr>
              <a:picLocks noChangeAspect="1" noChangeArrowheads="1"/>
            </p:cNvPicPr>
            <p:nvPr/>
          </p:nvPicPr>
          <p:blipFill rotWithShape="1">
            <a:blip r:embed="rId25">
              <a:lum brigh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19582" r="71453" b="77069"/>
            <a:stretch/>
          </p:blipFill>
          <p:spPr bwMode="auto">
            <a:xfrm>
              <a:off x="762000" y="1782725"/>
              <a:ext cx="1630326" cy="191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" name="Picture 8"/>
            <p:cNvPicPr>
              <a:picLocks noChangeAspect="1" noChangeArrowheads="1"/>
            </p:cNvPicPr>
            <p:nvPr/>
          </p:nvPicPr>
          <p:blipFill rotWithShape="1">
            <a:blip r:embed="rId25">
              <a:lum brigh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54000" r="40267" b="41721"/>
            <a:stretch/>
          </p:blipFill>
          <p:spPr bwMode="auto">
            <a:xfrm>
              <a:off x="980930" y="2286000"/>
              <a:ext cx="6639070" cy="338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6" name="Picture 9"/>
            <p:cNvPicPr>
              <a:picLocks noChangeAspect="1" noChangeArrowheads="1"/>
            </p:cNvPicPr>
            <p:nvPr/>
          </p:nvPicPr>
          <p:blipFill rotWithShape="1">
            <a:blip r:embed="rId25">
              <a:lum brigh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59209" r="52625" b="38000"/>
            <a:stretch/>
          </p:blipFill>
          <p:spPr bwMode="auto">
            <a:xfrm>
              <a:off x="3642094" y="2946991"/>
              <a:ext cx="3543300" cy="159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7" name="Group 66"/>
          <p:cNvGrpSpPr>
            <a:grpSpLocks noChangeAspect="1"/>
          </p:cNvGrpSpPr>
          <p:nvPr/>
        </p:nvGrpSpPr>
        <p:grpSpPr>
          <a:xfrm rot="347796">
            <a:off x="3192993" y="3522891"/>
            <a:ext cx="6044184" cy="1169842"/>
            <a:chOff x="749241" y="3360774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8" name="Rectangle 97"/>
            <p:cNvSpPr/>
            <p:nvPr/>
          </p:nvSpPr>
          <p:spPr>
            <a:xfrm>
              <a:off x="749241" y="3360774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9" name="Picture 11"/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35241" r="74384" b="59767"/>
            <a:stretch/>
          </p:blipFill>
          <p:spPr bwMode="auto">
            <a:xfrm>
              <a:off x="800987" y="3396210"/>
              <a:ext cx="1332613" cy="285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12"/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25" t="47181" r="33779" b="45251"/>
            <a:stretch/>
          </p:blipFill>
          <p:spPr bwMode="auto">
            <a:xfrm>
              <a:off x="901148" y="3886200"/>
              <a:ext cx="5779659" cy="822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12"/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25" t="55451" r="33779" b="40977"/>
            <a:stretch/>
          </p:blipFill>
          <p:spPr bwMode="auto">
            <a:xfrm>
              <a:off x="4548000" y="4489704"/>
              <a:ext cx="3265326" cy="219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Group 44"/>
          <p:cNvGrpSpPr>
            <a:grpSpLocks noChangeAspect="1"/>
          </p:cNvGrpSpPr>
          <p:nvPr/>
        </p:nvGrpSpPr>
        <p:grpSpPr>
          <a:xfrm rot="21166719">
            <a:off x="227383" y="3698562"/>
            <a:ext cx="6044184" cy="1169842"/>
            <a:chOff x="762000" y="4953000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3" name="Rectangle 102"/>
            <p:cNvSpPr/>
            <p:nvPr/>
          </p:nvSpPr>
          <p:spPr>
            <a:xfrm>
              <a:off x="762000" y="49530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4" name="Picture 16"/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7" t="72806" r="46546" b="19396"/>
            <a:stretch/>
          </p:blipFill>
          <p:spPr bwMode="auto">
            <a:xfrm>
              <a:off x="990600" y="5486400"/>
              <a:ext cx="6805089" cy="777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15"/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21008" r="78256" b="64759"/>
            <a:stretch/>
          </p:blipFill>
          <p:spPr bwMode="auto">
            <a:xfrm>
              <a:off x="777242" y="4964726"/>
              <a:ext cx="523539" cy="548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17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4" t="69984" r="61407" b="27194"/>
            <a:stretch/>
          </p:blipFill>
          <p:spPr bwMode="auto">
            <a:xfrm>
              <a:off x="5486400" y="6096000"/>
              <a:ext cx="2328531" cy="161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7" name="Group 36"/>
          <p:cNvGrpSpPr>
            <a:grpSpLocks noChangeAspect="1"/>
          </p:cNvGrpSpPr>
          <p:nvPr/>
        </p:nvGrpSpPr>
        <p:grpSpPr>
          <a:xfrm>
            <a:off x="2397577" y="3879554"/>
            <a:ext cx="6044184" cy="1169842"/>
            <a:chOff x="785037" y="228600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8" name="Rectangle 107"/>
            <p:cNvSpPr/>
            <p:nvPr/>
          </p:nvSpPr>
          <p:spPr>
            <a:xfrm>
              <a:off x="785037" y="2286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9" name="Picture 2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1" t="31534" r="40139" b="62745"/>
            <a:stretch/>
          </p:blipFill>
          <p:spPr bwMode="auto">
            <a:xfrm>
              <a:off x="838200" y="291066"/>
              <a:ext cx="2045878" cy="292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3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86" t="61628" r="45605" b="28140"/>
            <a:stretch/>
          </p:blipFill>
          <p:spPr bwMode="auto">
            <a:xfrm>
              <a:off x="914399" y="609600"/>
              <a:ext cx="6079251" cy="859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4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2" t="86372" r="58686" b="8232"/>
            <a:stretch/>
          </p:blipFill>
          <p:spPr bwMode="auto">
            <a:xfrm>
              <a:off x="5030972" y="1254640"/>
              <a:ext cx="2817628" cy="308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2" name="Group 65"/>
          <p:cNvGrpSpPr>
            <a:grpSpLocks noChangeAspect="1"/>
          </p:cNvGrpSpPr>
          <p:nvPr/>
        </p:nvGrpSpPr>
        <p:grpSpPr>
          <a:xfrm rot="515923">
            <a:off x="2735749" y="4441879"/>
            <a:ext cx="6044184" cy="1169842"/>
            <a:chOff x="785037" y="1828800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13" name="Rectangle 112"/>
            <p:cNvSpPr/>
            <p:nvPr/>
          </p:nvSpPr>
          <p:spPr>
            <a:xfrm>
              <a:off x="785037" y="18288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4" name="Picture 6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" t="25721" r="84326" b="67655"/>
            <a:stretch/>
          </p:blipFill>
          <p:spPr bwMode="auto">
            <a:xfrm>
              <a:off x="838200" y="1863356"/>
              <a:ext cx="1512682" cy="375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7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" t="53376" r="68209" b="42577"/>
            <a:stretch/>
          </p:blipFill>
          <p:spPr bwMode="auto">
            <a:xfrm>
              <a:off x="899038" y="2409588"/>
              <a:ext cx="6949440" cy="491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7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" t="57361" r="87761" b="35654"/>
            <a:stretch/>
          </p:blipFill>
          <p:spPr bwMode="auto">
            <a:xfrm>
              <a:off x="6379852" y="1863356"/>
              <a:ext cx="1463432" cy="473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7" name="Group 45"/>
          <p:cNvGrpSpPr>
            <a:grpSpLocks noChangeAspect="1"/>
          </p:cNvGrpSpPr>
          <p:nvPr/>
        </p:nvGrpSpPr>
        <p:grpSpPr>
          <a:xfrm rot="21432699">
            <a:off x="616887" y="4350832"/>
            <a:ext cx="6044184" cy="1169842"/>
            <a:chOff x="785037" y="3505200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18" name="Rectangle 117"/>
            <p:cNvSpPr/>
            <p:nvPr/>
          </p:nvSpPr>
          <p:spPr>
            <a:xfrm>
              <a:off x="785037" y="35052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8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3" t="26744" r="65907" b="60698"/>
            <a:stretch/>
          </p:blipFill>
          <p:spPr bwMode="auto">
            <a:xfrm>
              <a:off x="848832" y="3531780"/>
              <a:ext cx="1442721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11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3" t="71488" r="48116" b="8233"/>
            <a:stretch/>
          </p:blipFill>
          <p:spPr bwMode="auto">
            <a:xfrm>
              <a:off x="2743200" y="3641651"/>
              <a:ext cx="4072270" cy="1158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1" name="Picture 12"/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2" t="54558" r="68314" b="41923"/>
            <a:stretch/>
          </p:blipFill>
          <p:spPr bwMode="auto">
            <a:xfrm>
              <a:off x="818706" y="4392799"/>
              <a:ext cx="1403498" cy="201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13"/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0" t="67256" r="72499" b="28287"/>
            <a:stretch/>
          </p:blipFill>
          <p:spPr bwMode="auto">
            <a:xfrm>
              <a:off x="848832" y="4593929"/>
              <a:ext cx="914400" cy="254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3" name="Group 59"/>
          <p:cNvGrpSpPr>
            <a:grpSpLocks noChangeAspect="1"/>
          </p:cNvGrpSpPr>
          <p:nvPr/>
        </p:nvGrpSpPr>
        <p:grpSpPr>
          <a:xfrm>
            <a:off x="1768984" y="4600940"/>
            <a:ext cx="6044184" cy="1166052"/>
            <a:chOff x="762001" y="5105400"/>
            <a:chExt cx="7109636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24" name="Rectangle 123"/>
            <p:cNvSpPr/>
            <p:nvPr/>
          </p:nvSpPr>
          <p:spPr>
            <a:xfrm>
              <a:off x="785037" y="51054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5" name="Picture 14"/>
            <p:cNvPicPr>
              <a:picLocks noChangeAspect="1" noChangeArrowheads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5" t="26744" r="40268" b="64605"/>
            <a:stretch/>
          </p:blipFill>
          <p:spPr bwMode="auto">
            <a:xfrm>
              <a:off x="762001" y="5105400"/>
              <a:ext cx="1584145" cy="3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6" name="Picture 15"/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8" t="66865" r="41959" b="27387"/>
            <a:stretch/>
          </p:blipFill>
          <p:spPr bwMode="auto">
            <a:xfrm>
              <a:off x="838200" y="5562600"/>
              <a:ext cx="6996832" cy="502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7" name="Picture 16"/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7" t="60326" r="73128" b="35643"/>
            <a:stretch/>
          </p:blipFill>
          <p:spPr bwMode="auto">
            <a:xfrm>
              <a:off x="6406116" y="6196994"/>
              <a:ext cx="1437168" cy="230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advClick="0" advTm="2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6" accel="50000" decel="5000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150"/>
                            </p:stCondLst>
                            <p:childTnLst>
                              <p:par>
                                <p:cTn id="25" presetID="2" presetClass="entr" presetSubtype="6" accel="50000" decel="50000" fill="hold" nodeType="after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800"/>
                            </p:stCondLst>
                            <p:childTnLst>
                              <p:par>
                                <p:cTn id="30" presetID="2" presetClass="entr" presetSubtype="4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300"/>
                            </p:stCondLst>
                            <p:childTnLst>
                              <p:par>
                                <p:cTn id="35" presetID="2" presetClass="entr" presetSubtype="6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800"/>
                            </p:stCondLst>
                            <p:childTnLst>
                              <p:par>
                                <p:cTn id="40" presetID="2" presetClass="entr" presetSubtype="12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00"/>
                            </p:stCondLst>
                            <p:childTnLst>
                              <p:par>
                                <p:cTn id="45" presetID="2" presetClass="entr" presetSubtype="3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600"/>
                            </p:stCondLst>
                            <p:childTnLst>
                              <p:par>
                                <p:cTn id="50" presetID="2" presetClass="entr" presetSubtype="12" accel="50000" decel="5000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900"/>
                            </p:stCondLst>
                            <p:childTnLst>
                              <p:par>
                                <p:cTn id="55" presetID="2" presetClass="entr" presetSubtype="12" accel="50000" decel="5000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200"/>
                            </p:stCondLst>
                            <p:childTnLst>
                              <p:par>
                                <p:cTn id="60" presetID="2" presetClass="entr" presetSubtype="6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450"/>
                            </p:stCondLst>
                            <p:childTnLst>
                              <p:par>
                                <p:cTn id="65" presetID="2" presetClass="entr" presetSubtype="6" accel="50000" decel="50000" fill="hold" nodeType="afterEffect">
                                  <p:stCondLst>
                                    <p:cond delay="72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670"/>
                            </p:stCondLst>
                            <p:childTnLst>
                              <p:par>
                                <p:cTn id="70" presetID="2" presetClass="entr" presetSubtype="4" accel="50000" decel="5000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870"/>
                            </p:stCondLst>
                            <p:childTnLst>
                              <p:par>
                                <p:cTn id="75" presetID="2" presetClass="entr" presetSubtype="12" accel="50000" decel="5000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70"/>
                            </p:stCondLst>
                            <p:childTnLst>
                              <p:par>
                                <p:cTn id="80" presetID="2" presetClass="entr" presetSubtype="6" accel="50000" decel="5000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170"/>
                            </p:stCondLst>
                            <p:childTnLst>
                              <p:par>
                                <p:cTn id="85" presetID="2" presetClass="entr" presetSubtype="9" accel="50000" decel="5000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270"/>
                            </p:stCondLst>
                            <p:childTnLst>
                              <p:par>
                                <p:cTn id="90" presetID="2" presetClass="entr" presetSubtype="3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270"/>
                            </p:stCondLst>
                            <p:childTnLst>
                              <p:par>
                                <p:cTn id="95" presetID="2" presetClass="entr" presetSubtype="6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270"/>
                            </p:stCondLst>
                            <p:childTnLst>
                              <p:par>
                                <p:cTn id="100" presetID="2" presetClass="entr" presetSubtype="12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"/>
            <a:ext cx="9144000" cy="6217920"/>
          </a:xfrm>
          <a:prstGeom prst="rect">
            <a:avLst/>
          </a:prstGeom>
          <a:solidFill>
            <a:srgbClr val="83AF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330236" y="-719"/>
            <a:ext cx="11028331" cy="5593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2012</a:t>
            </a:r>
            <a:endParaRPr kumimoji="0" lang="en-US" sz="40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86" y="408807"/>
            <a:ext cx="3971566" cy="1143000"/>
          </a:xfrm>
        </p:spPr>
        <p:txBody>
          <a:bodyPr anchor="ctr">
            <a:noAutofit/>
          </a:bodyPr>
          <a:lstStyle/>
          <a:p>
            <a:pPr algn="l"/>
            <a:r>
              <a:rPr lang="en-US" sz="20000" dirty="0" smtClean="0">
                <a:solidFill>
                  <a:schemeClr val="bg1">
                    <a:alpha val="44000"/>
                  </a:schemeClr>
                </a:solidFill>
              </a:rPr>
              <a:t>‘11</a:t>
            </a:r>
            <a:endParaRPr lang="en-US" sz="20000" dirty="0">
              <a:solidFill>
                <a:schemeClr val="bg1">
                  <a:alpha val="44000"/>
                </a:schemeClr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82063" y="1541426"/>
            <a:ext cx="6144471" cy="51118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2600" dirty="0" smtClean="0">
                <a:solidFill>
                  <a:srgbClr val="002C5F"/>
                </a:solidFill>
              </a:rPr>
              <a:t>Sunshine Act </a:t>
            </a:r>
            <a:r>
              <a:rPr lang="en-US" sz="2600" u="sng" dirty="0">
                <a:solidFill>
                  <a:srgbClr val="002C5F"/>
                </a:solidFill>
              </a:rPr>
              <a:t>d</a:t>
            </a:r>
            <a:r>
              <a:rPr lang="en-US" sz="2600" u="sng" dirty="0" smtClean="0">
                <a:solidFill>
                  <a:srgbClr val="002C5F"/>
                </a:solidFill>
              </a:rPr>
              <a:t>raft</a:t>
            </a:r>
            <a:r>
              <a:rPr lang="en-US" sz="2600" dirty="0" smtClean="0">
                <a:solidFill>
                  <a:srgbClr val="002C5F"/>
                </a:solidFill>
              </a:rPr>
              <a:t> regulations</a:t>
            </a:r>
            <a:endParaRPr lang="en-US" sz="2600" dirty="0">
              <a:solidFill>
                <a:srgbClr val="002C5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2063" y="1043356"/>
            <a:ext cx="42757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2C5F"/>
                </a:solidFill>
              </a:rPr>
              <a:t>Continued regulatory change </a:t>
            </a:r>
            <a:endParaRPr lang="en-US" sz="2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30955" y="0"/>
            <a:ext cx="11028331" cy="5593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2011</a:t>
            </a:r>
            <a:endParaRPr kumimoji="0" lang="en-US" sz="40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063" y="545286"/>
            <a:ext cx="6513744" cy="49244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2C5F"/>
                </a:solidFill>
              </a:rPr>
              <a:t>Lower federal settlements than 2010</a:t>
            </a:r>
            <a:endParaRPr lang="en-US" sz="2600" dirty="0">
              <a:solidFill>
                <a:srgbClr val="002C5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82063" y="2058243"/>
            <a:ext cx="53219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2C5F"/>
                </a:solidFill>
              </a:rPr>
              <a:t>New guidance on unsolicited </a:t>
            </a:r>
            <a:r>
              <a:rPr lang="en-US" sz="2600" dirty="0">
                <a:solidFill>
                  <a:srgbClr val="002C5F"/>
                </a:solidFill>
              </a:rPr>
              <a:t>i</a:t>
            </a:r>
            <a:r>
              <a:rPr lang="en-US" sz="2600" dirty="0" smtClean="0">
                <a:solidFill>
                  <a:srgbClr val="002C5F"/>
                </a:solidFill>
              </a:rPr>
              <a:t>nquiries</a:t>
            </a:r>
            <a:endParaRPr lang="en-US" sz="2600" dirty="0">
              <a:solidFill>
                <a:srgbClr val="002C5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2020" y="4165950"/>
            <a:ext cx="86725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alpha val="44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‘12</a:t>
            </a:r>
            <a:endParaRPr kumimoji="0" lang="en-US" sz="20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44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1639" y="4921421"/>
            <a:ext cx="7168281" cy="51118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2600" dirty="0" smtClean="0">
                <a:solidFill>
                  <a:srgbClr val="002C5F"/>
                </a:solidFill>
              </a:rPr>
              <a:t>Expect a new wave of enforcement and regulation</a:t>
            </a:r>
            <a:endParaRPr lang="en-US" sz="2600" dirty="0">
              <a:solidFill>
                <a:srgbClr val="002C5F"/>
              </a:solidFill>
            </a:endParaRPr>
          </a:p>
        </p:txBody>
      </p:sp>
    </p:spTree>
  </p:cSld>
  <p:clrMapOvr>
    <a:masterClrMapping/>
  </p:clrMapOvr>
  <p:transition spd="med" advClick="0" advTm="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98334E-7 -1.62888E-6 L -2.24748 -1.62888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xit" presetSubtype="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98334E-7 -1.62888E-6 L -2.24748 -1.62888E-6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0" presetClass="exit" presetSubtype="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2" grpId="0"/>
      <p:bldP spid="2" grpId="1"/>
      <p:bldP spid="6" grpId="0"/>
      <p:bldP spid="6" grpId="2"/>
      <p:bldP spid="7" grpId="0"/>
      <p:bldP spid="7" grpId="2"/>
      <p:bldP spid="9" grpId="0"/>
      <p:bldP spid="5" grpId="0"/>
      <p:bldP spid="5" grpId="2"/>
      <p:bldP spid="10" grpId="0"/>
      <p:bldP spid="10" grpId="2"/>
      <p:bldP spid="11" grpId="0"/>
      <p:bldP spid="11" grpId="1"/>
      <p:bldP spid="12" grpId="0"/>
      <p:bldP spid="12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Sources</a:t>
            </a:r>
            <a:endParaRPr lang="en-US" sz="3000" b="1" baseline="30000" dirty="0">
              <a:solidFill>
                <a:srgbClr val="7F7F7F"/>
              </a:solidFill>
            </a:endParaRPr>
          </a:p>
        </p:txBody>
      </p: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1802823" y="716295"/>
            <a:ext cx="7341177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477200" y="911423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C5F"/>
                </a:solidFill>
                <a:latin typeface="Calibri"/>
                <a:cs typeface="Calibri"/>
              </a:rPr>
              <a:t>IMPORTANT COMPLIANCE RELEASES</a:t>
            </a:r>
            <a:endParaRPr lang="en-US" sz="1400" b="1" dirty="0">
              <a:solidFill>
                <a:srgbClr val="002C5F"/>
              </a:solidFill>
              <a:latin typeface="Calibri"/>
              <a:cs typeface="Calibri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481000" y="1139033"/>
            <a:ext cx="4263400" cy="185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83AFB4"/>
                </a:solidFill>
                <a:hlinkClick r:id="rId4"/>
              </a:rPr>
              <a:t>https://s3.amazonaws.com/public-inspection.federalregister.gov/2011-32244.pdf</a:t>
            </a:r>
            <a:endParaRPr lang="en-US" sz="1000" dirty="0" smtClean="0">
              <a:solidFill>
                <a:srgbClr val="83AFB4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83AFB4"/>
                </a:solidFill>
                <a:hlinkClick r:id="rId5"/>
              </a:rPr>
              <a:t>http://www.cms.gov/apps/media/press/release.asp?Counter=4220&amp;intNumPerPage=10&amp;checkDate=&amp;checkKey=&amp;srchType=1&amp;numDays=3500&amp;srchOpt=0&amp;srchData=&amp;keywordType=All&amp;chkNewsType=1%2C+2%2C+3%2C+4%2C+5&amp;intPage=&amp;showAll=&amp;pYear=&amp;year=&amp;desc=&amp;cboOrder=date</a:t>
            </a:r>
            <a:endParaRPr lang="en-US" sz="1000" dirty="0" smtClean="0">
              <a:solidFill>
                <a:srgbClr val="83AFB4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83AFB4"/>
                </a:solidFill>
                <a:hlinkClick r:id="rId6"/>
              </a:rPr>
              <a:t>http://www.reuters.com/article/2011/12/15/us-cms-sunshine-idUSTRE7BE04N20111215</a:t>
            </a:r>
            <a:endParaRPr lang="en-US" sz="1000" dirty="0" smtClean="0">
              <a:solidFill>
                <a:srgbClr val="83AFB4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83AFB4"/>
                </a:solidFill>
                <a:hlinkClick r:id="rId7"/>
              </a:rPr>
              <a:t>http://www.fda.gov/downloads/Drugs/GuidanceComplianceRegulatoryInformation/Guidances/UCM285145.pdf</a:t>
            </a:r>
            <a:endParaRPr lang="en-US" sz="1000" dirty="0" smtClean="0">
              <a:solidFill>
                <a:srgbClr val="83AFB4"/>
              </a:solidFill>
            </a:endParaRPr>
          </a:p>
          <a:p>
            <a:pPr marL="109538" indent="-109538">
              <a:spcBef>
                <a:spcPts val="300"/>
              </a:spcBef>
            </a:pPr>
            <a:endParaRPr lang="en-US" sz="1000" dirty="0">
              <a:solidFill>
                <a:srgbClr val="83AFB4"/>
              </a:solidFill>
            </a:endParaRP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4889633" y="1139033"/>
            <a:ext cx="4038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8"/>
              </a:rPr>
              <a:t>http://www.justice.gov/opa/pr/2011/January/11-civ-035.html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9"/>
              </a:rPr>
              <a:t>http://www.justice.gov/opa/pr/2011/April/11-crm-446.html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0"/>
              </a:rPr>
              <a:t>http://www.justice.gov/opa/pr/2011/June/11-civ-751.html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1"/>
              </a:rPr>
              <a:t>http://www.justice.gov/opa/pr/2011/June/11-civ-764.html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2"/>
              </a:rPr>
              <a:t>http://www.bloomberg.com/news/2011-09-14/watson-pharmaceuticals-will-pay-79-million-to-settle-lawsuit.html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3"/>
              </a:rPr>
              <a:t>http://www.reuters.com/article/2011/09/14/us-johnsonjohnson-natrecor-idUSTRE78D7CY20110914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4"/>
              </a:rPr>
              <a:t>http://www.justice.gov/opa/pr/2011/September/11-civ-1256.html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5"/>
              </a:rPr>
              <a:t>http://www.justice.gov/opa/pr/2011/October/11-civ-1389.html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6"/>
              </a:rPr>
              <a:t>http://www.justice.gov/opa/pr/2011/October/11-civ-1409.html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7"/>
              </a:rPr>
              <a:t>http://www.foxbusiness.com/markets/2011/11/03/glaxo-settles-us-drug-dispute-for-3b/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8"/>
              </a:rPr>
              <a:t>http://www.bloomberg.com/news/2011-10-24/amgen-says-it-set-aside-780-million-to-settle-drug-sale-kickback-claims.html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9"/>
              </a:rPr>
              <a:t>http://www.bloomberg.com/news/2011-10-21/abbott-said-to-agree-to-pay-1-3-billion-to-end-depakote-suits.html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0"/>
              </a:rPr>
              <a:t>http://www.justice.gov/opa/pr/2011/November/11-civ-1524.html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1"/>
              </a:rPr>
              <a:t>http://www.reuters.com/article/2011/11/21/pfizer-idUSN1E7AJ0CG20111121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2"/>
              </a:rPr>
              <a:t>http://www.justice.gov/opa/pr/2011/December/11-civ-1579.html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3"/>
              </a:rPr>
              <a:t>http://www.justice.gov/opa/pr/2011/December/11-civ-1623.html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endParaRPr lang="en-US" sz="1000" dirty="0">
              <a:solidFill>
                <a:srgbClr val="002C5F"/>
              </a:solidFill>
              <a:hlinkClick r:id=""/>
            </a:endParaRPr>
          </a:p>
        </p:txBody>
      </p:sp>
      <p:sp>
        <p:nvSpPr>
          <p:cNvPr id="46" name="TextBox 12"/>
          <p:cNvSpPr txBox="1">
            <a:spLocks noChangeArrowheads="1"/>
          </p:cNvSpPr>
          <p:nvPr/>
        </p:nvSpPr>
        <p:spPr bwMode="auto">
          <a:xfrm>
            <a:off x="4889633" y="911423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C5F"/>
                </a:solidFill>
                <a:latin typeface="Calibri"/>
                <a:cs typeface="Calibri"/>
              </a:rPr>
              <a:t>FEDERAL SETTLEMENTS</a:t>
            </a:r>
            <a:endParaRPr lang="en-US" sz="1400" b="1" dirty="0">
              <a:solidFill>
                <a:srgbClr val="002C5F"/>
              </a:solidFill>
              <a:latin typeface="Calibri"/>
              <a:cs typeface="Calibri"/>
            </a:endParaRPr>
          </a:p>
        </p:txBody>
      </p:sp>
      <p:sp>
        <p:nvSpPr>
          <p:cNvPr id="54" name="TextBox 12"/>
          <p:cNvSpPr txBox="1">
            <a:spLocks noChangeArrowheads="1"/>
          </p:cNvSpPr>
          <p:nvPr/>
        </p:nvSpPr>
        <p:spPr bwMode="auto">
          <a:xfrm>
            <a:off x="477200" y="3125190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C5F"/>
                </a:solidFill>
                <a:latin typeface="Calibri"/>
                <a:cs typeface="Calibri"/>
              </a:rPr>
              <a:t>STATE SETTLEMENTS</a:t>
            </a:r>
            <a:endParaRPr lang="en-US" sz="1400" b="1" dirty="0">
              <a:solidFill>
                <a:srgbClr val="002C5F"/>
              </a:solidFill>
              <a:latin typeface="Calibri"/>
              <a:cs typeface="Calibri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 bwMode="auto">
          <a:xfrm>
            <a:off x="480999" y="3352800"/>
            <a:ext cx="4539138" cy="269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4"/>
              </a:rPr>
              <a:t>http://www.latimes.com/business/la-fi-0311-astrazeneca-settlement-20110311,0,4119624.story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5"/>
              </a:rPr>
              <a:t>http://www.reuters.com/article/2011/04/27/parpharma-idUSL3E7FR53G20110427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6"/>
              </a:rPr>
              <a:t>http://www.bloomberg.com/news/2011-06-03/j-j-ordered-to-pay-327-million-on-deceptive-marketing-claims.html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7"/>
              </a:rPr>
              <a:t>http://www.goupstate.com/article/20111221/articles/111229952?p=1&amp;tc=pg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8"/>
              </a:rPr>
              <a:t>http://illinoisattorneygeneral.gov/pressroom/2011_06/20110623.html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9"/>
              </a:rPr>
              <a:t>http://www.ago.state.ms.us/index.php/press/releases/ag_wins_382_million_verdict_for_the_state_of_mississippi_in_medicaid_fraud_/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30"/>
              </a:rPr>
              <a:t>http://freepdfhosting.com/0885cf397f.pdf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31"/>
              </a:rPr>
              <a:t>http://www.mass.gov/ago/news-and-updates/press-releases/2011/2011-12-20-merk-lawsuit.html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32"/>
              </a:rPr>
              <a:t>https://www.oag.state.tx.us/oagnews/release.php?id=3949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endParaRPr lang="en-US" sz="1000" dirty="0" smtClean="0">
              <a:solidFill>
                <a:srgbClr val="002C5F"/>
              </a:solidFill>
            </a:endParaRPr>
          </a:p>
          <a:p>
            <a:pPr marL="112713" indent="-112713">
              <a:spcBef>
                <a:spcPts val="300"/>
              </a:spcBef>
              <a:buClr>
                <a:srgbClr val="544D44"/>
              </a:buClr>
              <a:buFont typeface="Lucida Grande"/>
              <a:buChar char="-"/>
              <a:defRPr/>
            </a:pPr>
            <a:endParaRPr lang="en-US" sz="1000" u="sng" dirty="0" smtClean="0">
              <a:solidFill>
                <a:schemeClr val="dk1"/>
              </a:solidFill>
              <a:hlinkClick r:id="rId33"/>
            </a:endParaRPr>
          </a:p>
          <a:p>
            <a:pPr marL="112713" indent="-112713">
              <a:spcBef>
                <a:spcPts val="300"/>
              </a:spcBef>
              <a:buClr>
                <a:srgbClr val="544D44"/>
              </a:buClr>
              <a:buFont typeface="Lucida Grande"/>
              <a:buChar char="-"/>
              <a:defRPr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112713" indent="-112713">
              <a:spcBef>
                <a:spcPts val="300"/>
              </a:spcBef>
              <a:buClr>
                <a:srgbClr val="544D44"/>
              </a:buClr>
              <a:buFont typeface="Lucida Grande"/>
              <a:buChar char="-"/>
              <a:defRPr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112713" indent="-112713">
              <a:spcBef>
                <a:spcPts val="300"/>
              </a:spcBef>
              <a:buClr>
                <a:srgbClr val="544D44"/>
              </a:buClr>
              <a:buFont typeface="Lucida Grande"/>
              <a:buChar char="-"/>
              <a:defRPr/>
            </a:pPr>
            <a:endParaRPr lang="en-US" sz="1000" kern="0" dirty="0" smtClean="0"/>
          </a:p>
          <a:p>
            <a:pPr marL="112713" indent="-112713">
              <a:spcBef>
                <a:spcPts val="300"/>
              </a:spcBef>
              <a:buClr>
                <a:srgbClr val="544D44"/>
              </a:buClr>
              <a:buFont typeface="Lucida Grande"/>
              <a:buChar char="-"/>
              <a:defRPr/>
            </a:pPr>
            <a:endParaRPr lang="en-US" sz="1000" kern="0" dirty="0" smtClean="0"/>
          </a:p>
          <a:p>
            <a:pPr marL="112713" indent="-112713">
              <a:spcBef>
                <a:spcPts val="300"/>
              </a:spcBef>
              <a:buClr>
                <a:srgbClr val="544D44"/>
              </a:buClr>
              <a:buFont typeface="Lucida Grande"/>
              <a:buChar char="-"/>
              <a:defRPr/>
            </a:pPr>
            <a:endParaRPr lang="en-US" sz="1000" kern="0" dirty="0">
              <a:hlinkClick r:id="rId34"/>
            </a:endParaRPr>
          </a:p>
        </p:txBody>
      </p:sp>
    </p:spTree>
  </p:cSld>
  <p:clrMapOvr>
    <a:masterClrMapping/>
  </p:clrMapOvr>
  <p:transition advTm="125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Sources</a:t>
            </a:r>
            <a:endParaRPr lang="en-US" sz="3000" b="1" baseline="30000" dirty="0">
              <a:solidFill>
                <a:srgbClr val="7F7F7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889633" y="911423"/>
            <a:ext cx="4267200" cy="2081712"/>
            <a:chOff x="477200" y="911423"/>
            <a:chExt cx="4267200" cy="2081712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477200" y="911423"/>
              <a:ext cx="4267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2C5F"/>
                  </a:solidFill>
                  <a:latin typeface="Calibri"/>
                  <a:cs typeface="Calibri"/>
                </a:rPr>
                <a:t>STATE UPDATES</a:t>
              </a:r>
              <a:endParaRPr lang="en-US" sz="1400" b="1" dirty="0">
                <a:solidFill>
                  <a:srgbClr val="002C5F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Rectangle 2"/>
            <p:cNvSpPr txBox="1">
              <a:spLocks noChangeArrowheads="1"/>
            </p:cNvSpPr>
            <p:nvPr/>
          </p:nvSpPr>
          <p:spPr bwMode="auto">
            <a:xfrm>
              <a:off x="481000" y="1143000"/>
              <a:ext cx="4263400" cy="1850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3"/>
                </a:rPr>
                <a:t>http://www.boston.com/news/health/blog/2011/04/house_votes_to.html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4"/>
                </a:rPr>
                <a:t>http://www.wwlp.com/dpp/news/politics/state_politics/drug-coupon-bill-supporters-protest-ban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5"/>
                </a:rPr>
                <a:t>http://www.supremecourt.gov/opinions/10pdf/10-779.pdf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6"/>
                </a:rPr>
                <a:t>http://www.mainelegislature.org/legis/bills/bills_125th/chappdfs/PUBLIC461.pdf</a:t>
              </a:r>
              <a:r>
                <a:rPr lang="en-US" sz="1000" dirty="0" smtClean="0">
                  <a:solidFill>
                    <a:srgbClr val="002C5F"/>
                  </a:solidFill>
                </a:rPr>
                <a:t> </a:t>
              </a: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7"/>
                </a:rPr>
                <a:t>http://www.wvgazette.com/News/201111070210</a:t>
              </a:r>
              <a:endParaRPr lang="en-US" sz="1000" dirty="0" smtClean="0">
                <a:solidFill>
                  <a:srgbClr val="002C5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7200" y="911423"/>
            <a:ext cx="4412432" cy="2951271"/>
            <a:chOff x="477200" y="2595150"/>
            <a:chExt cx="4412432" cy="2951271"/>
          </a:xfrm>
        </p:grpSpPr>
        <p:sp>
          <p:nvSpPr>
            <p:cNvPr id="54" name="TextBox 12"/>
            <p:cNvSpPr txBox="1">
              <a:spLocks noChangeArrowheads="1"/>
            </p:cNvSpPr>
            <p:nvPr/>
          </p:nvSpPr>
          <p:spPr bwMode="auto">
            <a:xfrm>
              <a:off x="477200" y="2595150"/>
              <a:ext cx="4267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2C5F"/>
                  </a:solidFill>
                  <a:latin typeface="Calibri"/>
                  <a:cs typeface="Calibri"/>
                </a:rPr>
                <a:t>NEW FEDERAL GUIDANCE AND ENFORCMENT</a:t>
              </a:r>
              <a:endParaRPr lang="en-US" sz="1400" b="1" dirty="0">
                <a:solidFill>
                  <a:srgbClr val="002C5F"/>
                </a:solidFill>
                <a:latin typeface="Calibri"/>
                <a:cs typeface="Calibri"/>
              </a:endParaRPr>
            </a:p>
          </p:txBody>
        </p:sp>
        <p:sp>
          <p:nvSpPr>
            <p:cNvPr id="55" name="Rectangle 2"/>
            <p:cNvSpPr txBox="1">
              <a:spLocks noChangeArrowheads="1"/>
            </p:cNvSpPr>
            <p:nvPr/>
          </p:nvSpPr>
          <p:spPr bwMode="auto">
            <a:xfrm>
              <a:off x="480999" y="2852763"/>
              <a:ext cx="4408633" cy="269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8"/>
                </a:rPr>
                <a:t>http://www.justice.gov/criminal/fraud/fcpa/opinion/2011/11-01.pdf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9"/>
                </a:rPr>
                <a:t>http://www.fda.gov/downloads/MedicalDevices/DeviceRegulationandGuidance/GuidanceDocuments/UCM263366.pdf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0"/>
                </a:rPr>
                <a:t>http://www.fda.gov/downloads/drugs/guidancecomplianceregulatoryinformation/guidances/ucm269919.pdf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1"/>
                </a:rPr>
                <a:t>http://www.fda.gov/Drugs/GuidanceComplianceRegulatoryInformation/EnforcementActivitiesbyFDA/SelectedEnforcementActionsonUnapprovedDrugs/ucm270831.htm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2"/>
                </a:rPr>
                <a:t>http://www.fda.gov/downloads/AboutFDA/Transparency/TransparencyInitiative/UCM273145.pdf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3"/>
                </a:rPr>
                <a:t>http://www.justice.gov/criminal/pr/speeches/2011/crm-speech-111108.html</a:t>
              </a:r>
              <a:endParaRPr lang="en-US" sz="1000" dirty="0" smtClean="0">
                <a:solidFill>
                  <a:srgbClr val="002C5F"/>
                </a:solidFill>
              </a:endParaRPr>
            </a:p>
          </p:txBody>
        </p:sp>
      </p:grp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1802823" y="716295"/>
            <a:ext cx="7341177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4889633" y="2822038"/>
            <a:ext cx="4038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5"/>
              </a:rPr>
              <a:t>http://www.guardian.co.uk/law/2011/jul/15/bribery-act-phone-hacking-investigation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6"/>
              </a:rPr>
              <a:t>http://www.inpharm.com/news/162390/france-cleans-regulation-and-restricts-pharma-role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7"/>
              </a:rPr>
              <a:t>http://www.pharmatimes.com/Article/11-09-06/EFPIA_backs_move_towards_full_clinical_data_transparency.aspx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8"/>
              </a:rPr>
              <a:t>http://www.reuters.com/article/2011/10/11/us-europe-medicines-idUSTRE79A2P020111011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19"/>
              </a:rPr>
              <a:t>http://www.dutchnews.nl/news/archives/2011/10/drugs_company_fined_for_paying.php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0"/>
              </a:rPr>
              <a:t>http://www.ft.com/cms/s/0/d3589da8-0073-11e1-930b-00144feabdc0.html#axzz1fqvd3zGQ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1"/>
              </a:rPr>
              <a:t>http://www.boston.com/business/articles/2011/11/09/chinese_drug_exec_given_suspended_death_sentence/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  <a:buFont typeface="Lucida Grande"/>
              <a:buChar char="-"/>
            </a:pPr>
            <a:r>
              <a:rPr lang="en-US" sz="1000" dirty="0" smtClean="0">
                <a:solidFill>
                  <a:srgbClr val="002C5F"/>
                </a:solidFill>
                <a:hlinkClick r:id="rId22"/>
              </a:rPr>
              <a:t>http://www.nytimes.com/2011/12/12/health/scandal-widens-over-french-weight-loss-drug-mediator.html?_r=3</a:t>
            </a:r>
            <a:endParaRPr lang="en-US" sz="1000" dirty="0" smtClean="0">
              <a:solidFill>
                <a:srgbClr val="002C5F"/>
              </a:solidFill>
            </a:endParaRPr>
          </a:p>
          <a:p>
            <a:pPr marL="109538" indent="-109538">
              <a:spcBef>
                <a:spcPts val="300"/>
              </a:spcBef>
            </a:pPr>
            <a:endParaRPr lang="en-US" sz="1000" dirty="0">
              <a:solidFill>
                <a:srgbClr val="002C5F"/>
              </a:solidFill>
              <a:hlinkClick r:id=""/>
            </a:endParaRPr>
          </a:p>
        </p:txBody>
      </p:sp>
      <p:sp>
        <p:nvSpPr>
          <p:cNvPr id="46" name="TextBox 12"/>
          <p:cNvSpPr txBox="1">
            <a:spLocks noChangeArrowheads="1"/>
          </p:cNvSpPr>
          <p:nvPr/>
        </p:nvSpPr>
        <p:spPr bwMode="auto">
          <a:xfrm>
            <a:off x="4889633" y="2593438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C5F"/>
                </a:solidFill>
                <a:latin typeface="Calibri"/>
                <a:cs typeface="Calibri"/>
              </a:rPr>
              <a:t>INTERNATIONAL COMPLIANCE</a:t>
            </a:r>
            <a:endParaRPr lang="en-US" sz="1400" b="1" dirty="0">
              <a:solidFill>
                <a:srgbClr val="002C5F"/>
              </a:solidFill>
              <a:latin typeface="Calibri"/>
              <a:cs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77200" y="3300185"/>
            <a:ext cx="4267200" cy="2438400"/>
            <a:chOff x="4889633" y="4181722"/>
            <a:chExt cx="4267200" cy="2438400"/>
          </a:xfrm>
        </p:grpSpPr>
        <p:sp>
          <p:nvSpPr>
            <p:cNvPr id="18" name="Rectangle 2"/>
            <p:cNvSpPr txBox="1">
              <a:spLocks noChangeArrowheads="1"/>
            </p:cNvSpPr>
            <p:nvPr/>
          </p:nvSpPr>
          <p:spPr bwMode="auto">
            <a:xfrm>
              <a:off x="4889633" y="4410322"/>
              <a:ext cx="40386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3"/>
                </a:rPr>
                <a:t>http://www.justice.gov/opa/pr/2011/April/11-civ-475.html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4"/>
                </a:rPr>
                <a:t>http://uk.reuters.com/article/2011/05/10/glaxosmithkline-lawyer-idUKN1010732620110510?rpc=401&amp;feedType=RSS&amp;feedName=governmentFilingsNews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5"/>
                </a:rPr>
                <a:t>http://www.reuters.com/article/2011/08/05/forest-idUSN1E7740UF20110805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6"/>
                </a:rPr>
                <a:t>http://www.hpm.com/pdf/blog/FriedmanvSebelius-DOJBr.pdf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7"/>
                </a:rPr>
                <a:t>http://www.reuters.com/article/2011/09/21/france-drug-idUSL5E7KL6XP20110921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8"/>
                </a:rPr>
                <a:t>http://www.justice.gov/usao/pae/News/2011/Nov/synthesexecs_release.pdf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9"/>
                </a:rPr>
                <a:t>http://www.justice.gov/opa/pr/2011/December/11-crm-1626.html</a:t>
              </a:r>
              <a:endParaRPr lang="en-US" sz="1000" dirty="0" smtClean="0">
                <a:solidFill>
                  <a:srgbClr val="002C5F"/>
                </a:solidFill>
              </a:endParaRPr>
            </a:p>
          </p:txBody>
        </p:sp>
        <p:sp>
          <p:nvSpPr>
            <p:cNvPr id="19" name="TextBox 12"/>
            <p:cNvSpPr txBox="1">
              <a:spLocks noChangeArrowheads="1"/>
            </p:cNvSpPr>
            <p:nvPr/>
          </p:nvSpPr>
          <p:spPr bwMode="auto">
            <a:xfrm>
              <a:off x="4889633" y="4181722"/>
              <a:ext cx="4267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2C5F"/>
                  </a:solidFill>
                  <a:latin typeface="Calibri"/>
                  <a:cs typeface="Calibri"/>
                </a:rPr>
                <a:t>INDIVIDUAL RESPONSIBILITY</a:t>
              </a:r>
              <a:endParaRPr lang="en-US" sz="1400" b="1" dirty="0">
                <a:solidFill>
                  <a:srgbClr val="002C5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advTm="125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Sources</a:t>
            </a:r>
            <a:endParaRPr lang="en-US" sz="3000" b="1" baseline="30000" dirty="0">
              <a:solidFill>
                <a:srgbClr val="7F7F7F"/>
              </a:solidFill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477200" y="911423"/>
            <a:ext cx="8209600" cy="4608979"/>
            <a:chOff x="4889633" y="4091715"/>
            <a:chExt cx="8209600" cy="4608979"/>
          </a:xfrm>
        </p:grpSpPr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4889633" y="4320315"/>
              <a:ext cx="8209600" cy="4380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numCol="2" spcCol="640080"/>
            <a:lstStyle/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3"/>
                </a:rPr>
                <a:t>http://www.propublica.org/article/piercing-the-veil-more-drug-companies-reveal-payments-to-doctors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4"/>
                </a:rPr>
                <a:t>http://www.tulsaworld.com/news/article.aspx?subjectid=17&amp;articleid=20111024_17_A1_CUTLIN143530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5"/>
                </a:rPr>
                <a:t>http://www.texastribune.org/texas-state-agencies/department-of-state-health-services/state-employed-doctors-also-paid-drug-companies/?utm_source=texastribune.org&amp;utm_medium=rss&amp;utm_campaign=Tribune%20Feed:%20Emily%20Ramshaw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6"/>
                </a:rPr>
                <a:t>http://jacksonville.com/opinion/editorials/2011-12-11/story/does-your-doctor-get-payola-prescriptions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7"/>
                </a:rPr>
                <a:t>http://www.bizjournals.com/houston/news/2011/11/25/houston-doctors-received-large-drug.html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8"/>
                </a:rPr>
                <a:t>http://www.wtol.com/story/15895278/dollars-for-docs-northwest-ohio-docs-makind-big-money-from-big-drug-companies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9"/>
                </a:rPr>
                <a:t>http://www.northcoastjournal.com/news/2011/09/15/dollars-docs/3/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0"/>
                </a:rPr>
                <a:t>http://www.wtol.com/story/15929502/dollars-for-docs-a-toledo-doctor-speaks-out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1"/>
                </a:rPr>
                <a:t>http://roswell.11alive.com/news/news/88061-dollars-docs-doctors-receive-money-drug-companies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2"/>
                </a:rPr>
                <a:t>http://www.theavtimes.com/2011/12/06/local-doctors-accept-thousands-in-drug-company-dollars/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3"/>
                </a:rPr>
                <a:t>http://www2.timesdispatch.com/lifestyles/2011/jan/02/tdmain01-payments-to-doctors-from-drug-companies-s-ar-747608/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4"/>
                </a:rPr>
                <a:t>http://www.wtsp.com/news/article/208429/34/Dollars-for-Docs-doctors-receive-money-from-drug-companies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5"/>
                </a:rPr>
                <a:t>http://coloradoindependent.com/72289/u-c-denver-looking-to-rewrite-rules-for-docs-taking-drug-company-money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6"/>
                </a:rPr>
                <a:t>http://www.newsreview.com/chico/drug-company-dollars-for-local-docs/content?oid=4026942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7"/>
                </a:rPr>
                <a:t>http://www.timesnews.net/article/9035619/drug-firms-defend-39interactions39-with-doctors-propublica-adds-to-database-that-includes-almost-700000-to-tri-cities-physicians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8"/>
                </a:rPr>
                <a:t>http://www.npr.org/2011/09/13/140438636/doctors-often-receive-payments-from-drug-companies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9"/>
                </a:rPr>
                <a:t>http://www.huffingtonpost.com/propublica/patients-deserve-to-know_b_955539.html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0"/>
                </a:rPr>
                <a:t>http://www.usatoday.com/money/industries/health/2011-05-05-medical-societies-sell-access-to-manufacturers_n.htm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1"/>
                </a:rPr>
                <a:t>http://articles.sfgate.com/2011-05-20/news/30222248_1_policies-drug-companies-teaching-hospitals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2"/>
                </a:rPr>
                <a:t>http://josephsoninstitute.org/business/blog/2011/09/shining-a-light-on-unethical-relationships-between-doctors-and-drug-companies/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3"/>
                </a:rPr>
                <a:t>http://www.stltoday.com/lifestyles/health-med-fit/fitness/article_5921d9fd-71e8-5527-b8ad-b96684fc345f.html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4"/>
                </a:rPr>
                <a:t>http://m.mailtribune.com/apps/pbcs.dll/article?AID=%2F20110925%2FNEWS%2F109250316&amp;template=wapart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5"/>
                </a:rPr>
                <a:t>http://www.forbes.com/sites/richardlevick/2011/09/14/naming-names-lawmakers-tighten-the-screws-on-pharmaceutical-marketing/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26"/>
                </a:rPr>
                <a:t>http://www.cbsnews.com/8301-500188_162-20124165/mega-bucks-flow-from-drug-cos-to-doctors/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</a:pPr>
              <a:endParaRPr lang="en-US" sz="1000" dirty="0">
                <a:solidFill>
                  <a:srgbClr val="002C5F"/>
                </a:solidFill>
              </a:endParaRPr>
            </a:p>
          </p:txBody>
        </p:sp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4889633" y="4091715"/>
              <a:ext cx="4267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2C5F"/>
                  </a:solidFill>
                  <a:latin typeface="Calibri"/>
                  <a:cs typeface="Calibri"/>
                </a:rPr>
                <a:t>PROPUBLICA IN THE NEWS</a:t>
              </a:r>
              <a:endParaRPr lang="en-US" sz="1400" b="1" dirty="0">
                <a:solidFill>
                  <a:srgbClr val="002C5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1802823" y="716295"/>
            <a:ext cx="7341177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25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Sources</a:t>
            </a:r>
            <a:endParaRPr lang="en-US" sz="3000" b="1" baseline="30000" dirty="0">
              <a:solidFill>
                <a:srgbClr val="7F7F7F"/>
              </a:solidFill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477200" y="911423"/>
            <a:ext cx="4267200" cy="4018936"/>
            <a:chOff x="4889633" y="4091715"/>
            <a:chExt cx="4267200" cy="4018936"/>
          </a:xfrm>
        </p:grpSpPr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4889633" y="4320315"/>
              <a:ext cx="4038600" cy="3790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3"/>
                </a:rPr>
                <a:t>http://www.reuters.com/article/2011/05/27/astrazeneca-junkets-idUSLDE74P1YI20110527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4"/>
                </a:rPr>
                <a:t>http://www.thecrimson.com/article/2011/7/2/school-medical-harvard-investigation/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5"/>
                </a:rPr>
                <a:t>http://www.jsonline.com/business/126069288.html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6"/>
                </a:rPr>
                <a:t>http://www.cohealthcom.org/2011/09/19/ddmac-reorganized-into-office-of-prescription-drug-promotion/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7"/>
                </a:rPr>
                <a:t>http://www.justice.gov/healthcare/docs/hhs-v-florida-petition-certiorari.pdf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  <a:defRPr/>
              </a:pPr>
              <a:r>
                <a:rPr lang="en-US" sz="1000" dirty="0" smtClean="0">
                  <a:solidFill>
                    <a:srgbClr val="002C5F"/>
                  </a:solidFill>
                  <a:hlinkClick r:id="rId8"/>
                </a:rPr>
                <a:t>http://www.fda.gov/downloads/Drugs/GuidanceComplianceRegulatoryInformation/EnforcementActivitiesbyFDA/WarningLettersandNoticeofViolationLetterstoPharmaceuticalCompanies/UCM270607.pdf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  <a:defRPr/>
              </a:pPr>
              <a:r>
                <a:rPr lang="en-US" sz="1000" dirty="0" smtClean="0">
                  <a:solidFill>
                    <a:srgbClr val="002C5F"/>
                  </a:solidFill>
                  <a:hlinkClick r:id="rId9"/>
                </a:rPr>
                <a:t>http://www.mmm-online.com/lipitorcom-gets-bad-ad-slap-for-cross-promotion-sans-risk-info/article/211332/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  <a:buFont typeface="Lucida Grande"/>
                <a:buChar char="-"/>
              </a:pPr>
              <a:r>
                <a:rPr lang="en-US" sz="1000" dirty="0" smtClean="0">
                  <a:solidFill>
                    <a:srgbClr val="002C5F"/>
                  </a:solidFill>
                  <a:hlinkClick r:id="rId10"/>
                </a:rPr>
                <a:t>http://www.washingtonpost.com/national/health-science/medicare-administrator-donald-berwick-resigns-in-the-face-of-republican-opposition/2011/11/23/gIQA5S7mpN_story.html</a:t>
              </a:r>
              <a:endParaRPr lang="en-US" sz="1000" dirty="0" smtClean="0">
                <a:solidFill>
                  <a:srgbClr val="002C5F"/>
                </a:solidFill>
              </a:endParaRPr>
            </a:p>
            <a:p>
              <a:pPr marL="109538" indent="-109538">
                <a:spcBef>
                  <a:spcPts val="300"/>
                </a:spcBef>
              </a:pPr>
              <a:endParaRPr lang="en-US" sz="1000" dirty="0">
                <a:solidFill>
                  <a:srgbClr val="002C5F"/>
                </a:solidFill>
                <a:hlinkClick r:id=""/>
              </a:endParaRPr>
            </a:p>
          </p:txBody>
        </p:sp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4889633" y="4091715"/>
              <a:ext cx="4267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2C5F"/>
                  </a:solidFill>
                  <a:latin typeface="Calibri"/>
                  <a:cs typeface="Calibri"/>
                </a:rPr>
                <a:t>OTHER KEY EVENTS</a:t>
              </a:r>
              <a:endParaRPr lang="en-US" sz="1400" b="1" dirty="0">
                <a:solidFill>
                  <a:srgbClr val="002C5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69" name="Picture 68" descr="footer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1802823" y="716295"/>
            <a:ext cx="7341177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25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ooter4.pn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"/>
            <a:ext cx="9144000" cy="6217920"/>
          </a:xfrm>
          <a:prstGeom prst="rect">
            <a:avLst/>
          </a:prstGeom>
          <a:solidFill>
            <a:srgbClr val="002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5455" y="2457450"/>
            <a:ext cx="9162288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you.</a:t>
            </a:r>
            <a:endParaRPr kumimoji="0" lang="en-US" sz="6300" i="0" u="none" strike="noStrike" kern="1200" cap="none" spc="0" normalizeH="0" baseline="0" noProof="0" dirty="0">
              <a:ln>
                <a:noFill/>
              </a:ln>
              <a:solidFill>
                <a:srgbClr val="82BDC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PRP n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82" y="763993"/>
            <a:ext cx="1726236" cy="6401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19948" y="4138333"/>
            <a:ext cx="4704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44700">
              <a:spcAft>
                <a:spcPts val="0"/>
              </a:spcAft>
            </a:pPr>
            <a:r>
              <a:rPr lang="en-US" sz="2400" b="1" dirty="0" smtClean="0">
                <a:solidFill>
                  <a:srgbClr val="83AFB4"/>
                </a:solidFill>
                <a:latin typeface="Calibri" pitchFamily="34" charset="0"/>
              </a:rPr>
              <a:t>Potomac River Partners</a:t>
            </a:r>
          </a:p>
          <a:p>
            <a:pPr algn="ctr" defTabSz="2044700">
              <a:spcAft>
                <a:spcPts val="0"/>
              </a:spcAft>
            </a:pPr>
            <a:r>
              <a:rPr lang="en-US" i="1" dirty="0" smtClean="0">
                <a:solidFill>
                  <a:schemeClr val="bg1"/>
                </a:solidFill>
                <a:latin typeface="Calibri" pitchFamily="34" charset="0"/>
              </a:rPr>
              <a:t>A specialized management consulting firm focused on healthcare compliance</a:t>
            </a:r>
            <a:r>
              <a:rPr lang="en-US" sz="2000" i="1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Picture 8" descr="footer3 l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27249"/>
            <a:ext cx="9162288" cy="6413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455" y="545413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For more information, call </a:t>
            </a:r>
            <a:r>
              <a:rPr lang="en-US" sz="2200" b="1" dirty="0" smtClean="0">
                <a:solidFill>
                  <a:srgbClr val="FF6600"/>
                </a:solidFill>
              </a:rPr>
              <a:t>703-430-5944 </a:t>
            </a:r>
            <a:r>
              <a:rPr lang="en-US" sz="1600" dirty="0" smtClean="0">
                <a:solidFill>
                  <a:srgbClr val="FF6600"/>
                </a:solidFill>
              </a:rPr>
              <a:t>or visit </a:t>
            </a:r>
            <a:r>
              <a:rPr lang="en-US" sz="2200" b="1" dirty="0" smtClean="0">
                <a:solidFill>
                  <a:srgbClr val="FF6600"/>
                </a:solidFill>
              </a:rPr>
              <a:t>www.potomacriverpartners.com</a:t>
            </a:r>
            <a:endParaRPr lang="en-US" sz="2200" b="1" dirty="0">
              <a:solidFill>
                <a:srgbClr val="FF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4538" y="4394793"/>
            <a:ext cx="1334996" cy="546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 Summary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293018" y="706767"/>
            <a:ext cx="385098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money copy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516" r="29149"/>
          <a:stretch>
            <a:fillRect/>
          </a:stretch>
        </p:blipFill>
        <p:spPr>
          <a:xfrm>
            <a:off x="5762659" y="60006"/>
            <a:ext cx="3381341" cy="201806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33132" y="3441780"/>
            <a:ext cx="6953667" cy="24232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>
              <a:spcBef>
                <a:spcPts val="2200"/>
              </a:spcBef>
              <a:buClr>
                <a:srgbClr val="002C5F"/>
              </a:buClr>
              <a:buSzPct val="80000"/>
            </a:pPr>
            <a:r>
              <a:rPr lang="en-US" sz="2200" b="1" dirty="0" smtClean="0">
                <a:solidFill>
                  <a:srgbClr val="002C5F"/>
                </a:solidFill>
              </a:rPr>
              <a:t>$3B </a:t>
            </a:r>
            <a:r>
              <a:rPr lang="en-US" sz="2200" dirty="0" smtClean="0">
                <a:solidFill>
                  <a:srgbClr val="002C5F"/>
                </a:solidFill>
              </a:rPr>
              <a:t>for criminal and civil claims, including Avandia investigation</a:t>
            </a:r>
            <a:r>
              <a:rPr lang="en-US" sz="1400" dirty="0" smtClean="0">
                <a:solidFill>
                  <a:srgbClr val="002C5F"/>
                </a:solidFill>
              </a:rPr>
              <a:t> </a:t>
            </a:r>
            <a:r>
              <a:rPr lang="en-US" sz="1400" dirty="0" smtClean="0">
                <a:solidFill>
                  <a:srgbClr val="FF6600"/>
                </a:solidFill>
              </a:rPr>
              <a:t>(PENDING) </a:t>
            </a:r>
            <a:r>
              <a:rPr lang="en-US" sz="1400" dirty="0" smtClean="0">
                <a:solidFill>
                  <a:srgbClr val="002C5F"/>
                </a:solidFill>
              </a:rPr>
              <a:t> </a:t>
            </a:r>
          </a:p>
          <a:p>
            <a:pPr marL="168275" lvl="1" indent="-168275">
              <a:spcBef>
                <a:spcPts val="2200"/>
              </a:spcBef>
              <a:buClr>
                <a:srgbClr val="002C5F"/>
              </a:buClr>
              <a:buSzPct val="80000"/>
            </a:pPr>
            <a:r>
              <a:rPr lang="en-US" sz="2200" b="1" dirty="0" smtClean="0">
                <a:solidFill>
                  <a:srgbClr val="002C5F"/>
                </a:solidFill>
              </a:rPr>
              <a:t>$1.3B </a:t>
            </a:r>
            <a:r>
              <a:rPr lang="en-US" sz="2200" dirty="0" smtClean="0">
                <a:solidFill>
                  <a:srgbClr val="002C5F"/>
                </a:solidFill>
              </a:rPr>
              <a:t>for alleged illegal marketing of Depakote </a:t>
            </a:r>
            <a:r>
              <a:rPr lang="en-US" sz="1400" dirty="0" smtClean="0">
                <a:solidFill>
                  <a:srgbClr val="FF6600"/>
                </a:solidFill>
              </a:rPr>
              <a:t>(PENDING)</a:t>
            </a:r>
            <a:r>
              <a:rPr lang="en-US" sz="2200" dirty="0" smtClean="0">
                <a:solidFill>
                  <a:srgbClr val="002C5F"/>
                </a:solidFill>
              </a:rPr>
              <a:t>   </a:t>
            </a:r>
          </a:p>
          <a:p>
            <a:pPr marL="0" lvl="1">
              <a:spcBef>
                <a:spcPts val="2200"/>
              </a:spcBef>
              <a:buClr>
                <a:srgbClr val="002C5F"/>
              </a:buClr>
              <a:buSzPct val="80000"/>
            </a:pPr>
            <a:r>
              <a:rPr lang="en-US" sz="2200" b="1" dirty="0" smtClean="0">
                <a:solidFill>
                  <a:srgbClr val="002C5F"/>
                </a:solidFill>
              </a:rPr>
              <a:t>$780M </a:t>
            </a:r>
            <a:r>
              <a:rPr lang="en-US" sz="2200" dirty="0" smtClean="0">
                <a:solidFill>
                  <a:srgbClr val="002C5F"/>
                </a:solidFill>
              </a:rPr>
              <a:t>for alleged improper sales of drugs </a:t>
            </a:r>
            <a:r>
              <a:rPr lang="en-US" sz="1400" dirty="0" smtClean="0">
                <a:solidFill>
                  <a:srgbClr val="FF6600"/>
                </a:solidFill>
              </a:rPr>
              <a:t>(PENDING)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52" y="3559814"/>
            <a:ext cx="565038" cy="4520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27" y="5022487"/>
            <a:ext cx="1075406" cy="446707"/>
          </a:xfrm>
          <a:prstGeom prst="rect">
            <a:avLst/>
          </a:prstGeom>
        </p:spPr>
      </p:pic>
      <p:pic>
        <p:nvPicPr>
          <p:cNvPr id="34" name="Picture 7" descr="DOJ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 b="10294"/>
          <a:stretch>
            <a:fillRect/>
          </a:stretch>
        </p:blipFill>
        <p:spPr bwMode="auto">
          <a:xfrm>
            <a:off x="6308252" y="768361"/>
            <a:ext cx="2674431" cy="3228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457201" y="1293578"/>
            <a:ext cx="6996127" cy="169277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2C5F"/>
                </a:solidFill>
              </a:rPr>
              <a:t>Federal settlements continue to affect our industry. While total settlements of  ≈$1.5B are lower this year, </a:t>
            </a:r>
            <a:r>
              <a:rPr lang="en-US" sz="2600" b="1" dirty="0" smtClean="0">
                <a:solidFill>
                  <a:srgbClr val="002C5F"/>
                </a:solidFill>
              </a:rPr>
              <a:t>over ≈$5B in pending settlements have been announced</a:t>
            </a:r>
            <a:r>
              <a:rPr lang="en-US" sz="2600" dirty="0" smtClean="0">
                <a:solidFill>
                  <a:srgbClr val="002C5F"/>
                </a:solidFill>
              </a:rPr>
              <a:t>:</a:t>
            </a:r>
            <a:endParaRPr lang="en-US" sz="2600" dirty="0">
              <a:solidFill>
                <a:srgbClr val="002C5F"/>
              </a:solidFill>
            </a:endParaRPr>
          </a:p>
        </p:txBody>
      </p:sp>
    </p:spTree>
  </p:cSld>
  <p:clrMapOvr>
    <a:masterClrMapping/>
  </p:clrMapOvr>
  <p:transition spd="med" advTm="10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-210234" y="2650498"/>
            <a:ext cx="9576259" cy="1135865"/>
            <a:chOff x="-547712" y="2650498"/>
            <a:chExt cx="9576259" cy="1135865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683947" y="3374607"/>
              <a:ext cx="71703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</a:rPr>
                <a:t>$296M </a:t>
              </a:r>
              <a:r>
                <a:rPr lang="en-US" sz="2000" dirty="0" smtClean="0">
                  <a:solidFill>
                    <a:srgbClr val="002C5F"/>
                  </a:solidFill>
                </a:rPr>
                <a:t>to settle failure to report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-547712" y="2650498"/>
              <a:ext cx="9576259" cy="1135865"/>
              <a:chOff x="-547712" y="2650498"/>
              <a:chExt cx="9576259" cy="1135865"/>
            </a:xfrm>
          </p:grpSpPr>
          <p:grpSp>
            <p:nvGrpSpPr>
              <p:cNvPr id="3" name="Group 26"/>
              <p:cNvGrpSpPr/>
              <p:nvPr/>
            </p:nvGrpSpPr>
            <p:grpSpPr>
              <a:xfrm>
                <a:off x="-547712" y="3016968"/>
                <a:ext cx="9576259" cy="769395"/>
                <a:chOff x="-547712" y="3016968"/>
                <a:chExt cx="9576259" cy="769395"/>
              </a:xfrm>
            </p:grpSpPr>
            <p:grpSp>
              <p:nvGrpSpPr>
                <p:cNvPr id="4" name="Group 24"/>
                <p:cNvGrpSpPr/>
                <p:nvPr/>
              </p:nvGrpSpPr>
              <p:grpSpPr>
                <a:xfrm>
                  <a:off x="-390765" y="3016968"/>
                  <a:ext cx="9419312" cy="769395"/>
                  <a:chOff x="-390765" y="3016968"/>
                  <a:chExt cx="9419312" cy="769395"/>
                </a:xfrm>
              </p:grpSpPr>
              <p:cxnSp>
                <p:nvCxnSpPr>
                  <p:cNvPr id="16" name="Straight Connector 15"/>
                  <p:cNvCxnSpPr>
                    <a:stCxn id="26" idx="3"/>
                  </p:cNvCxnSpPr>
                  <p:nvPr/>
                </p:nvCxnSpPr>
                <p:spPr>
                  <a:xfrm>
                    <a:off x="-390765" y="3173915"/>
                    <a:ext cx="9419312" cy="1588"/>
                  </a:xfrm>
                  <a:prstGeom prst="line">
                    <a:avLst/>
                  </a:prstGeom>
                  <a:ln w="41275" cap="flat" cmpd="sng" algn="ctr">
                    <a:solidFill>
                      <a:srgbClr val="83AFB4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" name="Group 19"/>
                  <p:cNvGrpSpPr/>
                  <p:nvPr/>
                </p:nvGrpSpPr>
                <p:grpSpPr>
                  <a:xfrm>
                    <a:off x="601598" y="3016968"/>
                    <a:ext cx="1094652" cy="769395"/>
                    <a:chOff x="601598" y="3016968"/>
                    <a:chExt cx="1094652" cy="769395"/>
                  </a:xfrm>
                </p:grpSpPr>
                <p:sp>
                  <p:nvSpPr>
                    <p:cNvPr id="21" name="Isosceles Triangle 20"/>
                    <p:cNvSpPr/>
                    <p:nvPr/>
                  </p:nvSpPr>
                  <p:spPr>
                    <a:xfrm>
                      <a:off x="1061267" y="3016968"/>
                      <a:ext cx="182058" cy="156947"/>
                    </a:xfrm>
                    <a:prstGeom prst="triangle">
                      <a:avLst/>
                    </a:prstGeom>
                    <a:solidFill>
                      <a:srgbClr val="83AFB4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601598" y="3410131"/>
                      <a:ext cx="1094652" cy="3762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algn="ctr"/>
                      <a:r>
                        <a:rPr lang="en-US" sz="1400" spc="100" dirty="0" smtClean="0">
                          <a:solidFill>
                            <a:srgbClr val="83AFB4"/>
                          </a:solidFill>
                        </a:rPr>
                        <a:t>JAN 2011</a:t>
                      </a:r>
                      <a:endParaRPr lang="en-US" sz="1400" b="1" spc="100" dirty="0" smtClean="0">
                        <a:solidFill>
                          <a:srgbClr val="83AFB4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6" name="Isosceles Triangle 25"/>
                <p:cNvSpPr/>
                <p:nvPr/>
              </p:nvSpPr>
              <p:spPr>
                <a:xfrm rot="16200000">
                  <a:off x="-560267" y="3095441"/>
                  <a:ext cx="182058" cy="156947"/>
                </a:xfrm>
                <a:prstGeom prst="triangle">
                  <a:avLst/>
                </a:prstGeom>
                <a:solidFill>
                  <a:srgbClr val="83AFB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rcRect t="39985" b="43379"/>
              <a:stretch>
                <a:fillRect/>
              </a:stretch>
            </p:blipFill>
            <p:spPr>
              <a:xfrm>
                <a:off x="568177" y="2650498"/>
                <a:ext cx="1187450" cy="19754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876909" y="2461882"/>
            <a:ext cx="8332589" cy="1324481"/>
            <a:chOff x="521669" y="2461882"/>
            <a:chExt cx="8332589" cy="1324481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683947" y="3374607"/>
              <a:ext cx="7170311" cy="374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  <a:latin typeface="Calibri" pitchFamily="34" charset="0"/>
                </a:rPr>
                <a:t>$170M </a:t>
              </a:r>
              <a:r>
                <a:rPr lang="en-US" sz="2000" dirty="0" smtClean="0">
                  <a:solidFill>
                    <a:srgbClr val="002C5F"/>
                  </a:solidFill>
                  <a:latin typeface="Calibri" pitchFamily="34" charset="0"/>
                </a:rPr>
                <a:t>to settle Medicaid pricing fraud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061267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598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FEB 2011</a:t>
              </a:r>
              <a:endParaRPr lang="en-US" sz="1400" b="1" spc="100" dirty="0" smtClean="0">
                <a:solidFill>
                  <a:srgbClr val="83AFB4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rcRect t="23581" b="30649"/>
            <a:stretch>
              <a:fillRect/>
            </a:stretch>
          </p:blipFill>
          <p:spPr>
            <a:xfrm>
              <a:off x="521669" y="2461882"/>
              <a:ext cx="1242643" cy="42656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23417" y="2650498"/>
            <a:ext cx="1187450" cy="523417"/>
            <a:chOff x="568177" y="2650498"/>
            <a:chExt cx="1187450" cy="52341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rcRect t="39985" b="43379"/>
            <a:stretch>
              <a:fillRect/>
            </a:stretch>
          </p:blipFill>
          <p:spPr>
            <a:xfrm>
              <a:off x="568177" y="2650498"/>
              <a:ext cx="1187450" cy="197544"/>
            </a:xfrm>
            <a:prstGeom prst="rect">
              <a:avLst/>
            </a:prstGeom>
          </p:spPr>
        </p:pic>
        <p:sp>
          <p:nvSpPr>
            <p:cNvPr id="18" name="Isosceles Triangle 17"/>
            <p:cNvSpPr/>
            <p:nvPr/>
          </p:nvSpPr>
          <p:spPr>
            <a:xfrm>
              <a:off x="1061267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508E-7 4.66775E-6 L -0.1522 4.6677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461300" y="2461882"/>
            <a:ext cx="2584632" cy="712033"/>
            <a:chOff x="-820320" y="2461882"/>
            <a:chExt cx="2584632" cy="71203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rcRect t="23581" b="30649"/>
            <a:stretch>
              <a:fillRect/>
            </a:stretch>
          </p:blipFill>
          <p:spPr>
            <a:xfrm>
              <a:off x="521669" y="2461882"/>
              <a:ext cx="1242643" cy="42656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rcRect t="39985" b="43379"/>
            <a:stretch>
              <a:fillRect/>
            </a:stretch>
          </p:blipFill>
          <p:spPr>
            <a:xfrm>
              <a:off x="-820320" y="2650498"/>
              <a:ext cx="1187450" cy="197544"/>
            </a:xfrm>
            <a:prstGeom prst="rect">
              <a:avLst/>
            </a:prstGeom>
          </p:spPr>
        </p:pic>
        <p:sp>
          <p:nvSpPr>
            <p:cNvPr id="25" name="Isosceles Triangle 24"/>
            <p:cNvSpPr/>
            <p:nvPr/>
          </p:nvSpPr>
          <p:spPr>
            <a:xfrm>
              <a:off x="1061267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87459" y="2650498"/>
            <a:ext cx="8325819" cy="1135865"/>
            <a:chOff x="528439" y="2650498"/>
            <a:chExt cx="8325819" cy="1135865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683947" y="3374607"/>
              <a:ext cx="7170311" cy="374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  <a:latin typeface="Calibri" pitchFamily="34" charset="0"/>
                </a:rPr>
                <a:t>$70M </a:t>
              </a:r>
              <a:r>
                <a:rPr lang="en-US" sz="2000" dirty="0" smtClean="0">
                  <a:solidFill>
                    <a:srgbClr val="002C5F"/>
                  </a:solidFill>
                  <a:latin typeface="Calibri" pitchFamily="34" charset="0"/>
                </a:rPr>
                <a:t>to settle FCPA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061267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598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APR 2011</a:t>
              </a:r>
              <a:endParaRPr lang="en-US" sz="1400" b="1" spc="100" dirty="0" smtClean="0">
                <a:solidFill>
                  <a:srgbClr val="83AFB4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439" y="2650498"/>
              <a:ext cx="1325943" cy="24695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338E-6 6.02131E-8 L -0.15662 6.02131E-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37725" y="2461882"/>
            <a:ext cx="2751127" cy="712033"/>
            <a:chOff x="-537725" y="2461882"/>
            <a:chExt cx="2751127" cy="71203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tretch>
              <a:fillRect/>
            </a:stretch>
          </p:blipFill>
          <p:spPr>
            <a:xfrm>
              <a:off x="887459" y="2650498"/>
              <a:ext cx="1325943" cy="246957"/>
            </a:xfrm>
            <a:prstGeom prst="rect">
              <a:avLst/>
            </a:prstGeom>
          </p:spPr>
        </p:pic>
        <p:grpSp>
          <p:nvGrpSpPr>
            <p:cNvPr id="17" name="Group 25"/>
            <p:cNvGrpSpPr/>
            <p:nvPr/>
          </p:nvGrpSpPr>
          <p:grpSpPr>
            <a:xfrm>
              <a:off x="-537725" y="2461882"/>
              <a:ext cx="1242643" cy="712033"/>
              <a:chOff x="521669" y="2461882"/>
              <a:chExt cx="1242643" cy="712033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alphaModFix amt="30000"/>
              </a:blip>
              <a:srcRect t="23581" b="30649"/>
              <a:stretch>
                <a:fillRect/>
              </a:stretch>
            </p:blipFill>
            <p:spPr>
              <a:xfrm>
                <a:off x="521669" y="2461882"/>
                <a:ext cx="1242643" cy="426566"/>
              </a:xfrm>
              <a:prstGeom prst="rect">
                <a:avLst/>
              </a:prstGeom>
            </p:spPr>
          </p:pic>
          <p:sp>
            <p:nvSpPr>
              <p:cNvPr id="26" name="Isosceles Triangle 25"/>
              <p:cNvSpPr/>
              <p:nvPr/>
            </p:nvSpPr>
            <p:spPr>
              <a:xfrm>
                <a:off x="1061267" y="3016968"/>
                <a:ext cx="182058" cy="156947"/>
              </a:xfrm>
              <a:prstGeom prst="triangle">
                <a:avLst/>
              </a:prstGeom>
              <a:solidFill>
                <a:srgbClr val="83AF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Isosceles Triangle 27"/>
            <p:cNvSpPr/>
            <p:nvPr/>
          </p:nvSpPr>
          <p:spPr>
            <a:xfrm>
              <a:off x="1420287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3000" b="1" dirty="0" smtClean="0">
                <a:solidFill>
                  <a:srgbClr val="002C5F"/>
                </a:solidFill>
              </a:rPr>
              <a:t>Federal Settlements</a:t>
            </a:r>
            <a:endParaRPr lang="en-US" sz="3000" b="1" dirty="0">
              <a:solidFill>
                <a:srgbClr val="002C5F"/>
              </a:solidFill>
            </a:endParaRPr>
          </a:p>
        </p:txBody>
      </p:sp>
      <p:pic>
        <p:nvPicPr>
          <p:cNvPr id="31" name="Picture 30" descr="footer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55" y="6239046"/>
            <a:ext cx="9162288" cy="62956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721098" y="705179"/>
            <a:ext cx="5422902" cy="1588"/>
          </a:xfrm>
          <a:prstGeom prst="line">
            <a:avLst/>
          </a:prstGeom>
          <a:ln w="6350" cap="flat" cmpd="sng" algn="ctr">
            <a:solidFill>
              <a:srgbClr val="002C5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8" y="3172327"/>
            <a:ext cx="9143622" cy="1588"/>
          </a:xfrm>
          <a:prstGeom prst="line">
            <a:avLst/>
          </a:prstGeom>
          <a:ln w="41275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960618" y="2339794"/>
            <a:ext cx="8252660" cy="1446569"/>
            <a:chOff x="960618" y="2339794"/>
            <a:chExt cx="8252660" cy="1446569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042967" y="3374607"/>
              <a:ext cx="7170311" cy="374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20447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002C5F"/>
                  </a:solidFill>
                  <a:latin typeface="Calibri" pitchFamily="34" charset="0"/>
                </a:rPr>
                <a:t>$34M </a:t>
              </a:r>
              <a:r>
                <a:rPr lang="en-US" sz="2000" dirty="0" smtClean="0">
                  <a:solidFill>
                    <a:srgbClr val="002C5F"/>
                  </a:solidFill>
                  <a:latin typeface="Calibri" pitchFamily="34" charset="0"/>
                </a:rPr>
                <a:t>to settle off-label marketing allegations</a:t>
              </a:r>
              <a:endParaRPr lang="en-US" sz="2000" dirty="0">
                <a:solidFill>
                  <a:srgbClr val="002C5F"/>
                </a:solidFill>
                <a:latin typeface="Calibri" pitchFamily="34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1420287" y="3016968"/>
              <a:ext cx="182058" cy="156947"/>
            </a:xfrm>
            <a:prstGeom prst="triangle">
              <a:avLst/>
            </a:prstGeom>
            <a:solidFill>
              <a:srgbClr val="83AF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60618" y="3410131"/>
              <a:ext cx="1094652" cy="3762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spc="100" dirty="0" smtClean="0">
                  <a:solidFill>
                    <a:srgbClr val="83AFB4"/>
                  </a:solidFill>
                </a:rPr>
                <a:t>JUN 2011</a:t>
              </a:r>
              <a:endParaRPr lang="en-US" sz="1400" b="1" spc="100" dirty="0" smtClean="0">
                <a:solidFill>
                  <a:srgbClr val="83AFB4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6667" y="2339794"/>
              <a:ext cx="548654" cy="54865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816E-6 -4.76268E-6 L -0.13867 -4.7626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12" ma:contentTypeDescription="Create a new document." ma:contentTypeScope="" ma:versionID="02a425e6ad3e2d1676360ea45405d686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883fb3fdd6c5fbc4bd1162833214476c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F63789AD-9B60-4842-95BB-F35D71FC9216}"/>
</file>

<file path=customXml/itemProps2.xml><?xml version="1.0" encoding="utf-8"?>
<ds:datastoreItem xmlns:ds="http://schemas.openxmlformats.org/officeDocument/2006/customXml" ds:itemID="{79AB42FD-00D3-48CA-A994-38925F3B2C6A}"/>
</file>

<file path=customXml/itemProps3.xml><?xml version="1.0" encoding="utf-8"?>
<ds:datastoreItem xmlns:ds="http://schemas.openxmlformats.org/officeDocument/2006/customXml" ds:itemID="{115A797E-07B6-43AA-8E06-22852A66D1D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1233</Words>
  <Application>Microsoft Office PowerPoint</Application>
  <PresentationFormat>On-screen Show (4:3)</PresentationFormat>
  <Paragraphs>299</Paragraphs>
  <Slides>47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Important Compliance Releases</vt:lpstr>
      <vt:lpstr>Important Compliance Releases</vt:lpstr>
      <vt:lpstr>Federal Settlements</vt:lpstr>
      <vt:lpstr>Federal Settlements Summary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</vt:lpstr>
      <vt:lpstr>Federal Settlements 2011 Summary</vt:lpstr>
      <vt:lpstr>State Settlements</vt:lpstr>
      <vt:lpstr>State Settlements</vt:lpstr>
      <vt:lpstr>State Settlements</vt:lpstr>
      <vt:lpstr>State Settlements</vt:lpstr>
      <vt:lpstr>State Settlements</vt:lpstr>
      <vt:lpstr>State Settlements</vt:lpstr>
      <vt:lpstr>State Settlements</vt:lpstr>
      <vt:lpstr>State Settlements</vt:lpstr>
      <vt:lpstr>State Settlements 2011 Summary</vt:lpstr>
      <vt:lpstr>State Law Updates</vt:lpstr>
      <vt:lpstr>State Updates</vt:lpstr>
      <vt:lpstr>State Updates</vt:lpstr>
      <vt:lpstr>State Updates</vt:lpstr>
      <vt:lpstr>State Updates</vt:lpstr>
      <vt:lpstr>New Federal Guidance and Enforcement</vt:lpstr>
      <vt:lpstr>Individual Responsibility*</vt:lpstr>
      <vt:lpstr>Individual Responsibility*</vt:lpstr>
      <vt:lpstr>International Compliance</vt:lpstr>
      <vt:lpstr>Other Key Events</vt:lpstr>
      <vt:lpstr>ProPublica in the News</vt:lpstr>
      <vt:lpstr>‘11</vt:lpstr>
      <vt:lpstr>Sources</vt:lpstr>
      <vt:lpstr>Sources</vt:lpstr>
      <vt:lpstr>Sources</vt:lpstr>
      <vt:lpstr>Sources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2011 Year In Review</dc:subject>
  <dc:creator/>
  <cp:keywords>YIR</cp:keywords>
  <cp:lastModifiedBy/>
  <cp:revision>212</cp:revision>
  <dcterms:created xsi:type="dcterms:W3CDTF">2012-01-23T23:46:26Z</dcterms:created>
  <dcterms:modified xsi:type="dcterms:W3CDTF">2012-01-26T14:49:35Z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</Properties>
</file>