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3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5"/>
  </p:notesMasterIdLst>
  <p:sldIdLst>
    <p:sldId id="804" r:id="rId5"/>
    <p:sldId id="892" r:id="rId6"/>
    <p:sldId id="895" r:id="rId7"/>
    <p:sldId id="893" r:id="rId8"/>
    <p:sldId id="894" r:id="rId9"/>
    <p:sldId id="751" r:id="rId10"/>
    <p:sldId id="740" r:id="rId11"/>
    <p:sldId id="741" r:id="rId12"/>
    <p:sldId id="742" r:id="rId13"/>
    <p:sldId id="743" r:id="rId14"/>
    <p:sldId id="744" r:id="rId15"/>
    <p:sldId id="917" r:id="rId16"/>
    <p:sldId id="746" r:id="rId17"/>
    <p:sldId id="749" r:id="rId18"/>
    <p:sldId id="805" r:id="rId19"/>
    <p:sldId id="808" r:id="rId20"/>
    <p:sldId id="806" r:id="rId21"/>
    <p:sldId id="752" r:id="rId22"/>
    <p:sldId id="922" r:id="rId23"/>
    <p:sldId id="754" r:id="rId24"/>
    <p:sldId id="845" r:id="rId25"/>
    <p:sldId id="854" r:id="rId26"/>
    <p:sldId id="815" r:id="rId27"/>
    <p:sldId id="816" r:id="rId28"/>
    <p:sldId id="817" r:id="rId29"/>
    <p:sldId id="909" r:id="rId30"/>
    <p:sldId id="910" r:id="rId31"/>
    <p:sldId id="757" r:id="rId32"/>
    <p:sldId id="919" r:id="rId33"/>
    <p:sldId id="759" r:id="rId34"/>
    <p:sldId id="760" r:id="rId35"/>
    <p:sldId id="763" r:id="rId36"/>
    <p:sldId id="923" r:id="rId37"/>
    <p:sldId id="766" r:id="rId38"/>
    <p:sldId id="925" r:id="rId39"/>
    <p:sldId id="926" r:id="rId40"/>
    <p:sldId id="819" r:id="rId41"/>
    <p:sldId id="821" r:id="rId42"/>
    <p:sldId id="885" r:id="rId43"/>
    <p:sldId id="886" r:id="rId44"/>
    <p:sldId id="887" r:id="rId45"/>
    <p:sldId id="920" r:id="rId46"/>
    <p:sldId id="889" r:id="rId47"/>
    <p:sldId id="890" r:id="rId48"/>
    <p:sldId id="899" r:id="rId49"/>
    <p:sldId id="912" r:id="rId50"/>
    <p:sldId id="900" r:id="rId51"/>
    <p:sldId id="911" r:id="rId52"/>
    <p:sldId id="839" r:id="rId53"/>
    <p:sldId id="841" r:id="rId54"/>
    <p:sldId id="903" r:id="rId55"/>
    <p:sldId id="914" r:id="rId56"/>
    <p:sldId id="915" r:id="rId57"/>
    <p:sldId id="905" r:id="rId58"/>
    <p:sldId id="906" r:id="rId59"/>
    <p:sldId id="907" r:id="rId60"/>
    <p:sldId id="846" r:id="rId61"/>
    <p:sldId id="913" r:id="rId62"/>
    <p:sldId id="799" r:id="rId63"/>
    <p:sldId id="927" r:id="rId64"/>
    <p:sldId id="796" r:id="rId65"/>
    <p:sldId id="928" r:id="rId66"/>
    <p:sldId id="871" r:id="rId67"/>
    <p:sldId id="872" r:id="rId68"/>
    <p:sldId id="853" r:id="rId69"/>
    <p:sldId id="916" r:id="rId70"/>
    <p:sldId id="873" r:id="rId71"/>
    <p:sldId id="874" r:id="rId72"/>
    <p:sldId id="875" r:id="rId73"/>
    <p:sldId id="924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elegWiWCqU5vIGUSICZvw==" hashData="XIoiFkhlNqawj/srLFkAijRTxpU1PhiilIIPKt9sFoFP1aTvbiP15Uc47TiTy2Oq9zOrn+WExtQMF+eVRbm0B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non Ropelewski" initials="SR" lastIdx="1" clrIdx="0">
    <p:extLst/>
  </p:cmAuthor>
  <p:cmAuthor id="2" name="Nick Rifken" initials="NR" lastIdx="8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CB422"/>
    <a:srgbClr val="002C5F"/>
    <a:srgbClr val="D63D24"/>
    <a:srgbClr val="4278B1"/>
    <a:srgbClr val="37618F"/>
    <a:srgbClr val="3D5D80"/>
    <a:srgbClr val="234E80"/>
    <a:srgbClr val="F6BC1C"/>
    <a:srgbClr val="4D9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17" autoAdjust="0"/>
    <p:restoredTop sz="93722" autoAdjust="0"/>
  </p:normalViewPr>
  <p:slideViewPr>
    <p:cSldViewPr snapToGrid="0">
      <p:cViewPr varScale="1">
        <p:scale>
          <a:sx n="64" d="100"/>
          <a:sy n="64" d="100"/>
        </p:scale>
        <p:origin x="72" y="1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A9EB0-17E5-4355-B12F-9EF831CBD1D4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3852B-1303-49C1-8092-42A51215F9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21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13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78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69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5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61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75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55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98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852B-1303-49C1-8092-42A51215F9A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247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51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47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36864"/>
      </p:ext>
    </p:extLst>
  </p:cSld>
  <p:clrMapOvr>
    <a:masterClrMapping/>
  </p:clrMapOvr>
  <p:transition spd="slow" advClick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38919"/>
      </p:ext>
    </p:extLst>
  </p:cSld>
  <p:clrMapOvr>
    <a:masterClrMapping/>
  </p:clrMapOvr>
  <p:transition spd="slow" advClick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78215"/>
      </p:ext>
    </p:extLst>
  </p:cSld>
  <p:clrMapOvr>
    <a:masterClrMapping/>
  </p:clrMapOvr>
  <p:transition spd="slow" advClick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14"/>
      </p:ext>
    </p:extLst>
  </p:cSld>
  <p:clrMapOvr>
    <a:masterClrMapping/>
  </p:clrMapOvr>
  <p:transition spd="slow" advClick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69999"/>
      </p:ext>
    </p:extLst>
  </p:cSld>
  <p:clrMapOvr>
    <a:masterClrMapping/>
  </p:clrMapOvr>
  <p:transition spd="slow" advClick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29511"/>
      </p:ext>
    </p:extLst>
  </p:cSld>
  <p:clrMapOvr>
    <a:masterClrMapping/>
  </p:clrMapOvr>
  <p:transition spd="slow" advClick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65135"/>
      </p:ext>
    </p:extLst>
  </p:cSld>
  <p:clrMapOvr>
    <a:masterClrMapping/>
  </p:clrMapOvr>
  <p:transition spd="slow" advClick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79881"/>
      </p:ext>
    </p:extLst>
  </p:cSld>
  <p:clrMapOvr>
    <a:masterClrMapping/>
  </p:clrMapOvr>
  <p:transition spd="slow" advClick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5156"/>
      </p:ext>
    </p:extLst>
  </p:cSld>
  <p:clrMapOvr>
    <a:masterClrMapping/>
  </p:clrMapOvr>
  <p:transition spd="slow" advClick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15160"/>
      </p:ext>
    </p:extLst>
  </p:cSld>
  <p:clrMapOvr>
    <a:masterClrMapping/>
  </p:clrMapOvr>
  <p:transition spd="slow" advClick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64401"/>
      </p:ext>
    </p:extLst>
  </p:cSld>
  <p:clrMapOvr>
    <a:masterClrMapping/>
  </p:clrMapOvr>
  <p:transition spd="slow" advClick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2E592-3D0E-420C-B3F1-D2DF533D2046}" type="datetimeFigureOut">
              <a:rPr lang="en-US" smtClean="0"/>
              <a:t>1/26/2017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34469-DDEF-4DEF-9CB0-3EAC98277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8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jpeg"/><Relationship Id="rId3" Type="http://schemas.openxmlformats.org/officeDocument/2006/relationships/image" Target="../media/image19.jpe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jpeg"/><Relationship Id="rId5" Type="http://schemas.openxmlformats.org/officeDocument/2006/relationships/image" Target="../media/image21.jpeg"/><Relationship Id="rId15" Type="http://schemas.openxmlformats.org/officeDocument/2006/relationships/image" Target="../media/image24.jp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jpeg"/><Relationship Id="rId3" Type="http://schemas.openxmlformats.org/officeDocument/2006/relationships/image" Target="../media/image26.jpe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9.png"/><Relationship Id="rId9" Type="http://schemas.openxmlformats.org/officeDocument/2006/relationships/image" Target="../media/image22.jpe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18" Type="http://schemas.openxmlformats.org/officeDocument/2006/relationships/image" Target="../media/image15.jpeg"/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12" Type="http://schemas.openxmlformats.org/officeDocument/2006/relationships/image" Target="../media/image19.jpe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33.jpg"/><Relationship Id="rId4" Type="http://schemas.openxmlformats.org/officeDocument/2006/relationships/image" Target="../media/image31.pn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18" Type="http://schemas.openxmlformats.org/officeDocument/2006/relationships/image" Target="../media/image12.png"/><Relationship Id="rId3" Type="http://schemas.openxmlformats.org/officeDocument/2006/relationships/image" Target="../media/image26.jpeg"/><Relationship Id="rId7" Type="http://schemas.openxmlformats.org/officeDocument/2006/relationships/image" Target="../media/image14.png"/><Relationship Id="rId12" Type="http://schemas.openxmlformats.org/officeDocument/2006/relationships/image" Target="../media/image32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35.png"/><Relationship Id="rId10" Type="http://schemas.openxmlformats.org/officeDocument/2006/relationships/image" Target="../media/image19.jpeg"/><Relationship Id="rId19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22.jpe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18" Type="http://schemas.openxmlformats.org/officeDocument/2006/relationships/image" Target="../media/image21.jpeg"/><Relationship Id="rId3" Type="http://schemas.openxmlformats.org/officeDocument/2006/relationships/image" Target="../media/image26.jpeg"/><Relationship Id="rId21" Type="http://schemas.openxmlformats.org/officeDocument/2006/relationships/image" Target="../media/image37.jpeg"/><Relationship Id="rId7" Type="http://schemas.openxmlformats.org/officeDocument/2006/relationships/image" Target="../media/image14.png"/><Relationship Id="rId12" Type="http://schemas.openxmlformats.org/officeDocument/2006/relationships/image" Target="../media/image32.jpe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36.jpeg"/><Relationship Id="rId10" Type="http://schemas.openxmlformats.org/officeDocument/2006/relationships/image" Target="../media/image19.jpeg"/><Relationship Id="rId19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jpe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18" Type="http://schemas.openxmlformats.org/officeDocument/2006/relationships/image" Target="../media/image20.png"/><Relationship Id="rId3" Type="http://schemas.openxmlformats.org/officeDocument/2006/relationships/image" Target="../media/image26.jpeg"/><Relationship Id="rId21" Type="http://schemas.openxmlformats.org/officeDocument/2006/relationships/image" Target="../media/image15.jpeg"/><Relationship Id="rId7" Type="http://schemas.openxmlformats.org/officeDocument/2006/relationships/image" Target="../media/image14.png"/><Relationship Id="rId12" Type="http://schemas.openxmlformats.org/officeDocument/2006/relationships/image" Target="../media/image32.jpe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36.jpeg"/><Relationship Id="rId10" Type="http://schemas.openxmlformats.org/officeDocument/2006/relationships/image" Target="../media/image19.jpeg"/><Relationship Id="rId19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image" Target="../media/image22.jpeg"/><Relationship Id="rId14" Type="http://schemas.openxmlformats.org/officeDocument/2006/relationships/image" Target="../media/image31.png"/><Relationship Id="rId22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jpeg"/><Relationship Id="rId18" Type="http://schemas.openxmlformats.org/officeDocument/2006/relationships/image" Target="../media/image38.jpeg"/><Relationship Id="rId3" Type="http://schemas.openxmlformats.org/officeDocument/2006/relationships/image" Target="../media/image40.jpeg"/><Relationship Id="rId21" Type="http://schemas.openxmlformats.org/officeDocument/2006/relationships/image" Target="../media/image21.jpeg"/><Relationship Id="rId7" Type="http://schemas.openxmlformats.org/officeDocument/2006/relationships/image" Target="../media/image13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jpeg"/><Relationship Id="rId24" Type="http://schemas.openxmlformats.org/officeDocument/2006/relationships/image" Target="../media/image42.png"/><Relationship Id="rId5" Type="http://schemas.openxmlformats.org/officeDocument/2006/relationships/image" Target="../media/image9.png"/><Relationship Id="rId15" Type="http://schemas.openxmlformats.org/officeDocument/2006/relationships/image" Target="../media/image31.png"/><Relationship Id="rId23" Type="http://schemas.openxmlformats.org/officeDocument/2006/relationships/image" Target="../media/image15.jpeg"/><Relationship Id="rId10" Type="http://schemas.openxmlformats.org/officeDocument/2006/relationships/image" Target="../media/image22.jpeg"/><Relationship Id="rId19" Type="http://schemas.openxmlformats.org/officeDocument/2006/relationships/image" Target="../media/image41.png"/><Relationship Id="rId4" Type="http://schemas.openxmlformats.org/officeDocument/2006/relationships/image" Target="../media/image26.jpeg"/><Relationship Id="rId9" Type="http://schemas.openxmlformats.org/officeDocument/2006/relationships/image" Target="../media/image17.png"/><Relationship Id="rId14" Type="http://schemas.openxmlformats.org/officeDocument/2006/relationships/image" Target="../media/image30.png"/><Relationship Id="rId2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21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32.jpe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5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24" Type="http://schemas.openxmlformats.org/officeDocument/2006/relationships/image" Target="../media/image15.jpeg"/><Relationship Id="rId5" Type="http://schemas.openxmlformats.org/officeDocument/2006/relationships/image" Target="../media/image11.png"/><Relationship Id="rId15" Type="http://schemas.openxmlformats.org/officeDocument/2006/relationships/image" Target="../media/image36.jpeg"/><Relationship Id="rId23" Type="http://schemas.openxmlformats.org/officeDocument/2006/relationships/image" Target="../media/image12.png"/><Relationship Id="rId10" Type="http://schemas.openxmlformats.org/officeDocument/2006/relationships/image" Target="../media/image19.jpeg"/><Relationship Id="rId19" Type="http://schemas.openxmlformats.org/officeDocument/2006/relationships/image" Target="../media/image40.jpeg"/><Relationship Id="rId4" Type="http://schemas.openxmlformats.org/officeDocument/2006/relationships/image" Target="../media/image9.png"/><Relationship Id="rId9" Type="http://schemas.openxmlformats.org/officeDocument/2006/relationships/image" Target="../media/image22.jpeg"/><Relationship Id="rId14" Type="http://schemas.openxmlformats.org/officeDocument/2006/relationships/image" Target="../media/image31.png"/><Relationship Id="rId2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pn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jpeg"/><Relationship Id="rId12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gif"/><Relationship Id="rId11" Type="http://schemas.openxmlformats.org/officeDocument/2006/relationships/image" Target="../media/image138.png"/><Relationship Id="rId5" Type="http://schemas.openxmlformats.org/officeDocument/2006/relationships/image" Target="../media/image132.jpe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gif"/><Relationship Id="rId3" Type="http://schemas.openxmlformats.org/officeDocument/2006/relationships/image" Target="../media/image141.jp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4" Type="http://schemas.openxmlformats.org/officeDocument/2006/relationships/image" Target="../media/image142.gif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justice.gov/usao-wdnc/pr/medical-device-company-agrees-pay-8-million-resolve-claims-it-paid-illegal-kickbacks" TargetMode="External"/><Relationship Id="rId18" Type="http://schemas.openxmlformats.org/officeDocument/2006/relationships/hyperlink" Target="https://www.justice.gov/opa/pr/nation-s-largest-nursing-home-pharmacy-pay-over-28-million-settle-kickback-allegations" TargetMode="External"/><Relationship Id="rId26" Type="http://schemas.openxmlformats.org/officeDocument/2006/relationships/hyperlink" Target="http://www.cbsnews.com/news/kentucky-settles-lawsuit-with-oxycontin-maker-for-24-million/" TargetMode="External"/><Relationship Id="rId39" Type="http://schemas.openxmlformats.org/officeDocument/2006/relationships/hyperlink" Target="https://www.statnews.com/pharmalot/2016/07/05/johnson-johnson-70-million-risperdal-boys/" TargetMode="External"/><Relationship Id="rId21" Type="http://schemas.openxmlformats.org/officeDocument/2006/relationships/hyperlink" Target="http://www.businessinsider.com/mylan-ceo-heather-bresch-house-oversight-committee-hearing-epipen-2016-9" TargetMode="External"/><Relationship Id="rId34" Type="http://schemas.openxmlformats.org/officeDocument/2006/relationships/hyperlink" Target="https://drugsafetynews.com/2016/11/19/johnson-johnson-seek-change-venue-talcum-powder-cases/" TargetMode="External"/><Relationship Id="rId42" Type="http://schemas.openxmlformats.org/officeDocument/2006/relationships/hyperlink" Target="https://www.bloomberg.com/news/articles/2016-04-07/abbott-defeats-1-billion-lawsuit-over-stent-marketing" TargetMode="External"/><Relationship Id="rId47" Type="http://schemas.openxmlformats.org/officeDocument/2006/relationships/hyperlink" Target="http://goldwaterinstitute.org/en/work/topics/healthcare/right-to-try/idaho-becomes-25th-state-to-adopt-right-to-try-law/" TargetMode="External"/><Relationship Id="rId50" Type="http://schemas.openxmlformats.org/officeDocument/2006/relationships/hyperlink" Target="http://www.raps.org/Regulatory-Focus/News/2016/12/06/26309/Vermont-Drug-Price-Transparency-New-Law-Calls-Out-Egregious-Price-Spikes/" TargetMode="External"/><Relationship Id="rId55" Type="http://schemas.openxmlformats.org/officeDocument/2006/relationships/hyperlink" Target="https://www.law360.com/articles/856721/ex-warner-chilcott-rep-gets-probation-for-hipaa-violation" TargetMode="External"/><Relationship Id="rId7" Type="http://schemas.openxmlformats.org/officeDocument/2006/relationships/hyperlink" Target="https://www.sec.gov/news/pressrelease/2016-59.html" TargetMode="External"/><Relationship Id="rId12" Type="http://schemas.openxmlformats.org/officeDocument/2006/relationships/hyperlink" Target="https://www.justice.gov/opa/pr/analogic-subsidiary-agrees-pay-more-14-million-resolve-foreign-bribery-charges" TargetMode="External"/><Relationship Id="rId17" Type="http://schemas.openxmlformats.org/officeDocument/2006/relationships/hyperlink" Target="https://www.sec.gov/litigation/admin/2016/34-79005-s.pdf" TargetMode="External"/><Relationship Id="rId25" Type="http://schemas.openxmlformats.org/officeDocument/2006/relationships/hyperlink" Target="http://www.fcpablog.com/blog/2016/12/22/teva-announces-519-million-fcpa-settlement.html" TargetMode="External"/><Relationship Id="rId33" Type="http://schemas.openxmlformats.org/officeDocument/2006/relationships/hyperlink" Target="http://www.reuters.com/article/us-merck-vioxx-settlement-idUSKCN0UT1PX" TargetMode="External"/><Relationship Id="rId38" Type="http://schemas.openxmlformats.org/officeDocument/2006/relationships/hyperlink" Target="https://www.drugwatch.com/2016/02/03/jj-settles-mesh-cases-for-over-120m/" TargetMode="External"/><Relationship Id="rId46" Type="http://schemas.openxmlformats.org/officeDocument/2006/relationships/hyperlink" Target="https://www.cga.ct.gov/2016/act/pa/pdf/2016PA-00214-R00SB-00371-PA.pdf" TargetMode="External"/><Relationship Id="rId2" Type="http://schemas.openxmlformats.org/officeDocument/2006/relationships/hyperlink" Target="https://www.justice.gov/opa/pr/medical-equipment-company-will-pay-646-million-making-illegal-payments-doctors-and-hospitals" TargetMode="External"/><Relationship Id="rId16" Type="http://schemas.openxmlformats.org/officeDocument/2006/relationships/hyperlink" Target="https://www.sec.gov/litigation/admin/2016/34-78730.pdf" TargetMode="External"/><Relationship Id="rId20" Type="http://schemas.openxmlformats.org/officeDocument/2006/relationships/hyperlink" Target="https://www.justice.gov/opa/pr/forest-laboratories-and-forest-pharmaceuticals-pay-38-million-resolve-kickback-allegations" TargetMode="External"/><Relationship Id="rId29" Type="http://schemas.openxmlformats.org/officeDocument/2006/relationships/hyperlink" Target="http://www.reuters.com/article/us-endo-new-york-settlement-idUSKCN0W51YI" TargetMode="External"/><Relationship Id="rId41" Type="http://schemas.openxmlformats.org/officeDocument/2006/relationships/hyperlink" Target="https://www.knobbe.com/news/2016/12/ranbaxy-and-astrazeneca-prevail-nexium%C2%AE-pay-delay-case" TargetMode="External"/><Relationship Id="rId54" Type="http://schemas.openxmlformats.org/officeDocument/2006/relationships/hyperlink" Target="https://www.healthlawpolicymatters.com/2016/06/27/jury-acquits-former-warner-chilcott-president-in-one-of-first-prosecutions-of-a-health-care-executive-following-dojs-yates-mem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ustice.gov/opa/pr/respironics-pay-348-million-allegedly-causing-false-claims-medicare-medicaid-and-tricare" TargetMode="External"/><Relationship Id="rId11" Type="http://schemas.openxmlformats.org/officeDocument/2006/relationships/hyperlink" Target="https://www.justice.gov/usao-sdny/pr/manhattan-us-attorney-announces-54-million-settlement-against-salix-pharmaceuticals" TargetMode="External"/><Relationship Id="rId24" Type="http://schemas.openxmlformats.org/officeDocument/2006/relationships/hyperlink" Target="http://www.fcpablog.com/blog/2016/9/30/gsk-pays-sec-20-million-to-settle-china-fcpa-violations.html" TargetMode="External"/><Relationship Id="rId32" Type="http://schemas.openxmlformats.org/officeDocument/2006/relationships/hyperlink" Target="http://www.reuters.com/article/us-bristol-myers-settlement-idUSKBN13X20I" TargetMode="External"/><Relationship Id="rId37" Type="http://schemas.openxmlformats.org/officeDocument/2006/relationships/hyperlink" Target="https://www.drugwatch.com/2016/01/26/jj-faces-800-m-levaquin-lawsuit/" TargetMode="External"/><Relationship Id="rId40" Type="http://schemas.openxmlformats.org/officeDocument/2006/relationships/hyperlink" Target="http://www.njlawjournal.com/id=1202763382908/18-Million-in-Judgments-Reversed-in-Accutane-Litigation?mcode=0&amp;curindex=0&amp;curpage=ALL&amp;slreturn=20170025103813" TargetMode="External"/><Relationship Id="rId45" Type="http://schemas.openxmlformats.org/officeDocument/2006/relationships/hyperlink" Target="http://www.goldwaterinstitute.org/en/work/topics/healthcare/right-to-try/california-becomes-32nd-state-to-adopt-right-to-tr/" TargetMode="External"/><Relationship Id="rId53" Type="http://schemas.openxmlformats.org/officeDocument/2006/relationships/hyperlink" Target="https://www.statnews.com/2016/07/08/theranos-elizabeth-holmes-banned/" TargetMode="External"/><Relationship Id="rId5" Type="http://schemas.openxmlformats.org/officeDocument/2006/relationships/hyperlink" Target="https://www.justice.gov/opa/pr/united-states-settles-false-claims-act-allegations-against-21st-century-oncology-347-million" TargetMode="External"/><Relationship Id="rId15" Type="http://schemas.openxmlformats.org/officeDocument/2006/relationships/hyperlink" Target="https://www.treasury.gov/resource-center/sanctions/CivPen/Documents/20160705_alcon.pdf" TargetMode="External"/><Relationship Id="rId23" Type="http://schemas.openxmlformats.org/officeDocument/2006/relationships/hyperlink" Target="http://www.fcpablog.com/blog/2016/6/21/analogic-pays-148-million-to-resolve-fcpa-offenses.html" TargetMode="External"/><Relationship Id="rId28" Type="http://schemas.openxmlformats.org/officeDocument/2006/relationships/hyperlink" Target="http://bl.therisperdallawsuit.com/south-carolina-risperdal-lawsuit-verdict-pared-to-124-million/" TargetMode="External"/><Relationship Id="rId36" Type="http://schemas.openxmlformats.org/officeDocument/2006/relationships/hyperlink" Target="http://www.reuters.com/article/us-johnsonandjohnson-hips-ruling-idUSKCN0ZM212" TargetMode="External"/><Relationship Id="rId49" Type="http://schemas.openxmlformats.org/officeDocument/2006/relationships/hyperlink" Target="http://blog.tenthamendmentcenter.com/2016/03/west-virginia-house-passes-right-to-try-act-taking-on-some-fda-restrictions-on-terminal-patients-100-0/" TargetMode="External"/><Relationship Id="rId57" Type="http://schemas.openxmlformats.org/officeDocument/2006/relationships/hyperlink" Target="http://www.healthcareitnews.com/news/obama-signs-21st-century-cures-act-law-funding-precision-medicine-cancer-moonshot-ehr" TargetMode="External"/><Relationship Id="rId10" Type="http://schemas.openxmlformats.org/officeDocument/2006/relationships/hyperlink" Target="https://www.statnews.com/pharmalot/2016/05/12/aegerion-settlement-40-million/" TargetMode="External"/><Relationship Id="rId19" Type="http://schemas.openxmlformats.org/officeDocument/2006/relationships/hyperlink" Target="https://www.sec.gov/news/pressrelease/2016-277.html" TargetMode="External"/><Relationship Id="rId31" Type="http://schemas.openxmlformats.org/officeDocument/2006/relationships/hyperlink" Target="https://ag.ny.gov/press-release/ag-schneiderman-announces-125-million-settlement-drug-company-impeded-competition" TargetMode="External"/><Relationship Id="rId44" Type="http://schemas.openxmlformats.org/officeDocument/2006/relationships/hyperlink" Target="http://www.policymed.com/2016/01/washington-dc-changes-pharmaceutical-detailer-license-requirements.html" TargetMode="External"/><Relationship Id="rId52" Type="http://schemas.openxmlformats.org/officeDocument/2006/relationships/hyperlink" Target="http://www.chicagotribune.com/business/ct-pharma-sales-licenses-chicago-1117-biz-20161116-story.html" TargetMode="External"/><Relationship Id="rId4" Type="http://schemas.openxmlformats.org/officeDocument/2006/relationships/hyperlink" Target="http://www.fcpablog.com/blog/2016/2/4/sciclone-pays-sec-128-million-to-settle-china-fcpa-offenses.html" TargetMode="External"/><Relationship Id="rId9" Type="http://schemas.openxmlformats.org/officeDocument/2006/relationships/hyperlink" Target="https://www.sec.gov/Archives/edgar/data/1270073/000114420416098466/v438643_8k.htm" TargetMode="External"/><Relationship Id="rId14" Type="http://schemas.openxmlformats.org/officeDocument/2006/relationships/hyperlink" Target="https://www.justice.gov/opa/pr/johnson-johnson-subsidiary-acclarent-inc-pays-government-18-million-settle-false-claims-act" TargetMode="External"/><Relationship Id="rId22" Type="http://schemas.openxmlformats.org/officeDocument/2006/relationships/hyperlink" Target="https://www.nytimes.com/2016/12/08/business/insys-therapeutics-arrests-fentanyl.html" TargetMode="External"/><Relationship Id="rId27" Type="http://schemas.openxmlformats.org/officeDocument/2006/relationships/hyperlink" Target="http://bl.risperdallawsuitcenter.com/kentucky-risperdal-lawsuit-settled-for-15-5-million/" TargetMode="External"/><Relationship Id="rId30" Type="http://schemas.openxmlformats.org/officeDocument/2006/relationships/hyperlink" Target="http://www.insurance.ca.gov/0400-news/0100-press-releases/2016/release082-16.cfm" TargetMode="External"/><Relationship Id="rId35" Type="http://schemas.openxmlformats.org/officeDocument/2006/relationships/hyperlink" Target="https://www.bloomberg.com/news/articles/2016-12-01/j-j-ordered-to-pay-more-than-1-billion-for-pinnacle-hip-device" TargetMode="External"/><Relationship Id="rId43" Type="http://schemas.openxmlformats.org/officeDocument/2006/relationships/hyperlink" Target="https://www.bloomberg.com/news/articles/2016-04-06/pfizer-wins-dismissal-in-zoloft-birth-defect-warning-cases" TargetMode="External"/><Relationship Id="rId48" Type="http://schemas.openxmlformats.org/officeDocument/2006/relationships/hyperlink" Target="http://legislature.maine.gov/legis/bills/getPDF.asp?paper=HP0138&amp;item=3&amp;snum=127" TargetMode="External"/><Relationship Id="rId56" Type="http://schemas.openxmlformats.org/officeDocument/2006/relationships/hyperlink" Target="https://www.nytimes.com/2016/11/18/business/valeant-philidor-fraud-kickback-scheme.html" TargetMode="External"/><Relationship Id="rId8" Type="http://schemas.openxmlformats.org/officeDocument/2006/relationships/hyperlink" Target="https://www.justice.gov/opa/pr/pharmaceutical-companies-pay-67-million-resolve-false-claims-act-allegations-relating-tarceva" TargetMode="External"/><Relationship Id="rId51" Type="http://schemas.openxmlformats.org/officeDocument/2006/relationships/hyperlink" Target="https://www.cga.ct.gov/2015/ACT/PA/2015PA-00004-R00SB-00257-PA.htm" TargetMode="External"/><Relationship Id="rId3" Type="http://schemas.openxmlformats.org/officeDocument/2006/relationships/hyperlink" Target="https://www.justice.gov/opa/pr/wyeth-and-pfizer-agree-pay-7846-million-resolve-lawsuit-alleging-wyeth-underpaid-drug-rebates" TargetMode="Externa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news-herald.com/article/HR/20161226/NEWS/161229600" TargetMode="External"/><Relationship Id="rId18" Type="http://schemas.openxmlformats.org/officeDocument/2006/relationships/hyperlink" Target="https://www.statnews.com/pharmalot/2016/11/17/opioids-chicago-sales-reps/" TargetMode="External"/><Relationship Id="rId26" Type="http://schemas.openxmlformats.org/officeDocument/2006/relationships/hyperlink" Target="http://newsroom.mylan.com/2016-10-07-Mylan-Agrees-to-Settlement-on-Medicaid-Rebate-Classification-for-EpiPen-Auto-Injector" TargetMode="External"/><Relationship Id="rId39" Type="http://schemas.openxmlformats.org/officeDocument/2006/relationships/hyperlink" Target="http://www.fda.gov/MedicalDevices/Safety/ReportingAllegationsofRegulatoryMisconduct/" TargetMode="External"/><Relationship Id="rId3" Type="http://schemas.openxmlformats.org/officeDocument/2006/relationships/hyperlink" Target="http://www.tennessean.com/story/news/investigations/2016/11/26/nas-loss-parental-rights/94231538/" TargetMode="External"/><Relationship Id="rId21" Type="http://schemas.openxmlformats.org/officeDocument/2006/relationships/hyperlink" Target="https://www.bloomberg.com/news/articles/2016-05-27/gilead-subpoenaed-as-feds-probe-drugmaker-charity-connections" TargetMode="External"/><Relationship Id="rId34" Type="http://schemas.openxmlformats.org/officeDocument/2006/relationships/hyperlink" Target="https://investor.lilly.com/releasedetail.cfm?ReleaseID=1003887" TargetMode="External"/><Relationship Id="rId42" Type="http://schemas.openxmlformats.org/officeDocument/2006/relationships/hyperlink" Target="http://www.fda.gov/ucm/groups/fdagov-public/@fdagov-meddev-gen/documents/document/ucm499809.pdf" TargetMode="External"/><Relationship Id="rId47" Type="http://schemas.openxmlformats.org/officeDocument/2006/relationships/hyperlink" Target="https://www.druganddevicelawblog.com/2016/11/guest-post-the-fdas-two-day-meeting-on-manufacturer-off-label-communications.html" TargetMode="External"/><Relationship Id="rId50" Type="http://schemas.openxmlformats.org/officeDocument/2006/relationships/hyperlink" Target="http://phrma-docs.phrma.org/sites/default/files/pdf/information-sharing-with-hcps-principles-report.pdf" TargetMode="External"/><Relationship Id="rId7" Type="http://schemas.openxmlformats.org/officeDocument/2006/relationships/hyperlink" Target="http://www.wbur.org/commonhealth/2016/09/12/opiod-hackathon" TargetMode="External"/><Relationship Id="rId12" Type="http://schemas.openxmlformats.org/officeDocument/2006/relationships/hyperlink" Target="https://buffalonews.com/2016/12/29/wave-opioid-related-deaths-hits-erie-county/" TargetMode="External"/><Relationship Id="rId17" Type="http://schemas.openxmlformats.org/officeDocument/2006/relationships/hyperlink" Target="http://www.pharmpro.com/news/2016/06/5-drug-wholesalers-agree-settle-pill-shipment-lawsuit" TargetMode="External"/><Relationship Id="rId25" Type="http://schemas.openxmlformats.org/officeDocument/2006/relationships/hyperlink" Target="http://www.forbes.com/sites/emilywillingham/2016/08/21/why-did-mylan-hike-epipen-prices-400-because-they-could/#6e184316477a" TargetMode="External"/><Relationship Id="rId33" Type="http://schemas.openxmlformats.org/officeDocument/2006/relationships/hyperlink" Target="http://www.businessinsider.com/insulin-maker-novo-nordisk-commits-to-single-digit-price-increase-cap-2016-12" TargetMode="External"/><Relationship Id="rId38" Type="http://schemas.openxmlformats.org/officeDocument/2006/relationships/hyperlink" Target="http://www.fda.gov/downloads/drugs/guidances/ucm291158.pdf" TargetMode="External"/><Relationship Id="rId46" Type="http://schemas.openxmlformats.org/officeDocument/2006/relationships/hyperlink" Target="http://www.fcpablog.com/blog/2016/6/16/doj-biomet-breached-dpa.html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://www.illinoisattorneygeneral.gov/pressroom/2016_08/20160825.html" TargetMode="External"/><Relationship Id="rId20" Type="http://schemas.openxmlformats.org/officeDocument/2006/relationships/hyperlink" Target="http://www.newyorkupstate.com/news/2016/12/ny_law_expands_insurance_coverage_for_heroin_opioid_addicts.html" TargetMode="External"/><Relationship Id="rId29" Type="http://schemas.openxmlformats.org/officeDocument/2006/relationships/hyperlink" Target="http://fortune.com/2016/09/11/justice-department-taro-pharma/" TargetMode="External"/><Relationship Id="rId41" Type="http://schemas.openxmlformats.org/officeDocument/2006/relationships/hyperlink" Target="http://www.fda.gov/downloads/medicaldevices/deviceregulationandguidance/guidancedocuments/ucm50667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ytimes.com/2016/12/28/nyregion/fentanyl-epidemic-long-island.html" TargetMode="External"/><Relationship Id="rId11" Type="http://schemas.openxmlformats.org/officeDocument/2006/relationships/hyperlink" Target="http://www.pbs.org/newshour/bb/drug-companies-helped-drive-opioid-crisis/" TargetMode="External"/><Relationship Id="rId24" Type="http://schemas.openxmlformats.org/officeDocument/2006/relationships/hyperlink" Target="http://www.fda.gov/downloads/Drugs/GuidanceComplianceRegulatoryInformation/EnforcementActivitiesbyFDA/WarningLettersandNoticeofViolationLetterstoPharmaceuticalCompanies/UCM493790.pdf" TargetMode="External"/><Relationship Id="rId32" Type="http://schemas.openxmlformats.org/officeDocument/2006/relationships/hyperlink" Target="http://www.allergan.com/news/ceo-blog/september-2016/our-social-contract-with-patients" TargetMode="External"/><Relationship Id="rId37" Type="http://schemas.openxmlformats.org/officeDocument/2006/relationships/hyperlink" Target="http://www.fda.gov/downloads/drugs/guidancecomplianceregulatoryinformation/guidances/ucm495891.pdf" TargetMode="External"/><Relationship Id="rId40" Type="http://schemas.openxmlformats.org/officeDocument/2006/relationships/hyperlink" Target="http://www.fda.gov/ucm/groups/fdagov-public/@fdagov-meddev-gen/documents/document/ucm359566.pdf" TargetMode="External"/><Relationship Id="rId45" Type="http://schemas.openxmlformats.org/officeDocument/2006/relationships/hyperlink" Target="https://www.hhs.gov/about/news/2016/08/04/advocate-health-care-settles-potential-hipaa-penalties-555-million.html" TargetMode="External"/><Relationship Id="rId5" Type="http://schemas.openxmlformats.org/officeDocument/2006/relationships/hyperlink" Target="http://theexaminer.com/stories/news/southeast-texas-far-immune-opioid-epidemic-continuing-its-sweep-across-us" TargetMode="External"/><Relationship Id="rId15" Type="http://schemas.openxmlformats.org/officeDocument/2006/relationships/hyperlink" Target="https://www.rt.com/usa/371980-opioid-foster-care-crisis/" TargetMode="External"/><Relationship Id="rId23" Type="http://schemas.openxmlformats.org/officeDocument/2006/relationships/hyperlink" Target="http://www.fda.gov/downloads/Drugs/GuidanceComplianceRegulatoryInformation/EnforcementActivitiesbyFDA/WarningLettersandNoticeofViolationLetterstoPharmaceuticalCompanies/UCM482464.pdf" TargetMode="External"/><Relationship Id="rId28" Type="http://schemas.openxmlformats.org/officeDocument/2006/relationships/hyperlink" Target="http://www.businessinsider.com/congress-taking-on-xtandi-price-2016-3" TargetMode="External"/><Relationship Id="rId36" Type="http://schemas.openxmlformats.org/officeDocument/2006/relationships/hyperlink" Target="http://www.fda.gov/downloads/AboutFDA/ReportsManualsForms/Reports/EconomicAnalyses/UCM482077.pdf" TargetMode="External"/><Relationship Id="rId49" Type="http://schemas.openxmlformats.org/officeDocument/2006/relationships/hyperlink" Target="https://www.statnews.com/pharmalot/2016/03/28/novartis-doj-kickbacks/" TargetMode="External"/><Relationship Id="rId10" Type="http://schemas.openxmlformats.org/officeDocument/2006/relationships/hyperlink" Target="http://www.rimonthly.com/Rhode-Island-Monthly/June-2016/The-Opioid-Crisis-in-Rhode-Island/" TargetMode="External"/><Relationship Id="rId19" Type="http://schemas.openxmlformats.org/officeDocument/2006/relationships/hyperlink" Target="https://ag.ny.gov/press-release/ag-schneiderman-announces-settlement-endo-health-solutions-inc-endo-pharmaceuticals" TargetMode="External"/><Relationship Id="rId31" Type="http://schemas.openxmlformats.org/officeDocument/2006/relationships/hyperlink" Target="https://consumerist.com/2016/12/15/20-states-accuse-teva-mylan-other-pharma-companies-of-price-fixing/" TargetMode="External"/><Relationship Id="rId44" Type="http://schemas.openxmlformats.org/officeDocument/2006/relationships/hyperlink" Target="http://opentrials.net/2016/10/10/opentrials-launches-beta-version-today-at-the-world-health-summit/" TargetMode="External"/><Relationship Id="rId4" Type="http://schemas.openxmlformats.org/officeDocument/2006/relationships/hyperlink" Target="http://www.wsj.com/articles/the-va-hooked-veterans-on-opioids-then-failed-them-again-1483030270" TargetMode="External"/><Relationship Id="rId9" Type="http://schemas.openxmlformats.org/officeDocument/2006/relationships/hyperlink" Target="https://www.washingtonpost.com/investigations/key-officials-switch-sides-from-dea-to-pharmaceutical-industry/2016/12/22/55d2e938-c07b-11e6-b527-949c5893595e_story.html?utm_term=.d99018973af1" TargetMode="External"/><Relationship Id="rId14" Type="http://schemas.openxmlformats.org/officeDocument/2006/relationships/hyperlink" Target="http://www.sun-sentinel.com/local/fl-heroin-overdose-epidemic-20161120-story.html" TargetMode="External"/><Relationship Id="rId22" Type="http://schemas.openxmlformats.org/officeDocument/2006/relationships/hyperlink" Target="https://www.bloomberg.com/news/articles/2016-08-01/celgene-accused-of-using-charities-in-scheme-to-gain-billions" TargetMode="External"/><Relationship Id="rId27" Type="http://schemas.openxmlformats.org/officeDocument/2006/relationships/hyperlink" Target="https://www.bloomberg.com/news/articles/2016-10-19/blumenthal-says-mylan-s-settlement-with-doj-a-sweetheart-deal" TargetMode="External"/><Relationship Id="rId30" Type="http://schemas.openxmlformats.org/officeDocument/2006/relationships/hyperlink" Target="https://www.statnews.com/pharmalot/2016/10/07/ariad-riases-leukemia-drug-price/" TargetMode="External"/><Relationship Id="rId35" Type="http://schemas.openxmlformats.org/officeDocument/2006/relationships/hyperlink" Target="http://www.fda.gov/downloads/drugs/guidances/ucm351261.pdf" TargetMode="External"/><Relationship Id="rId43" Type="http://schemas.openxmlformats.org/officeDocument/2006/relationships/hyperlink" Target="http://www.fda.gov/ucm/groups/fdagov-public/@fdagov-meddev-gen/documents/document/ucm524904.pdf" TargetMode="External"/><Relationship Id="rId48" Type="http://schemas.openxmlformats.org/officeDocument/2006/relationships/hyperlink" Target="https://www.healthlawpolicymatters.com/2016/06/30/doj-announces-dramatic-increase-in-false-claims-act-penalties/" TargetMode="External"/><Relationship Id="rId8" Type="http://schemas.openxmlformats.org/officeDocument/2006/relationships/hyperlink" Target="http://time.com/4542105/john-oliver-opioids-last-week-tonight/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danews.com/articles/179150-ema-probing-wanbury-for-falsifying-labels" TargetMode="External"/><Relationship Id="rId13" Type="http://schemas.openxmlformats.org/officeDocument/2006/relationships/hyperlink" Target="http://www.policymed.com/2016/01/edma-and-eucomed-adopt-code-of-business-practice-brings-changes-to-medical-congresses.html?utm_source=feedblitz&amp;utm_medium=FeedBlitzRss&amp;utm_campaign=FeedBlitzRss&amp;utm_content=EDMA+and+Eucomed+Adopt+Code+of+Business+Practice+Brings+Changes+to+Medical+Congresses" TargetMode="External"/><Relationship Id="rId18" Type="http://schemas.openxmlformats.org/officeDocument/2006/relationships/hyperlink" Target="https://www.insidemedicaldevices.com/2016/05/chinas-new-medical-device-good-clinical-practices-to-go-into-effect-june-1-2016/" TargetMode="External"/><Relationship Id="rId26" Type="http://schemas.openxmlformats.org/officeDocument/2006/relationships/hyperlink" Target="http://www.timesofisrael.com/israeli-pharmaceutical-giant-teva-investigating-bribery-accusations-in-romania/" TargetMode="External"/><Relationship Id="rId3" Type="http://schemas.openxmlformats.org/officeDocument/2006/relationships/hyperlink" Target="https://www.insideeulifesciences.com/2016/02/12/cma-fines-glaxosmithkline-and-several-generic-companies-45-million-for-delaying-market-entry-of-generic-paroxetine-in-the-uk/" TargetMode="External"/><Relationship Id="rId21" Type="http://schemas.openxmlformats.org/officeDocument/2006/relationships/hyperlink" Target="http://pharmaphorum.com/news/concordia-centre-drug-pricing-probe/?utm_medium=nl&amp;utm_source=internal&amp;mrkid=11548821&amp;mkt_tok=eyJpIjoiTnpJd05HTm1NVE5pTW1KayIsInQiOiJ3UldabjdwSU9nZ2RmTldnMVZNcCtzNFJDU3FoN2VcL0tDZEMwSGF2dW1HVlFWb0lDT0lRZUkycEE4R1ZcL2xpRWhJMFNnbjJxV2tqeUcwVUZuZ2FLeE9tRDNJdytNVFJMUXpDSVQ1bnRuTDA4PSJ9" TargetMode="External"/><Relationship Id="rId34" Type="http://schemas.openxmlformats.org/officeDocument/2006/relationships/hyperlink" Target="https://www.ftc.gov/news-events/press-releases/2017/01/mallinckrodt-will-pay-100-million-settle-ftc-state-charges-it" TargetMode="External"/><Relationship Id="rId7" Type="http://schemas.openxmlformats.org/officeDocument/2006/relationships/hyperlink" Target="http://www.china.org.cn/china/2016-11/07/content_39652398.htm" TargetMode="External"/><Relationship Id="rId12" Type="http://schemas.openxmlformats.org/officeDocument/2006/relationships/hyperlink" Target="http://www.nytimes.com/2016/01/18/business/international/man-dies-in-france-after-painkiller-drug-trial.html?ref=topics&amp;_r=1&amp;WT.mc_id=SmartBriefs-Newsletter&amp;WT.mc_ev=click" TargetMode="External"/><Relationship Id="rId17" Type="http://schemas.openxmlformats.org/officeDocument/2006/relationships/hyperlink" Target="http://www.swissinfo.ch/eng/greater-transparency_swiss-pharma-companies-to-publish-payments-online/42231246?utm_medium=nl&amp;utm_source=internal&amp;mrkid=11548821&amp;mkt_tok=eyJpIjoiT1dVNFl6VTRPVFZtWWpWaSIsInQiOiJoSG5cL1BEU0o4K0dPOEFpTGVvSzB5eFdDektrS2hwbVwvRTJBZm8rdEtJejdSczV4R0p0ZlwvaXd3WW9sZmtFZjRRXC9odUhnNmZuTjFvZzNRV09oOUQyc2p2dmtvOFpycUx2ZHJETG9ROXZ5Y0k9In0=" TargetMode="External"/><Relationship Id="rId25" Type="http://schemas.openxmlformats.org/officeDocument/2006/relationships/hyperlink" Target="http://uk.reuters.com/article/uk-teva-pharm-ind-probe-idUKKBN13W2Z1" TargetMode="External"/><Relationship Id="rId33" Type="http://schemas.openxmlformats.org/officeDocument/2006/relationships/hyperlink" Target="https://www.justice.gov/opa/pr/zimmer-biomet-holdings-inc-agrees-pay-174-million-resolve-foreign-corrupt-practices-act" TargetMode="External"/><Relationship Id="rId2" Type="http://schemas.openxmlformats.org/officeDocument/2006/relationships/hyperlink" Target="http://www.bloomberg.com/news/articles/2016-02-12/glaxo-fined-54-4-million-in-u-k-probe-of-pay-for-delay-deals?utm_medium=nl&amp;utm_source=internal&amp;mkt_tok=3RkMMJWWfF9wsRokuq3Bcu/hmjTEU5z17+osUaGwhIkz2EFye+LIHETpodcMSMdiMr/YDBceEJhqyQJxPr3HJdQN18R7RhHnDg==" TargetMode="External"/><Relationship Id="rId16" Type="http://schemas.openxmlformats.org/officeDocument/2006/relationships/hyperlink" Target="http://www.pmlive.com/pharma_news/uk_pharma_publishes_hcp_payments_as_disclosure_database_goes_live_1053585" TargetMode="External"/><Relationship Id="rId20" Type="http://schemas.openxmlformats.org/officeDocument/2006/relationships/hyperlink" Target="http://eng.sfda.gov.cn/WS03/CL0757/165480.html" TargetMode="External"/><Relationship Id="rId29" Type="http://schemas.openxmlformats.org/officeDocument/2006/relationships/hyperlink" Target="http://www.fdanews.com/articles/179527-eu-device-trade-groups-merge-into-one-un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armafile.com/news/505321/astellas-suspended-abpi-deception-and-other-cultural-failings??utm_medium=nl&amp;utm_source=internal&amp;mrkid=11548821&amp;mkt_tok=eyJpIjoiTkRJNE9HTTBZV1U0TkRZNSIsInQiOiJWeWRvODJBUXJhcUlJQVpsXC9wRlo5MlRcL1NmV3FBUWVpMm5tQkJvXC9mdzRnRlJ6dm9sanYrVlJuRjVPQlFnelV0Q000U0Q3a00rdU1vM3RjU2pqWU90XC83RVpRTGVFT2F6dkh3bm9wa2h0aWM9In0=" TargetMode="External"/><Relationship Id="rId11" Type="http://schemas.openxmlformats.org/officeDocument/2006/relationships/hyperlink" Target="http://www.bbc.com/news/world-europe-35320895" TargetMode="External"/><Relationship Id="rId24" Type="http://schemas.openxmlformats.org/officeDocument/2006/relationships/hyperlink" Target="http://www.raps.org/Regulatory-Focus/News/2016/11/15/26194/EMA-Revises-Guideline-on-First-in-Human-Trials/" TargetMode="External"/><Relationship Id="rId32" Type="http://schemas.openxmlformats.org/officeDocument/2006/relationships/hyperlink" Target="http://www.fda.gov/downloads/Drugs/GuidanceComplianceRegulatoryInformation/Guidances/UCM537347.pdf" TargetMode="External"/><Relationship Id="rId5" Type="http://schemas.openxmlformats.org/officeDocument/2006/relationships/hyperlink" Target="http://news.trust.org/item/20160329202008-ptkp8" TargetMode="External"/><Relationship Id="rId15" Type="http://schemas.openxmlformats.org/officeDocument/2006/relationships/hyperlink" Target="http://www.policymed.com/2016/03/new-canadian-cme-standards-for-commercial-support.html?utm_source=feedblitz&amp;utm_medium=FeedBlitzRss&amp;utm_campaign=FeedBlitzRss&amp;utm_content=New+Canadian+CME+Standards+for+Commercial+Support" TargetMode="External"/><Relationship Id="rId23" Type="http://schemas.openxmlformats.org/officeDocument/2006/relationships/hyperlink" Target="http://www.lexology.com/library/detail.aspx?g=5393ccf4-24f4-40fd-a0d9-332ca3317a8f" TargetMode="External"/><Relationship Id="rId28" Type="http://schemas.openxmlformats.org/officeDocument/2006/relationships/hyperlink" Target="http://www.medtecheurope.org/about-us" TargetMode="External"/><Relationship Id="rId10" Type="http://schemas.openxmlformats.org/officeDocument/2006/relationships/hyperlink" Target="http://www.reuters.com/article/us-china-antitrust-medtronic-idUSKBN13W2YN" TargetMode="External"/><Relationship Id="rId19" Type="http://schemas.openxmlformats.org/officeDocument/2006/relationships/hyperlink" Target="http://www.nytimes.com/2016/07/13/technology/europe-eu-us-privacy-shield.html?mwrsm=Email" TargetMode="External"/><Relationship Id="rId31" Type="http://schemas.openxmlformats.org/officeDocument/2006/relationships/hyperlink" Target="https://www.justice.gov/opa/pr/shire-plc-subsidiaries-pay-350-million-settle-false-claims-act-allegations" TargetMode="External"/><Relationship Id="rId4" Type="http://schemas.openxmlformats.org/officeDocument/2006/relationships/hyperlink" Target="http://www.statnews.com/pharmalot/2016/02/22/novartis-south-korea-bribes-doctors/" TargetMode="External"/><Relationship Id="rId9" Type="http://schemas.openxmlformats.org/officeDocument/2006/relationships/hyperlink" Target="https://www.gov.uk/government/news/cma-fines-pfizer-and-flynn-90-million-for-drug-price-hike-to-nhs" TargetMode="External"/><Relationship Id="rId14" Type="http://schemas.openxmlformats.org/officeDocument/2006/relationships/hyperlink" Target="http://www.policymed.com/2016/02/european-medicines-agency-framework-for-interaction-with-industry.html?utm_source=feedblitz&amp;utm_medium=FeedBlitzRss&amp;utm_campaign=FeedBlitzRss&amp;utm_content=European+Medicines+Agency:+Framework+for+Interaction+with+Industry" TargetMode="External"/><Relationship Id="rId22" Type="http://schemas.openxmlformats.org/officeDocument/2006/relationships/hyperlink" Target="http://concordiarx.com/release/?id=122572" TargetMode="External"/><Relationship Id="rId27" Type="http://schemas.openxmlformats.org/officeDocument/2006/relationships/hyperlink" Target="http://www.reuters.com/article/us-japan-pharmaceuticals-prices-idUSKBN14907Z" TargetMode="External"/><Relationship Id="rId30" Type="http://schemas.openxmlformats.org/officeDocument/2006/relationships/hyperlink" Target="https://www.sec.gov/news/pressrelease/2017-8.html" TargetMode="External"/><Relationship Id="rId35" Type="http://schemas.openxmlformats.org/officeDocument/2006/relationships/hyperlink" Target="https://www.justice.gov/opa/pr/mckesson-agrees-pay-record-150-million-settlement-failure-report-suspicious-order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2084" y="1447497"/>
            <a:ext cx="1028683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rgbClr val="002C5F"/>
                </a:solidFill>
                <a:latin typeface="Arial"/>
                <a:cs typeface="Arial"/>
              </a:rPr>
              <a:t>YEAR-IN-REVIEW </a:t>
            </a:r>
            <a:br>
              <a:rPr lang="en-US" sz="8000" dirty="0">
                <a:solidFill>
                  <a:srgbClr val="002C5F"/>
                </a:solidFill>
                <a:latin typeface="Arial"/>
                <a:cs typeface="Arial"/>
              </a:rPr>
            </a:br>
            <a:r>
              <a:rPr lang="en-US" sz="8000" dirty="0">
                <a:solidFill>
                  <a:srgbClr val="F6BC1C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2" y="615223"/>
            <a:ext cx="2092203" cy="7758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4988" y="4245404"/>
            <a:ext cx="372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C5F"/>
                </a:solidFill>
                <a:latin typeface="Arial"/>
                <a:cs typeface="Arial"/>
              </a:rPr>
              <a:t>by </a:t>
            </a:r>
            <a:r>
              <a:rPr lang="en-US" b="1" dirty="0">
                <a:solidFill>
                  <a:srgbClr val="002C5F"/>
                </a:solidFill>
                <a:latin typeface="Arial"/>
                <a:cs typeface="Arial"/>
              </a:rPr>
              <a:t>POTOMAC RIVER PARTNERS</a:t>
            </a:r>
          </a:p>
        </p:txBody>
      </p:sp>
      <p:sp>
        <p:nvSpPr>
          <p:cNvPr id="2" name="Rectangle 1">
            <a:hlinkClick r:id="" action="ppaction://hlinkshowjump?jump=nextslide"/>
          </p:cNvPr>
          <p:cNvSpPr/>
          <p:nvPr/>
        </p:nvSpPr>
        <p:spPr>
          <a:xfrm>
            <a:off x="901919" y="5475579"/>
            <a:ext cx="1426457" cy="494991"/>
          </a:xfrm>
          <a:prstGeom prst="rect">
            <a:avLst/>
          </a:prstGeom>
          <a:solidFill>
            <a:srgbClr val="F6BC1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algn="ctr"/>
            <a:r>
              <a:rPr lang="en-US" dirty="0">
                <a:solidFill>
                  <a:srgbClr val="002C5F"/>
                </a:solidFill>
                <a:latin typeface="Arial"/>
                <a:cs typeface="Arial"/>
              </a:rPr>
              <a:t>START &gt;</a:t>
            </a:r>
            <a:endParaRPr lang="en-US" dirty="0">
              <a:solidFill>
                <a:srgbClr val="002C5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01780553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18" y="5799808"/>
            <a:ext cx="804249" cy="24955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62" y="6081062"/>
            <a:ext cx="804249" cy="1150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8" y="6321660"/>
            <a:ext cx="1143175" cy="38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16" y="5300996"/>
            <a:ext cx="660210" cy="231414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0" name="Picture 1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MAY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72746" y="299357"/>
            <a:ext cx="4128832" cy="4434840"/>
            <a:chOff x="4308929" y="299357"/>
            <a:chExt cx="4128832" cy="4434840"/>
          </a:xfrm>
        </p:grpSpPr>
        <p:sp>
          <p:nvSpPr>
            <p:cNvPr id="71" name="Rectangle 70"/>
            <p:cNvSpPr/>
            <p:nvPr/>
          </p:nvSpPr>
          <p:spPr>
            <a:xfrm>
              <a:off x="4327073" y="299357"/>
              <a:ext cx="4110688" cy="44348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308929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Rectangle 77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itle 6"/>
            <p:cNvSpPr txBox="1">
              <a:spLocks/>
            </p:cNvSpPr>
            <p:nvPr/>
          </p:nvSpPr>
          <p:spPr>
            <a:xfrm>
              <a:off x="4499433" y="2285882"/>
              <a:ext cx="3454579" cy="199955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Arial"/>
                  <a:cs typeface="Arial"/>
                </a:rPr>
                <a:t>$67 million to settle FCA allegations</a:t>
              </a: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231" y="838685"/>
              <a:ext cx="1338713" cy="191436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8" b="24321"/>
            <a:stretch/>
          </p:blipFill>
          <p:spPr>
            <a:xfrm>
              <a:off x="4376183" y="1183680"/>
              <a:ext cx="1842656" cy="31104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323746" y="299357"/>
            <a:ext cx="4402046" cy="4434840"/>
            <a:chOff x="1043215" y="299357"/>
            <a:chExt cx="4402046" cy="4434840"/>
          </a:xfrm>
        </p:grpSpPr>
        <p:sp>
          <p:nvSpPr>
            <p:cNvPr id="47" name="Rectangle 46"/>
            <p:cNvSpPr/>
            <p:nvPr/>
          </p:nvSpPr>
          <p:spPr>
            <a:xfrm>
              <a:off x="1061358" y="299357"/>
              <a:ext cx="4383903" cy="44348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Rectangle 44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609" y="976904"/>
              <a:ext cx="1353874" cy="420098"/>
            </a:xfrm>
            <a:prstGeom prst="rect">
              <a:avLst/>
            </a:prstGeom>
          </p:spPr>
        </p:pic>
        <p:sp>
          <p:nvSpPr>
            <p:cNvPr id="42" name="Title 6"/>
            <p:cNvSpPr txBox="1">
              <a:spLocks/>
            </p:cNvSpPr>
            <p:nvPr/>
          </p:nvSpPr>
          <p:spPr>
            <a:xfrm>
              <a:off x="1179289" y="2285882"/>
              <a:ext cx="3901417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$55 million to settle SEC allegations of incomplete disclosures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792889" y="302838"/>
            <a:ext cx="4121576" cy="4434840"/>
            <a:chOff x="4308929" y="299357"/>
            <a:chExt cx="4121576" cy="4434840"/>
          </a:xfrm>
        </p:grpSpPr>
        <p:sp>
          <p:nvSpPr>
            <p:cNvPr id="59" name="Rectangle 58"/>
            <p:cNvSpPr/>
            <p:nvPr/>
          </p:nvSpPr>
          <p:spPr>
            <a:xfrm>
              <a:off x="4327072" y="299357"/>
              <a:ext cx="4103433" cy="44348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308929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Rectangle 56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itle 6"/>
            <p:cNvSpPr txBox="1">
              <a:spLocks/>
            </p:cNvSpPr>
            <p:nvPr/>
          </p:nvSpPr>
          <p:spPr>
            <a:xfrm>
              <a:off x="4499433" y="2285882"/>
              <a:ext cx="3836993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$40 million to settle FCA allegations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851" y="879935"/>
              <a:ext cx="1430094" cy="56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4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38" y="5189448"/>
            <a:ext cx="715030" cy="2812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16" y="5300996"/>
            <a:ext cx="660210" cy="23141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18" y="5799808"/>
            <a:ext cx="804249" cy="24955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00" y="5743692"/>
            <a:ext cx="736429" cy="28278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62" y="6081062"/>
            <a:ext cx="804249" cy="11500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8" y="6321660"/>
            <a:ext cx="1143175" cy="38105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439908" y="299357"/>
            <a:ext cx="4345512" cy="4434840"/>
            <a:chOff x="1043215" y="299357"/>
            <a:chExt cx="4345512" cy="4434840"/>
          </a:xfrm>
        </p:grpSpPr>
        <p:sp>
          <p:nvSpPr>
            <p:cNvPr id="47" name="Rectangle 46"/>
            <p:cNvSpPr/>
            <p:nvPr/>
          </p:nvSpPr>
          <p:spPr>
            <a:xfrm>
              <a:off x="1061358" y="299357"/>
              <a:ext cx="4303849" cy="4434840"/>
            </a:xfrm>
            <a:prstGeom prst="rect">
              <a:avLst/>
            </a:prstGeom>
            <a:solidFill>
              <a:srgbClr val="118E7D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Rectangle 44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100" y="925286"/>
              <a:ext cx="1204804" cy="462645"/>
            </a:xfrm>
            <a:prstGeom prst="rect">
              <a:avLst/>
            </a:prstGeom>
          </p:spPr>
        </p:pic>
        <p:sp>
          <p:nvSpPr>
            <p:cNvPr id="42" name="Title 6"/>
            <p:cNvSpPr txBox="1">
              <a:spLocks/>
            </p:cNvSpPr>
            <p:nvPr/>
          </p:nvSpPr>
          <p:spPr>
            <a:xfrm>
              <a:off x="1216497" y="2285882"/>
              <a:ext cx="4172230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$54 million to settle kickback allegations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01361" y="299357"/>
            <a:ext cx="4129689" cy="4434840"/>
            <a:chOff x="4308929" y="299357"/>
            <a:chExt cx="4129689" cy="4434840"/>
          </a:xfrm>
        </p:grpSpPr>
        <p:sp>
          <p:nvSpPr>
            <p:cNvPr id="59" name="Rectangle 58"/>
            <p:cNvSpPr/>
            <p:nvPr/>
          </p:nvSpPr>
          <p:spPr>
            <a:xfrm>
              <a:off x="4327072" y="299357"/>
              <a:ext cx="4111546" cy="4434840"/>
            </a:xfrm>
            <a:prstGeom prst="rect">
              <a:avLst/>
            </a:prstGeom>
            <a:solidFill>
              <a:srgbClr val="118E7D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308929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Rectangle 56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itle 6"/>
            <p:cNvSpPr txBox="1">
              <a:spLocks/>
            </p:cNvSpPr>
            <p:nvPr/>
          </p:nvSpPr>
          <p:spPr>
            <a:xfrm>
              <a:off x="4516542" y="2147642"/>
              <a:ext cx="3557521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$14 million to resolve FCPA allegations  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472"/>
            <a:stretch/>
          </p:blipFill>
          <p:spPr>
            <a:xfrm>
              <a:off x="4534448" y="798287"/>
              <a:ext cx="1475750" cy="671287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rgbClr val="118E7D"/>
                </a:solidFill>
                <a:latin typeface="Arial"/>
                <a:cs typeface="Arial"/>
              </a:rPr>
              <a:t>JUNE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</p:spTree>
    <p:extLst>
      <p:ext uri="{BB962C8B-B14F-4D97-AF65-F5344CB8AC3E}">
        <p14:creationId xmlns:p14="http://schemas.microsoft.com/office/powerpoint/2010/main" val="37460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4"/>
          <a:stretch/>
        </p:blipFill>
        <p:spPr>
          <a:xfrm>
            <a:off x="3656898" y="6336485"/>
            <a:ext cx="573313" cy="30074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5"/>
          <a:stretch/>
        </p:blipFill>
        <p:spPr>
          <a:xfrm>
            <a:off x="4987875" y="5211817"/>
            <a:ext cx="738266" cy="176715"/>
          </a:xfrm>
          <a:prstGeom prst="rect">
            <a:avLst/>
          </a:prstGeom>
        </p:spPr>
      </p:pic>
      <p:grpSp>
        <p:nvGrpSpPr>
          <p:cNvPr id="50" name="Group 49" hidden="1"/>
          <p:cNvGrpSpPr/>
          <p:nvPr/>
        </p:nvGrpSpPr>
        <p:grpSpPr>
          <a:xfrm>
            <a:off x="3190588" y="299357"/>
            <a:ext cx="4963488" cy="4434840"/>
            <a:chOff x="4308929" y="299357"/>
            <a:chExt cx="4963488" cy="4434840"/>
          </a:xfrm>
        </p:grpSpPr>
        <p:sp>
          <p:nvSpPr>
            <p:cNvPr id="59" name="Rectangle 58"/>
            <p:cNvSpPr/>
            <p:nvPr/>
          </p:nvSpPr>
          <p:spPr>
            <a:xfrm>
              <a:off x="4327072" y="299357"/>
              <a:ext cx="4945345" cy="4434840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308929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Rectangle 56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itle 6"/>
            <p:cNvSpPr txBox="1">
              <a:spLocks/>
            </p:cNvSpPr>
            <p:nvPr/>
          </p:nvSpPr>
          <p:spPr>
            <a:xfrm>
              <a:off x="4472219" y="2285882"/>
              <a:ext cx="4772588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Arial"/>
                  <a:cs typeface="Arial"/>
                </a:rPr>
                <a:t>J&amp;J (subsidiary </a:t>
              </a:r>
              <a:r>
                <a:rPr lang="en-US" sz="3000" dirty="0" err="1">
                  <a:solidFill>
                    <a:schemeClr val="bg1"/>
                  </a:solidFill>
                  <a:latin typeface="Arial"/>
                  <a:cs typeface="Arial"/>
                </a:rPr>
                <a:t>Acclarent</a:t>
              </a:r>
              <a:r>
                <a:rPr lang="en-US" sz="3000" dirty="0">
                  <a:solidFill>
                    <a:schemeClr val="bg1"/>
                  </a:solidFill>
                  <a:latin typeface="Arial"/>
                  <a:cs typeface="Arial"/>
                </a:rPr>
                <a:t>) pays $18 million to settle False Claims Act allegations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590" y="873215"/>
              <a:ext cx="1475750" cy="521431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38" y="5189448"/>
            <a:ext cx="715030" cy="2812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16" y="5300996"/>
            <a:ext cx="660210" cy="23141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18" y="5799808"/>
            <a:ext cx="804249" cy="24955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00" y="5743692"/>
            <a:ext cx="736429" cy="28278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2"/>
          <a:stretch/>
        </p:blipFill>
        <p:spPr>
          <a:xfrm>
            <a:off x="8005446" y="5221999"/>
            <a:ext cx="801687" cy="36467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62" y="6081062"/>
            <a:ext cx="804249" cy="11500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8" y="6321660"/>
            <a:ext cx="1143175" cy="381058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rgbClr val="234E80"/>
                </a:solidFill>
                <a:latin typeface="Arial"/>
                <a:cs typeface="Arial"/>
              </a:rPr>
              <a:t>JULY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585036" y="299357"/>
            <a:ext cx="4565353" cy="4434840"/>
            <a:chOff x="1043215" y="299357"/>
            <a:chExt cx="4434720" cy="4434840"/>
          </a:xfrm>
        </p:grpSpPr>
        <p:sp>
          <p:nvSpPr>
            <p:cNvPr id="47" name="Rectangle 46"/>
            <p:cNvSpPr/>
            <p:nvPr/>
          </p:nvSpPr>
          <p:spPr>
            <a:xfrm>
              <a:off x="1061357" y="299357"/>
              <a:ext cx="4233805" cy="4434840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Rectangle 44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89" y="750221"/>
              <a:ext cx="993443" cy="812817"/>
            </a:xfrm>
            <a:prstGeom prst="rect">
              <a:avLst/>
            </a:prstGeom>
          </p:spPr>
        </p:pic>
        <p:sp>
          <p:nvSpPr>
            <p:cNvPr id="42" name="Title 6"/>
            <p:cNvSpPr txBox="1">
              <a:spLocks/>
            </p:cNvSpPr>
            <p:nvPr/>
          </p:nvSpPr>
          <p:spPr>
            <a:xfrm>
              <a:off x="1188889" y="2285882"/>
              <a:ext cx="4289046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$8 million to settle kickback and FCA allegations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989779" y="299357"/>
            <a:ext cx="4077462" cy="4434840"/>
            <a:chOff x="4308929" y="299357"/>
            <a:chExt cx="4077462" cy="4434840"/>
          </a:xfrm>
        </p:grpSpPr>
        <p:sp>
          <p:nvSpPr>
            <p:cNvPr id="41" name="Rectangle 40"/>
            <p:cNvSpPr/>
            <p:nvPr/>
          </p:nvSpPr>
          <p:spPr>
            <a:xfrm>
              <a:off x="4327072" y="299357"/>
              <a:ext cx="4059319" cy="4434840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4308929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Rectangle 48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itle 6"/>
            <p:cNvSpPr txBox="1">
              <a:spLocks/>
            </p:cNvSpPr>
            <p:nvPr/>
          </p:nvSpPr>
          <p:spPr>
            <a:xfrm>
              <a:off x="4472219" y="2285882"/>
              <a:ext cx="3604501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$18 million to settle FCA allegations 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590" y="873215"/>
              <a:ext cx="1475750" cy="52143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18815" y="299357"/>
            <a:ext cx="3796356" cy="4434840"/>
            <a:chOff x="6548339" y="299357"/>
            <a:chExt cx="3796356" cy="4434840"/>
          </a:xfrm>
        </p:grpSpPr>
        <p:grpSp>
          <p:nvGrpSpPr>
            <p:cNvPr id="60" name="Group 59"/>
            <p:cNvGrpSpPr/>
            <p:nvPr/>
          </p:nvGrpSpPr>
          <p:grpSpPr>
            <a:xfrm>
              <a:off x="6548339" y="299357"/>
              <a:ext cx="3796356" cy="4434840"/>
              <a:chOff x="4308929" y="299357"/>
              <a:chExt cx="3796356" cy="4434840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327072" y="299357"/>
                <a:ext cx="3778213" cy="4434840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>
                <a:reflection stA="25000" endPos="25000" dir="5400000" sy="-100000" algn="bl" rotWithShape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308929" y="453571"/>
                <a:ext cx="2077212" cy="1397000"/>
                <a:chOff x="616857" y="1233714"/>
                <a:chExt cx="2077212" cy="1397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616857" y="1233714"/>
                  <a:ext cx="1397000" cy="1397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1297214" y="1233787"/>
                  <a:ext cx="1396855" cy="13968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" name="Title 6"/>
              <p:cNvSpPr txBox="1">
                <a:spLocks/>
              </p:cNvSpPr>
              <p:nvPr/>
            </p:nvSpPr>
            <p:spPr>
              <a:xfrm>
                <a:off x="4526780" y="2285882"/>
                <a:ext cx="3158018" cy="131454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3000" dirty="0">
                    <a:solidFill>
                      <a:schemeClr val="bg1"/>
                    </a:solidFill>
                    <a:latin typeface="Arial"/>
                    <a:cs typeface="Arial"/>
                  </a:rPr>
                  <a:t>$7.6 million to settle export trade allegations </a:t>
                </a:r>
              </a:p>
            </p:txBody>
          </p:sp>
        </p:grp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194" y="672359"/>
              <a:ext cx="1695532" cy="921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28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xmlns:p14="http://schemas.microsoft.com/office/powerpoint/2010/main"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38" y="5189448"/>
            <a:ext cx="715030" cy="2812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16" y="5300996"/>
            <a:ext cx="660210" cy="23141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18" y="5799808"/>
            <a:ext cx="804249" cy="24955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00" y="5743692"/>
            <a:ext cx="736429" cy="2827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2"/>
          <a:stretch/>
        </p:blipFill>
        <p:spPr>
          <a:xfrm>
            <a:off x="8005446" y="5221999"/>
            <a:ext cx="801687" cy="36467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4"/>
          <a:stretch/>
        </p:blipFill>
        <p:spPr>
          <a:xfrm>
            <a:off x="3656898" y="6336485"/>
            <a:ext cx="573313" cy="30074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5"/>
          <a:stretch/>
        </p:blipFill>
        <p:spPr>
          <a:xfrm>
            <a:off x="4987875" y="5211817"/>
            <a:ext cx="738266" cy="1767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678" y="6340943"/>
            <a:ext cx="791430" cy="20589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62" y="6081062"/>
            <a:ext cx="804249" cy="11500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8" y="6321660"/>
            <a:ext cx="1143175" cy="38105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54598" y="299357"/>
            <a:ext cx="3683449" cy="4434840"/>
            <a:chOff x="4108559" y="299357"/>
            <a:chExt cx="3683449" cy="4434840"/>
          </a:xfrm>
        </p:grpSpPr>
        <p:grpSp>
          <p:nvGrpSpPr>
            <p:cNvPr id="33" name="Group 32"/>
            <p:cNvGrpSpPr/>
            <p:nvPr/>
          </p:nvGrpSpPr>
          <p:grpSpPr>
            <a:xfrm>
              <a:off x="4108559" y="299357"/>
              <a:ext cx="3683449" cy="4434840"/>
              <a:chOff x="1043215" y="299357"/>
              <a:chExt cx="3683449" cy="443484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061357" y="299357"/>
                <a:ext cx="3665307" cy="4434840"/>
              </a:xfrm>
              <a:prstGeom prst="rect">
                <a:avLst/>
              </a:prstGeom>
              <a:solidFill>
                <a:srgbClr val="D63D24"/>
              </a:solidFill>
              <a:ln>
                <a:noFill/>
              </a:ln>
              <a:effectLst>
                <a:reflection stA="25000" endPos="25000" dir="5400000" sy="-100000" algn="bl" rotWithShape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043215" y="453571"/>
                <a:ext cx="2077212" cy="1397000"/>
                <a:chOff x="616857" y="1233714"/>
                <a:chExt cx="2077212" cy="1397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616857" y="1233714"/>
                  <a:ext cx="1397000" cy="1397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>
                  <a:spLocks noChangeAspect="1"/>
                </p:cNvSpPr>
                <p:nvPr/>
              </p:nvSpPr>
              <p:spPr>
                <a:xfrm>
                  <a:off x="1297214" y="1233787"/>
                  <a:ext cx="1396855" cy="13968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Title 6"/>
              <p:cNvSpPr txBox="1">
                <a:spLocks/>
              </p:cNvSpPr>
              <p:nvPr/>
            </p:nvSpPr>
            <p:spPr>
              <a:xfrm>
                <a:off x="1179686" y="2285882"/>
                <a:ext cx="3464150" cy="131454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>
                  <a:lnSpc>
                    <a:spcPct val="1000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Arial"/>
                    <a:cs typeface="Arial"/>
                  </a:rPr>
                  <a:t>$5.5 million to settle FCPA allegations</a:t>
                </a:r>
              </a:p>
            </p:txBody>
          </p:sp>
        </p:grpSp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80" r="5562" b="25252"/>
            <a:stretch/>
          </p:blipFill>
          <p:spPr>
            <a:xfrm>
              <a:off x="4220625" y="780142"/>
              <a:ext cx="1720416" cy="598715"/>
            </a:xfrm>
            <a:prstGeom prst="rect">
              <a:avLst/>
            </a:prstGeom>
          </p:spPr>
        </p:pic>
      </p:grpSp>
      <p:sp>
        <p:nvSpPr>
          <p:cNvPr id="68" name="TextBox 67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rgbClr val="D63D24"/>
                </a:solidFill>
                <a:latin typeface="Arial"/>
                <a:cs typeface="Arial"/>
              </a:rPr>
              <a:t>AUGUST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</p:spTree>
    <p:extLst>
      <p:ext uri="{BB962C8B-B14F-4D97-AF65-F5344CB8AC3E}">
        <p14:creationId xmlns:p14="http://schemas.microsoft.com/office/powerpoint/2010/main" val="39509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38" y="5189448"/>
            <a:ext cx="715030" cy="2812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16" y="5300996"/>
            <a:ext cx="660210" cy="23141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18" y="5799808"/>
            <a:ext cx="804249" cy="2495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00" y="5743692"/>
            <a:ext cx="736429" cy="2827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2"/>
          <a:stretch/>
        </p:blipFill>
        <p:spPr>
          <a:xfrm>
            <a:off x="8005446" y="5221999"/>
            <a:ext cx="801687" cy="36467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4"/>
          <a:stretch/>
        </p:blipFill>
        <p:spPr>
          <a:xfrm>
            <a:off x="3656898" y="6336485"/>
            <a:ext cx="573313" cy="30074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5"/>
          <a:stretch/>
        </p:blipFill>
        <p:spPr>
          <a:xfrm>
            <a:off x="4987875" y="5211817"/>
            <a:ext cx="738266" cy="17671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r="5562" b="25252"/>
          <a:stretch/>
        </p:blipFill>
        <p:spPr>
          <a:xfrm>
            <a:off x="7856615" y="5778104"/>
            <a:ext cx="995755" cy="34652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678" y="6340943"/>
            <a:ext cx="791430" cy="20589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62" y="6081062"/>
            <a:ext cx="804249" cy="11500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8" y="6321660"/>
            <a:ext cx="1143175" cy="38105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SEPTEMBER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4131392" y="291046"/>
            <a:ext cx="3923475" cy="4434840"/>
            <a:chOff x="1493806" y="291047"/>
            <a:chExt cx="3923475" cy="4434840"/>
          </a:xfrm>
        </p:grpSpPr>
        <p:grpSp>
          <p:nvGrpSpPr>
            <p:cNvPr id="121" name="Group 120"/>
            <p:cNvGrpSpPr/>
            <p:nvPr/>
          </p:nvGrpSpPr>
          <p:grpSpPr>
            <a:xfrm>
              <a:off x="1493806" y="291047"/>
              <a:ext cx="3923475" cy="4434840"/>
              <a:chOff x="-1571538" y="291047"/>
              <a:chExt cx="3923475" cy="4434840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-1553396" y="291047"/>
                <a:ext cx="3905333" cy="4434840"/>
              </a:xfrm>
              <a:prstGeom prst="rect">
                <a:avLst/>
              </a:prstGeom>
              <a:solidFill>
                <a:srgbClr val="404040"/>
              </a:solidFill>
              <a:ln>
                <a:noFill/>
              </a:ln>
              <a:effectLst>
                <a:reflection stA="25000" endPos="25000" dir="5400000" sy="-100000" algn="bl" rotWithShape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4" name="Group 123"/>
              <p:cNvGrpSpPr/>
              <p:nvPr/>
            </p:nvGrpSpPr>
            <p:grpSpPr>
              <a:xfrm>
                <a:off x="-1571538" y="445260"/>
                <a:ext cx="2077212" cy="1397000"/>
                <a:chOff x="-1997896" y="1225403"/>
                <a:chExt cx="2077212" cy="1397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6" name="Rectangle 125"/>
                <p:cNvSpPr/>
                <p:nvPr/>
              </p:nvSpPr>
              <p:spPr>
                <a:xfrm>
                  <a:off x="-1997896" y="1225403"/>
                  <a:ext cx="1397000" cy="1397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>
                  <a:spLocks noChangeAspect="1"/>
                </p:cNvSpPr>
                <p:nvPr/>
              </p:nvSpPr>
              <p:spPr>
                <a:xfrm>
                  <a:off x="-1317539" y="1225476"/>
                  <a:ext cx="1396855" cy="13968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5" name="Title 6"/>
              <p:cNvSpPr txBox="1">
                <a:spLocks/>
              </p:cNvSpPr>
              <p:nvPr/>
            </p:nvSpPr>
            <p:spPr>
              <a:xfrm>
                <a:off x="-1453606" y="2277571"/>
                <a:ext cx="3776325" cy="131454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>
                  <a:lnSpc>
                    <a:spcPct val="1000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Arial"/>
                    <a:cs typeface="Arial"/>
                  </a:rPr>
                  <a:t>$20 million to settle FCPA allegations</a:t>
                </a:r>
              </a:p>
            </p:txBody>
          </p:sp>
        </p:grp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291" y="857301"/>
              <a:ext cx="1845585" cy="576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1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38" y="5189448"/>
            <a:ext cx="715030" cy="28120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16" y="5300996"/>
            <a:ext cx="660210" cy="23141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18" y="5799808"/>
            <a:ext cx="804249" cy="2495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00" y="5743692"/>
            <a:ext cx="736429" cy="2827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2"/>
          <a:stretch/>
        </p:blipFill>
        <p:spPr>
          <a:xfrm>
            <a:off x="8005446" y="5221999"/>
            <a:ext cx="801687" cy="36467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4"/>
          <a:stretch/>
        </p:blipFill>
        <p:spPr>
          <a:xfrm>
            <a:off x="3656898" y="6336485"/>
            <a:ext cx="573313" cy="30074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5"/>
          <a:stretch/>
        </p:blipFill>
        <p:spPr>
          <a:xfrm>
            <a:off x="4987875" y="5211817"/>
            <a:ext cx="738266" cy="17671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r="5562" b="25252"/>
          <a:stretch/>
        </p:blipFill>
        <p:spPr>
          <a:xfrm>
            <a:off x="7856615" y="5778104"/>
            <a:ext cx="995755" cy="3465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678" y="6340943"/>
            <a:ext cx="791430" cy="20589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7" t="29264" r="26949" b="39021"/>
          <a:stretch/>
        </p:blipFill>
        <p:spPr>
          <a:xfrm>
            <a:off x="9165052" y="5444211"/>
            <a:ext cx="561544" cy="408436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62" y="6081062"/>
            <a:ext cx="804249" cy="11500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8" y="6321660"/>
            <a:ext cx="1143175" cy="381058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rgbClr val="118E7D"/>
                </a:solidFill>
                <a:latin typeface="Arial"/>
                <a:cs typeface="Arial"/>
              </a:rPr>
              <a:t>OCTOBER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080530" y="299357"/>
            <a:ext cx="4169452" cy="4434840"/>
            <a:chOff x="1043215" y="299357"/>
            <a:chExt cx="4169452" cy="4434840"/>
          </a:xfrm>
        </p:grpSpPr>
        <p:sp>
          <p:nvSpPr>
            <p:cNvPr id="16" name="Rectangle 15"/>
            <p:cNvSpPr/>
            <p:nvPr/>
          </p:nvSpPr>
          <p:spPr>
            <a:xfrm>
              <a:off x="1061357" y="299357"/>
              <a:ext cx="4151310" cy="4434840"/>
            </a:xfrm>
            <a:prstGeom prst="rect">
              <a:avLst/>
            </a:prstGeom>
            <a:solidFill>
              <a:srgbClr val="118E7D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360" y="776455"/>
              <a:ext cx="1081446" cy="728943"/>
            </a:xfrm>
            <a:prstGeom prst="rect">
              <a:avLst/>
            </a:prstGeom>
          </p:spPr>
        </p:pic>
        <p:sp>
          <p:nvSpPr>
            <p:cNvPr id="60" name="Title 6"/>
            <p:cNvSpPr txBox="1">
              <a:spLocks/>
            </p:cNvSpPr>
            <p:nvPr/>
          </p:nvSpPr>
          <p:spPr>
            <a:xfrm>
              <a:off x="1234507" y="2285882"/>
              <a:ext cx="3909047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$28 million to settle kickback allegations</a:t>
              </a:r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3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19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4"/>
          <a:stretch/>
        </p:blipFill>
        <p:spPr>
          <a:xfrm>
            <a:off x="9093783" y="6176109"/>
            <a:ext cx="692120" cy="22564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38" y="5189448"/>
            <a:ext cx="715030" cy="28120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16" y="5300996"/>
            <a:ext cx="660210" cy="23141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18" y="5799808"/>
            <a:ext cx="804249" cy="24955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00" y="5743692"/>
            <a:ext cx="736429" cy="28278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2"/>
          <a:stretch/>
        </p:blipFill>
        <p:spPr>
          <a:xfrm>
            <a:off x="8005446" y="5221999"/>
            <a:ext cx="801687" cy="36467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4"/>
          <a:stretch/>
        </p:blipFill>
        <p:spPr>
          <a:xfrm>
            <a:off x="3656898" y="6336485"/>
            <a:ext cx="573313" cy="30074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5"/>
          <a:stretch/>
        </p:blipFill>
        <p:spPr>
          <a:xfrm>
            <a:off x="4987875" y="5211817"/>
            <a:ext cx="738266" cy="17671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r="5562" b="25252"/>
          <a:stretch/>
        </p:blipFill>
        <p:spPr>
          <a:xfrm>
            <a:off x="7856615" y="5778104"/>
            <a:ext cx="995755" cy="34652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678" y="6340943"/>
            <a:ext cx="791430" cy="20589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7" t="29264" r="26949" b="39021"/>
          <a:stretch/>
        </p:blipFill>
        <p:spPr>
          <a:xfrm>
            <a:off x="9165052" y="5444211"/>
            <a:ext cx="561544" cy="408436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16" y="5682392"/>
            <a:ext cx="975141" cy="283486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62" y="6081062"/>
            <a:ext cx="804249" cy="115007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8" y="6321660"/>
            <a:ext cx="1143175" cy="381058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145" name="Straight Connector 144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8" name="Picture 1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rgbClr val="234E80"/>
                </a:solidFill>
                <a:latin typeface="Arial"/>
                <a:cs typeface="Arial"/>
              </a:rPr>
              <a:t>DECEMBER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5539554" y="299357"/>
            <a:ext cx="4430025" cy="4434840"/>
            <a:chOff x="4308929" y="299357"/>
            <a:chExt cx="4430025" cy="4434840"/>
          </a:xfrm>
        </p:grpSpPr>
        <p:sp>
          <p:nvSpPr>
            <p:cNvPr id="65" name="Rectangle 64"/>
            <p:cNvSpPr/>
            <p:nvPr/>
          </p:nvSpPr>
          <p:spPr>
            <a:xfrm>
              <a:off x="4327072" y="299357"/>
              <a:ext cx="4118151" cy="4434840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4308929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Rectangle 68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itle 6"/>
            <p:cNvSpPr txBox="1">
              <a:spLocks/>
            </p:cNvSpPr>
            <p:nvPr/>
          </p:nvSpPr>
          <p:spPr>
            <a:xfrm>
              <a:off x="4499433" y="2285882"/>
              <a:ext cx="4239521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$38 million to resolve FCA allegations </a:t>
              </a: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943" y="868705"/>
              <a:ext cx="1647226" cy="574175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2798425" y="299357"/>
            <a:ext cx="3843564" cy="4434840"/>
            <a:chOff x="1043215" y="299357"/>
            <a:chExt cx="3843564" cy="4434840"/>
          </a:xfrm>
        </p:grpSpPr>
        <p:sp>
          <p:nvSpPr>
            <p:cNvPr id="47" name="Rectangle 46"/>
            <p:cNvSpPr/>
            <p:nvPr/>
          </p:nvSpPr>
          <p:spPr>
            <a:xfrm>
              <a:off x="1061359" y="299357"/>
              <a:ext cx="3576562" cy="4434840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Rectangle 50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044" y="873224"/>
              <a:ext cx="1394381" cy="621496"/>
            </a:xfrm>
            <a:prstGeom prst="rect">
              <a:avLst/>
            </a:prstGeom>
          </p:spPr>
        </p:pic>
        <p:sp>
          <p:nvSpPr>
            <p:cNvPr id="50" name="Title 6"/>
            <p:cNvSpPr txBox="1">
              <a:spLocks/>
            </p:cNvSpPr>
            <p:nvPr/>
          </p:nvSpPr>
          <p:spPr>
            <a:xfrm>
              <a:off x="1213612" y="2285882"/>
              <a:ext cx="3673167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Arial"/>
                  <a:cs typeface="Arial"/>
                </a:rPr>
                <a:t>$519 million to resolve FCPA allegations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le 6"/>
          <p:cNvSpPr txBox="1">
            <a:spLocks/>
          </p:cNvSpPr>
          <p:nvPr/>
        </p:nvSpPr>
        <p:spPr>
          <a:xfrm>
            <a:off x="4547707" y="1003014"/>
            <a:ext cx="7777774" cy="1864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7500" b="1" dirty="0">
                <a:solidFill>
                  <a:srgbClr val="002C5F"/>
                </a:solidFill>
                <a:latin typeface="Arial"/>
                <a:cs typeface="Arial"/>
              </a:rPr>
              <a:t>20 </a:t>
            </a:r>
            <a:r>
              <a:rPr lang="en-US" sz="7500" dirty="0">
                <a:solidFill>
                  <a:srgbClr val="002C5F"/>
                </a:solidFill>
                <a:latin typeface="Arial"/>
                <a:cs typeface="Arial"/>
              </a:rPr>
              <a:t>COMPANIES</a:t>
            </a:r>
          </a:p>
        </p:txBody>
      </p:sp>
      <p:sp>
        <p:nvSpPr>
          <p:cNvPr id="47" name="Title 6"/>
          <p:cNvSpPr txBox="1">
            <a:spLocks/>
          </p:cNvSpPr>
          <p:nvPr/>
        </p:nvSpPr>
        <p:spPr>
          <a:xfrm>
            <a:off x="4488061" y="2228594"/>
            <a:ext cx="7263388" cy="1666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7500" b="1" dirty="0">
                <a:solidFill>
                  <a:srgbClr val="D63D24"/>
                </a:solidFill>
                <a:latin typeface="Arial"/>
                <a:cs typeface="Arial"/>
              </a:rPr>
              <a:t>$2.39 </a:t>
            </a:r>
            <a:r>
              <a:rPr lang="en-US" sz="7500" dirty="0">
                <a:solidFill>
                  <a:srgbClr val="D63D24"/>
                </a:solidFill>
                <a:latin typeface="Arial"/>
                <a:cs typeface="Arial"/>
              </a:rPr>
              <a:t>BILLION</a:t>
            </a:r>
          </a:p>
        </p:txBody>
      </p:sp>
      <p:sp>
        <p:nvSpPr>
          <p:cNvPr id="45" name="Title 6"/>
          <p:cNvSpPr>
            <a:spLocks noGrp="1"/>
          </p:cNvSpPr>
          <p:nvPr>
            <p:ph type="title"/>
          </p:nvPr>
        </p:nvSpPr>
        <p:spPr>
          <a:xfrm>
            <a:off x="475922" y="1562870"/>
            <a:ext cx="4055048" cy="176638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7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TOTAL =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38" y="5189448"/>
            <a:ext cx="715030" cy="2812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16" y="5300996"/>
            <a:ext cx="660210" cy="23141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18" y="5799808"/>
            <a:ext cx="804249" cy="24955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00" y="5743692"/>
            <a:ext cx="736429" cy="2827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2"/>
          <a:stretch/>
        </p:blipFill>
        <p:spPr>
          <a:xfrm>
            <a:off x="8005446" y="5221999"/>
            <a:ext cx="801687" cy="3646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4"/>
          <a:stretch/>
        </p:blipFill>
        <p:spPr>
          <a:xfrm>
            <a:off x="3656898" y="6336485"/>
            <a:ext cx="573313" cy="3007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5"/>
          <a:stretch/>
        </p:blipFill>
        <p:spPr>
          <a:xfrm>
            <a:off x="4987875" y="5211817"/>
            <a:ext cx="738266" cy="1767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r="5562" b="25252"/>
          <a:stretch/>
        </p:blipFill>
        <p:spPr>
          <a:xfrm>
            <a:off x="7856615" y="5778104"/>
            <a:ext cx="995755" cy="34652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678" y="6340943"/>
            <a:ext cx="791430" cy="20589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7" t="29264" r="26949" b="39021"/>
          <a:stretch/>
        </p:blipFill>
        <p:spPr>
          <a:xfrm>
            <a:off x="9165052" y="5444211"/>
            <a:ext cx="561544" cy="40843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16" y="5682392"/>
            <a:ext cx="975141" cy="28348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4"/>
          <a:stretch/>
        </p:blipFill>
        <p:spPr>
          <a:xfrm>
            <a:off x="9092706" y="6176109"/>
            <a:ext cx="693197" cy="22599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56" y="6178593"/>
            <a:ext cx="1214557" cy="4233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62" y="6081062"/>
            <a:ext cx="804249" cy="1150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8" y="6321660"/>
            <a:ext cx="1143175" cy="38105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0911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2426" y="5137794"/>
            <a:ext cx="0" cy="17202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500">
        <p:circle/>
      </p:transition>
    </mc:Choice>
    <mc:Fallback xmlns="">
      <p:transition xmlns:p14="http://schemas.microsoft.com/office/powerpoint/2010/main" spd="slow" advClick="0" advTm="4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allAtOnce"/>
      <p:bldP spid="47" grpId="0" uiExpand="1" build="allAtOnce"/>
      <p:bldP spid="47" grpId="1" build="allAtOnce"/>
      <p:bldP spid="45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STATE</a:t>
            </a:r>
            <a:b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SETTLEMENTS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118E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830904535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Picture 5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8" y="852975"/>
            <a:ext cx="1242875" cy="628078"/>
          </a:xfrm>
          <a:prstGeom prst="rect">
            <a:avLst/>
          </a:prstGeom>
        </p:spPr>
      </p:pic>
      <p:pic>
        <p:nvPicPr>
          <p:cNvPr id="561" name="Picture 5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01" y="844391"/>
            <a:ext cx="1808219" cy="380630"/>
          </a:xfrm>
          <a:prstGeom prst="rect">
            <a:avLst/>
          </a:prstGeom>
        </p:spPr>
      </p:pic>
      <p:pic>
        <p:nvPicPr>
          <p:cNvPr id="575" name="Picture 5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637" y="968792"/>
            <a:ext cx="2214904" cy="294725"/>
          </a:xfrm>
          <a:prstGeom prst="rect">
            <a:avLst/>
          </a:prstGeom>
        </p:spPr>
      </p:pic>
      <p:pic>
        <p:nvPicPr>
          <p:cNvPr id="571" name="Picture 5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91" y="960152"/>
            <a:ext cx="1453197" cy="294725"/>
          </a:xfrm>
          <a:prstGeom prst="rect">
            <a:avLst/>
          </a:prstGeom>
        </p:spPr>
      </p:pic>
      <p:grpSp>
        <p:nvGrpSpPr>
          <p:cNvPr id="449" name="Group 448"/>
          <p:cNvGrpSpPr/>
          <p:nvPr/>
        </p:nvGrpSpPr>
        <p:grpSpPr>
          <a:xfrm>
            <a:off x="6229728" y="1615066"/>
            <a:ext cx="5715504" cy="3469038"/>
            <a:chOff x="6384472" y="1808857"/>
            <a:chExt cx="5715504" cy="3469038"/>
          </a:xfrm>
        </p:grpSpPr>
        <p:grpSp>
          <p:nvGrpSpPr>
            <p:cNvPr id="495" name="Group 137"/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solidFill>
              <a:schemeClr val="bg1">
                <a:lumMod val="85000"/>
              </a:schemeClr>
            </a:solidFill>
          </p:grpSpPr>
          <p:sp>
            <p:nvSpPr>
              <p:cNvPr id="497" name="Freeform 5"/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8" name="Freeform 6"/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9" name="Freeform 7"/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0" name="Freeform 8"/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1" name="Freeform 9"/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2" name="Freeform 10"/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3" name="Freeform 11"/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4" name="Freeform 12"/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5" name="Freeform 13"/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6" name="Freeform 14"/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7" name="Freeform 506"/>
              <p:cNvSpPr>
                <a:spLocks/>
              </p:cNvSpPr>
              <p:nvPr/>
            </p:nvSpPr>
            <p:spPr bwMode="auto">
              <a:xfrm>
                <a:off x="4557616" y="3415043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8" name="Freeform 507"/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9" name="Freeform 508"/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0" name="Freeform 509"/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1" name="Freeform 510"/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2" name="Freeform 511"/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3" name="Freeform 512"/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4" name="Freeform 513"/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5" name="Freeform 514"/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6" name="Freeform 515"/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7" name="Freeform 516"/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8" name="Freeform 517"/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9" name="Freeform 518"/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0" name="Freeform 519"/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1" name="Freeform 520"/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2" name="Freeform 521"/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3" name="Freeform 522"/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4" name="Freeform 523"/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5" name="Freeform 524"/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6" name="Freeform 525"/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7" name="Freeform 526"/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8" name="Freeform 527"/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9" name="Freeform 528"/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0" name="Freeform 529"/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1" name="Freeform 530"/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2" name="Freeform 531"/>
              <p:cNvSpPr>
                <a:spLocks/>
              </p:cNvSpPr>
              <p:nvPr/>
            </p:nvSpPr>
            <p:spPr bwMode="auto">
              <a:xfrm>
                <a:off x="7451574" y="4691254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3" name="Freeform 532"/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4" name="Freeform 533"/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5" name="Freeform 534"/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6" name="Freeform 535"/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7" name="Freeform 536"/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8" name="Freeform 537"/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9" name="Freeform 538"/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0" name="Freeform 539"/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1" name="Freeform 540"/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2" name="Freeform 541"/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3" name="Freeform 542"/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4" name="Freeform 543"/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5" name="Freeform 544"/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6" name="Freeform 545"/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547" name="Group 69"/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550" name="Freeform 105"/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rgbClr val="118E7D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1" name="Freeform 106"/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solidFill>
                  <a:srgbClr val="118E7D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2" name="Freeform 107"/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118E7D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3" name="Freeform 108"/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solidFill>
                  <a:srgbClr val="118E7D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4" name="Freeform 109"/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118E7D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5" name="Freeform 110"/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118E7D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6" name="Freeform 111"/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118E7D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7" name="Freeform 112"/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118E7D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548" name="Freeform 113"/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9" name="Freeform 15"/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451" name="Group 450"/>
            <p:cNvGrpSpPr/>
            <p:nvPr/>
          </p:nvGrpSpPr>
          <p:grpSpPr>
            <a:xfrm>
              <a:off x="6826591" y="1808857"/>
              <a:ext cx="5273385" cy="3362976"/>
              <a:chOff x="6976647" y="1966239"/>
              <a:chExt cx="5273385" cy="3362976"/>
            </a:xfrm>
          </p:grpSpPr>
          <p:sp>
            <p:nvSpPr>
              <p:cNvPr id="452" name="Freeform 6"/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3" name="Freeform 7"/>
              <p:cNvSpPr>
                <a:spLocks/>
              </p:cNvSpPr>
              <p:nvPr/>
            </p:nvSpPr>
            <p:spPr bwMode="auto">
              <a:xfrm>
                <a:off x="11860188" y="1966239"/>
                <a:ext cx="389844" cy="626478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4" name="Freeform 8"/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5" name="Freeform 9"/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6" name="Freeform 10"/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7" name="Freeform 11"/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8" name="Freeform 12"/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9" name="Freeform 458"/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0" name="Freeform 459"/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1" name="Freeform 460"/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2" name="Freeform 461"/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3" name="Freeform 462"/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4" name="Freeform 463"/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5" name="Freeform 464"/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6" name="Freeform 465"/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7" name="Freeform 466"/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8" name="Freeform 467"/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9" name="Freeform 468"/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0" name="Freeform 469"/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1" name="Freeform 470"/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2" name="Freeform 471"/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3" name="Freeform 472"/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4" name="Freeform 473"/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5" name="Freeform 474"/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6" name="Freeform 475"/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7" name="Freeform 476"/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8" name="Freeform 477"/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9" name="Freeform 478"/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0" name="Freeform 479"/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1" name="Freeform 480"/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2" name="Freeform 481"/>
              <p:cNvSpPr>
                <a:spLocks/>
              </p:cNvSpPr>
              <p:nvPr/>
            </p:nvSpPr>
            <p:spPr bwMode="auto">
              <a:xfrm>
                <a:off x="10951288" y="3618246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3" name="Freeform 482"/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4" name="Freeform 483"/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5" name="Freeform 484"/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6" name="Freeform 485"/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7" name="Freeform 486"/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8" name="Freeform 487"/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9" name="Freeform 488"/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0" name="Freeform 489"/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1" name="Freeform 490"/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2" name="Freeform 491"/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3" name="Freeform 492"/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4" name="Freeform 15"/>
              <p:cNvSpPr>
                <a:spLocks/>
              </p:cNvSpPr>
              <p:nvPr/>
            </p:nvSpPr>
            <p:spPr bwMode="auto">
              <a:xfrm>
                <a:off x="7920886" y="2133651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118E7D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grpSp>
        <p:nvGrpSpPr>
          <p:cNvPr id="593" name="Group 137"/>
          <p:cNvGrpSpPr/>
          <p:nvPr/>
        </p:nvGrpSpPr>
        <p:grpSpPr>
          <a:xfrm>
            <a:off x="6223491" y="1611468"/>
            <a:ext cx="5713160" cy="3464054"/>
            <a:chOff x="2797320" y="2590800"/>
            <a:chExt cx="5889480" cy="3745524"/>
          </a:xfrm>
          <a:solidFill>
            <a:schemeClr val="bg1">
              <a:lumMod val="85000"/>
            </a:schemeClr>
          </a:solidFill>
        </p:grpSpPr>
        <p:sp>
          <p:nvSpPr>
            <p:cNvPr id="595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96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97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98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99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0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1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2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3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4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5" name="Freeform 604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6" name="Freeform 605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7" name="Freeform 606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8" name="Freeform 607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9" name="Freeform 608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0" name="Freeform 609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1" name="Freeform 610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2" name="Freeform 611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3" name="Freeform 612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4" name="Freeform 613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5" name="Freeform 614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6" name="Freeform 615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7" name="Freeform 616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8" name="Freeform 617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9" name="Freeform 618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0" name="Freeform 619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1" name="Freeform 620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2" name="Freeform 621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3" name="Freeform 622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4" name="Freeform 623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5" name="Freeform 624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D9D9D9"/>
            </a:solidFill>
            <a:ln w="9525" cmpd="sng">
              <a:solidFill>
                <a:srgbClr val="7F7F7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6" name="Freeform 625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7" name="Freeform 626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8" name="Freeform 627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9" name="Freeform 628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0" name="Freeform 629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rgbClr val="D9D9D9"/>
            </a:solidFill>
            <a:ln w="158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1" name="Freeform 630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2" name="Freeform 631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3" name="Freeform 632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4" name="Freeform 633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5" name="Freeform 634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6" name="Freeform 635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7" name="Freeform 636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8" name="Freeform 637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9" name="Freeform 638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0" name="Freeform 639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1" name="Freeform 640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2" name="Freeform 641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3" name="Freeform 642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4" name="Freeform 643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645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648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49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0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1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2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3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4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5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646" name="Freeform 113"/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7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671847" y="1116551"/>
            <a:ext cx="1299308" cy="2841997"/>
            <a:chOff x="6671847" y="1116551"/>
            <a:chExt cx="1299308" cy="2841997"/>
          </a:xfrm>
        </p:grpSpPr>
        <p:sp>
          <p:nvSpPr>
            <p:cNvPr id="574" name="Freeform 11"/>
            <p:cNvSpPr>
              <a:spLocks/>
            </p:cNvSpPr>
            <p:nvPr/>
          </p:nvSpPr>
          <p:spPr bwMode="auto">
            <a:xfrm>
              <a:off x="6671847" y="2545551"/>
              <a:ext cx="865829" cy="1412997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118E7D"/>
            </a:solidFill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50800" h="50800"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576" name="Straight Connector 575"/>
            <p:cNvCxnSpPr/>
            <p:nvPr/>
          </p:nvCxnSpPr>
          <p:spPr>
            <a:xfrm flipH="1">
              <a:off x="6937269" y="1116551"/>
              <a:ext cx="850354" cy="166582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Dot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>
              <a:off x="7779362" y="1116551"/>
              <a:ext cx="191793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Dot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10024948" y="1074680"/>
            <a:ext cx="1678428" cy="1569587"/>
            <a:chOff x="10024948" y="1503649"/>
            <a:chExt cx="1678428" cy="1569587"/>
          </a:xfrm>
        </p:grpSpPr>
        <p:sp>
          <p:nvSpPr>
            <p:cNvPr id="569" name="Freeform 568"/>
            <p:cNvSpPr>
              <a:spLocks/>
            </p:cNvSpPr>
            <p:nvPr/>
          </p:nvSpPr>
          <p:spPr bwMode="auto">
            <a:xfrm>
              <a:off x="10880615" y="2485716"/>
              <a:ext cx="650477" cy="556986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rgbClr val="118E7D"/>
            </a:solidFill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8100" h="50800"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70" name="Freeform 569"/>
            <p:cNvSpPr>
              <a:spLocks/>
            </p:cNvSpPr>
            <p:nvPr/>
          </p:nvSpPr>
          <p:spPr bwMode="auto">
            <a:xfrm>
              <a:off x="11513423" y="2954258"/>
              <a:ext cx="189953" cy="118978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118E7D"/>
            </a:solidFill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38100" h="50800"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572" name="Straight Connector 571"/>
            <p:cNvCxnSpPr/>
            <p:nvPr/>
          </p:nvCxnSpPr>
          <p:spPr>
            <a:xfrm>
              <a:off x="10231344" y="1503649"/>
              <a:ext cx="1081513" cy="1319081"/>
            </a:xfrm>
            <a:prstGeom prst="line">
              <a:avLst/>
            </a:prstGeom>
            <a:ln>
              <a:solidFill>
                <a:srgbClr val="0D0D0D"/>
              </a:solidFill>
              <a:prstDash val="dashDot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 flipH="1">
              <a:off x="10024948" y="1503650"/>
              <a:ext cx="191793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Dot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10031988" y="1226100"/>
            <a:ext cx="775739" cy="2314130"/>
            <a:chOff x="10031988" y="1243262"/>
            <a:chExt cx="775739" cy="2314130"/>
          </a:xfrm>
        </p:grpSpPr>
        <p:sp>
          <p:nvSpPr>
            <p:cNvPr id="565" name="Freeform 564"/>
            <p:cNvSpPr>
              <a:spLocks/>
            </p:cNvSpPr>
            <p:nvPr/>
          </p:nvSpPr>
          <p:spPr bwMode="auto">
            <a:xfrm>
              <a:off x="10052335" y="3116226"/>
              <a:ext cx="755392" cy="441166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118E7D"/>
            </a:solidFill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h="50800"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567" name="Straight Connector 566"/>
            <p:cNvCxnSpPr/>
            <p:nvPr/>
          </p:nvCxnSpPr>
          <p:spPr>
            <a:xfrm>
              <a:off x="10335738" y="1243262"/>
              <a:ext cx="250618" cy="2026416"/>
            </a:xfrm>
            <a:prstGeom prst="line">
              <a:avLst/>
            </a:prstGeom>
            <a:ln>
              <a:solidFill>
                <a:srgbClr val="0D0D0D"/>
              </a:solidFill>
              <a:prstDash val="dashDot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>
              <a:off x="10031988" y="1245568"/>
              <a:ext cx="285211" cy="6965"/>
            </a:xfrm>
            <a:prstGeom prst="line">
              <a:avLst/>
            </a:prstGeom>
            <a:ln>
              <a:solidFill>
                <a:srgbClr val="0D0D0D"/>
              </a:solidFill>
              <a:prstDash val="dashDot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0052335" y="1008903"/>
            <a:ext cx="1201559" cy="2968441"/>
            <a:chOff x="10052335" y="1017484"/>
            <a:chExt cx="1201559" cy="2968441"/>
          </a:xfrm>
        </p:grpSpPr>
        <p:sp>
          <p:nvSpPr>
            <p:cNvPr id="559" name="Freeform 558"/>
            <p:cNvSpPr>
              <a:spLocks/>
            </p:cNvSpPr>
            <p:nvPr/>
          </p:nvSpPr>
          <p:spPr bwMode="auto">
            <a:xfrm>
              <a:off x="10052335" y="3116226"/>
              <a:ext cx="755392" cy="441166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118E7D"/>
            </a:solidFill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38100"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0" name="Freeform 559"/>
            <p:cNvSpPr>
              <a:spLocks/>
            </p:cNvSpPr>
            <p:nvPr/>
          </p:nvSpPr>
          <p:spPr bwMode="auto">
            <a:xfrm>
              <a:off x="10746986" y="3562657"/>
              <a:ext cx="506908" cy="423268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rgbClr val="118E7D"/>
            </a:solidFill>
            <a:ln w="158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38100" h="50800"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562" name="Straight Connector 561"/>
            <p:cNvCxnSpPr/>
            <p:nvPr/>
          </p:nvCxnSpPr>
          <p:spPr>
            <a:xfrm>
              <a:off x="10544702" y="1017484"/>
              <a:ext cx="470954" cy="2664124"/>
            </a:xfrm>
            <a:prstGeom prst="line">
              <a:avLst/>
            </a:prstGeom>
            <a:ln>
              <a:solidFill>
                <a:srgbClr val="0D0D0D"/>
              </a:solidFill>
              <a:prstDash val="dashDot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 flipV="1">
              <a:off x="10336928" y="1017484"/>
              <a:ext cx="210045" cy="0"/>
            </a:xfrm>
            <a:prstGeom prst="line">
              <a:avLst/>
            </a:prstGeom>
            <a:ln>
              <a:solidFill>
                <a:srgbClr val="0D0D0D"/>
              </a:solidFill>
              <a:prstDash val="dashDot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 flipH="1">
              <a:off x="10582958" y="2343249"/>
              <a:ext cx="190062" cy="941760"/>
            </a:xfrm>
            <a:prstGeom prst="line">
              <a:avLst/>
            </a:prstGeom>
            <a:ln>
              <a:solidFill>
                <a:srgbClr val="0D0D0D"/>
              </a:solidFill>
              <a:prstDash val="dashDot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310641" y="448716"/>
            <a:ext cx="4708705" cy="929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i="1" dirty="0">
                <a:solidFill>
                  <a:srgbClr val="118E7D"/>
                </a:solidFill>
                <a:latin typeface="Times"/>
                <a:cs typeface="Times"/>
              </a:rPr>
              <a:t>Kentucky: </a:t>
            </a:r>
          </a:p>
          <a:p>
            <a:pPr lvl="0"/>
            <a:r>
              <a:rPr lang="en-US" sz="1900" b="1" dirty="0">
                <a:solidFill>
                  <a:srgbClr val="595959"/>
                </a:solidFill>
                <a:latin typeface="Arial"/>
                <a:cs typeface="Arial"/>
              </a:rPr>
              <a:t>Purdue Pharma paid $24 million for OxyContin promotion</a:t>
            </a:r>
            <a:endParaRPr lang="en-US" sz="2000" dirty="0"/>
          </a:p>
        </p:txBody>
      </p:sp>
      <p:sp>
        <p:nvSpPr>
          <p:cNvPr id="71" name="Rectangle 7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118E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10641" y="1526591"/>
            <a:ext cx="5649288" cy="975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i="1" dirty="0">
                <a:solidFill>
                  <a:srgbClr val="118E7D"/>
                </a:solidFill>
                <a:latin typeface="Times"/>
                <a:cs typeface="Times"/>
              </a:rPr>
              <a:t>Kentucky &amp; South Carolina: </a:t>
            </a:r>
          </a:p>
          <a:p>
            <a:pPr>
              <a:lnSpc>
                <a:spcPts val="2380"/>
              </a:lnSpc>
              <a:spcBef>
                <a:spcPts val="200"/>
              </a:spcBef>
            </a:pPr>
            <a:r>
              <a:rPr lang="en-US" sz="1900" b="1" dirty="0">
                <a:solidFill>
                  <a:srgbClr val="595959"/>
                </a:solidFill>
                <a:latin typeface="Arial"/>
                <a:cs typeface="Arial"/>
              </a:rPr>
              <a:t>J&amp;J paid $139.5 million to settle False Claims Act allegations in Risperdal cases</a:t>
            </a:r>
            <a:r>
              <a:rPr lang="en-US" sz="2000" dirty="0">
                <a:solidFill>
                  <a:srgbClr val="595959"/>
                </a:solidFill>
              </a:rPr>
              <a:t> </a:t>
            </a:r>
            <a:endParaRPr lang="en-US" sz="19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10640" y="3715197"/>
            <a:ext cx="4959859" cy="9372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9144"/>
            <a:r>
              <a:rPr lang="en-US" i="1" dirty="0">
                <a:solidFill>
                  <a:srgbClr val="118E7D"/>
                </a:solidFill>
                <a:latin typeface="Times"/>
                <a:cs typeface="Times"/>
              </a:rPr>
              <a:t>California: </a:t>
            </a:r>
          </a:p>
          <a:p>
            <a:pPr>
              <a:lnSpc>
                <a:spcPts val="2380"/>
              </a:lnSpc>
              <a:spcBef>
                <a:spcPts val="200"/>
              </a:spcBef>
            </a:pPr>
            <a:r>
              <a:rPr lang="en-US" sz="1900" b="1" dirty="0">
                <a:solidFill>
                  <a:srgbClr val="595959"/>
                </a:solidFill>
                <a:latin typeface="Arial"/>
                <a:cs typeface="Arial"/>
              </a:rPr>
              <a:t>BMS paid $30 million to settle kickback and False Claims Act allegations 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310641" y="2650746"/>
            <a:ext cx="5563982" cy="916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9144"/>
            <a:r>
              <a:rPr lang="en-US" i="1" dirty="0">
                <a:solidFill>
                  <a:srgbClr val="118E7D"/>
                </a:solidFill>
                <a:latin typeface="Times"/>
                <a:cs typeface="Times"/>
              </a:rPr>
              <a:t>New York: </a:t>
            </a:r>
          </a:p>
          <a:p>
            <a:pPr>
              <a:lnSpc>
                <a:spcPts val="2380"/>
              </a:lnSpc>
              <a:spcBef>
                <a:spcPts val="200"/>
              </a:spcBef>
            </a:pPr>
            <a:r>
              <a:rPr lang="en-US" sz="1900" b="1" dirty="0" err="1">
                <a:solidFill>
                  <a:srgbClr val="595959"/>
                </a:solidFill>
                <a:latin typeface="Arial"/>
                <a:cs typeface="Arial"/>
              </a:rPr>
              <a:t>Cephalon</a:t>
            </a:r>
            <a:r>
              <a:rPr lang="en-US" sz="1900" b="1" dirty="0">
                <a:solidFill>
                  <a:srgbClr val="595959"/>
                </a:solidFill>
                <a:latin typeface="Arial"/>
                <a:cs typeface="Arial"/>
              </a:rPr>
              <a:t> (now part of </a:t>
            </a:r>
            <a:r>
              <a:rPr lang="en-US" sz="1900" b="1" dirty="0" err="1">
                <a:solidFill>
                  <a:srgbClr val="595959"/>
                </a:solidFill>
                <a:latin typeface="Arial"/>
                <a:cs typeface="Arial"/>
              </a:rPr>
              <a:t>Teva</a:t>
            </a:r>
            <a:r>
              <a:rPr lang="en-US" sz="1900" b="1" dirty="0">
                <a:solidFill>
                  <a:srgbClr val="595959"/>
                </a:solidFill>
                <a:latin typeface="Arial"/>
                <a:cs typeface="Arial"/>
              </a:rPr>
              <a:t>) paid $125 million to settle anticompetitive conduct allegations 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319164" y="4800762"/>
            <a:ext cx="5741144" cy="13974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9144"/>
            <a:r>
              <a:rPr lang="en-US" i="1" dirty="0">
                <a:solidFill>
                  <a:srgbClr val="118E7D"/>
                </a:solidFill>
                <a:latin typeface="Times"/>
                <a:cs typeface="Times"/>
              </a:rPr>
              <a:t>42 States + Washington, D.C.: </a:t>
            </a:r>
          </a:p>
          <a:p>
            <a:pPr>
              <a:lnSpc>
                <a:spcPts val="2380"/>
              </a:lnSpc>
              <a:spcBef>
                <a:spcPts val="200"/>
              </a:spcBef>
            </a:pPr>
            <a:r>
              <a:rPr lang="en-US" sz="1900" b="1" dirty="0">
                <a:solidFill>
                  <a:srgbClr val="595959"/>
                </a:solidFill>
                <a:latin typeface="Arial"/>
                <a:cs typeface="Arial"/>
              </a:rPr>
              <a:t>BMS paid $19.5 million to settle off-label promotion allegations </a:t>
            </a:r>
          </a:p>
        </p:txBody>
      </p:sp>
    </p:spTree>
    <p:extLst>
      <p:ext uri="{BB962C8B-B14F-4D97-AF65-F5344CB8AC3E}">
        <p14:creationId xmlns:p14="http://schemas.microsoft.com/office/powerpoint/2010/main" val="18908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400"/>
    </mc:Choice>
    <mc:Fallback xmlns="">
      <p:transition xmlns:p14="http://schemas.microsoft.com/office/powerpoint/2010/main" spd="slow" advClick="0" advTm="1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91" grpId="0"/>
      <p:bldP spid="91" grpId="1"/>
      <p:bldP spid="237" grpId="0"/>
      <p:bldP spid="237" grpId="1"/>
      <p:bldP spid="309" grpId="0"/>
      <p:bldP spid="309" grpId="1"/>
      <p:bldP spid="3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790316" y="960007"/>
            <a:ext cx="10722553" cy="4505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400"/>
              </a:lnSpc>
            </a:pPr>
            <a:endParaRPr lang="en-US" sz="6000" dirty="0">
              <a:solidFill>
                <a:srgbClr val="F6BC1C"/>
              </a:solidFill>
              <a:latin typeface="Arial"/>
              <a:cs typeface="Arial"/>
            </a:endParaRPr>
          </a:p>
          <a:p>
            <a:pPr>
              <a:lnSpc>
                <a:spcPts val="6400"/>
              </a:lnSpc>
            </a:pPr>
            <a:r>
              <a:rPr lang="en-US" sz="5400" dirty="0">
                <a:solidFill>
                  <a:srgbClr val="F6BC1C"/>
                </a:solidFill>
                <a:latin typeface="Arial"/>
                <a:cs typeface="Arial"/>
              </a:rPr>
              <a:t>increased US Government scrutiny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6746" y="1603142"/>
            <a:ext cx="10607894" cy="1440855"/>
          </a:xfrm>
        </p:spPr>
        <p:txBody>
          <a:bodyPr anchor="ctr">
            <a:noAutofit/>
          </a:bodyPr>
          <a:lstStyle/>
          <a:p>
            <a:pPr>
              <a:lnSpc>
                <a:spcPts val="6400"/>
              </a:lnSpc>
            </a:pP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2016 was highlighted by….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pic>
        <p:nvPicPr>
          <p:cNvPr id="2" name="YIR Audio F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678" y="56012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05951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5"/>
      <p:bldP spid="7" grpId="0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CIVIL</a:t>
            </a:r>
            <a:b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LITIGATION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002C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26780415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0"/>
            <a:ext cx="12192000" cy="2136953"/>
            <a:chOff x="0" y="0"/>
            <a:chExt cx="12192000" cy="2136953"/>
          </a:xfrm>
        </p:grpSpPr>
        <p:sp>
          <p:nvSpPr>
            <p:cNvPr id="30" name="Rectangle 29"/>
            <p:cNvSpPr/>
            <p:nvPr/>
          </p:nvSpPr>
          <p:spPr>
            <a:xfrm>
              <a:off x="0" y="0"/>
              <a:ext cx="12192000" cy="21369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612" y="744309"/>
              <a:ext cx="2225003" cy="643165"/>
            </a:xfrm>
            <a:prstGeom prst="rect">
              <a:avLst/>
            </a:prstGeom>
            <a:effectLst/>
          </p:spPr>
        </p:pic>
      </p:grpSp>
      <p:grpSp>
        <p:nvGrpSpPr>
          <p:cNvPr id="32" name="Group 31"/>
          <p:cNvGrpSpPr/>
          <p:nvPr/>
        </p:nvGrpSpPr>
        <p:grpSpPr>
          <a:xfrm>
            <a:off x="0" y="2143760"/>
            <a:ext cx="12192000" cy="1656080"/>
            <a:chOff x="1" y="4727605"/>
            <a:chExt cx="12192000" cy="1656080"/>
          </a:xfrm>
        </p:grpSpPr>
        <p:sp>
          <p:nvSpPr>
            <p:cNvPr id="33" name="Rectangle 32"/>
            <p:cNvSpPr/>
            <p:nvPr/>
          </p:nvSpPr>
          <p:spPr>
            <a:xfrm>
              <a:off x="1" y="4727605"/>
              <a:ext cx="12192000" cy="1656080"/>
            </a:xfrm>
            <a:prstGeom prst="rect">
              <a:avLst/>
            </a:prstGeom>
            <a:solidFill>
              <a:srgbClr val="002C5F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00879" y="5312434"/>
              <a:ext cx="57902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2600" dirty="0">
                  <a:solidFill>
                    <a:srgbClr val="FFFFFF"/>
                  </a:solidFill>
                  <a:latin typeface="Arial"/>
                  <a:cs typeface="Arial"/>
                </a:rPr>
                <a:t>$830 million to settle </a:t>
              </a:r>
              <a:r>
                <a:rPr lang="en-US" sz="2600" dirty="0" err="1">
                  <a:solidFill>
                    <a:srgbClr val="FFFFFF"/>
                  </a:solidFill>
                  <a:latin typeface="Arial"/>
                  <a:cs typeface="Arial"/>
                </a:rPr>
                <a:t>Vioxx</a:t>
              </a:r>
              <a:r>
                <a:rPr lang="en-US" sz="2600" dirty="0">
                  <a:solidFill>
                    <a:srgbClr val="FFFFFF"/>
                  </a:solidFill>
                  <a:latin typeface="Arial"/>
                  <a:cs typeface="Arial"/>
                </a:rPr>
                <a:t> complaints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9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xmlns:p14="http://schemas.microsoft.com/office/powerpoint/2010/main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3494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800 Million"/>
          <p:cNvGrpSpPr/>
          <p:nvPr/>
        </p:nvGrpSpPr>
        <p:grpSpPr>
          <a:xfrm>
            <a:off x="4053839" y="0"/>
            <a:ext cx="4069076" cy="2146097"/>
            <a:chOff x="2" y="4232970"/>
            <a:chExt cx="4069076" cy="2146097"/>
          </a:xfrm>
        </p:grpSpPr>
        <p:sp>
          <p:nvSpPr>
            <p:cNvPr id="34" name="Rectangle 33"/>
            <p:cNvSpPr/>
            <p:nvPr/>
          </p:nvSpPr>
          <p:spPr>
            <a:xfrm>
              <a:off x="2" y="4232970"/>
              <a:ext cx="4069076" cy="2146097"/>
            </a:xfrm>
            <a:prstGeom prst="rect">
              <a:avLst/>
            </a:prstGeom>
            <a:solidFill>
              <a:srgbClr val="002C5F"/>
            </a:solidFill>
            <a:ln w="12700" cmpd="sng"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5756" y="4432860"/>
              <a:ext cx="358674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2600" dirty="0">
                  <a:solidFill>
                    <a:srgbClr val="FFFFFF"/>
                  </a:solidFill>
                  <a:latin typeface="Arial"/>
                  <a:cs typeface="Arial"/>
                </a:rPr>
                <a:t>$800 million to settle allegations of hiding antibiotic Levaquin’s side effects </a:t>
              </a:r>
            </a:p>
          </p:txBody>
        </p:sp>
      </p:grpSp>
      <p:grpSp>
        <p:nvGrpSpPr>
          <p:cNvPr id="18" name="120 Million"/>
          <p:cNvGrpSpPr/>
          <p:nvPr/>
        </p:nvGrpSpPr>
        <p:grpSpPr>
          <a:xfrm>
            <a:off x="4053049" y="0"/>
            <a:ext cx="4069079" cy="2136953"/>
            <a:chOff x="4061461" y="4232970"/>
            <a:chExt cx="4069079" cy="2136953"/>
          </a:xfrm>
        </p:grpSpPr>
        <p:sp>
          <p:nvSpPr>
            <p:cNvPr id="35" name="Rectangle 34"/>
            <p:cNvSpPr/>
            <p:nvPr/>
          </p:nvSpPr>
          <p:spPr>
            <a:xfrm>
              <a:off x="4061461" y="4232970"/>
              <a:ext cx="4069079" cy="2136953"/>
            </a:xfrm>
            <a:prstGeom prst="rect">
              <a:avLst/>
            </a:prstGeom>
            <a:solidFill>
              <a:srgbClr val="002C5F"/>
            </a:solidFill>
            <a:ln w="12700" cmpd="sng"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51136" y="4432860"/>
              <a:ext cx="358674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2600" dirty="0">
                  <a:solidFill>
                    <a:srgbClr val="FFFFFF"/>
                  </a:solidFill>
                  <a:latin typeface="Arial"/>
                  <a:cs typeface="Arial"/>
                </a:rPr>
                <a:t>$120 million to settle thousands of trans-vaginal mesh lawsuits</a:t>
              </a:r>
            </a:p>
          </p:txBody>
        </p:sp>
      </p:grpSp>
      <p:grpSp>
        <p:nvGrpSpPr>
          <p:cNvPr id="49" name="70 Million"/>
          <p:cNvGrpSpPr/>
          <p:nvPr/>
        </p:nvGrpSpPr>
        <p:grpSpPr>
          <a:xfrm>
            <a:off x="4053049" y="0"/>
            <a:ext cx="4069079" cy="2136953"/>
            <a:chOff x="8122921" y="4232970"/>
            <a:chExt cx="4069079" cy="2136953"/>
          </a:xfrm>
        </p:grpSpPr>
        <p:sp>
          <p:nvSpPr>
            <p:cNvPr id="36" name="Rectangle 35"/>
            <p:cNvSpPr/>
            <p:nvPr/>
          </p:nvSpPr>
          <p:spPr>
            <a:xfrm>
              <a:off x="8122921" y="4232970"/>
              <a:ext cx="4069079" cy="2136953"/>
            </a:xfrm>
            <a:prstGeom prst="rect">
              <a:avLst/>
            </a:prstGeom>
            <a:solidFill>
              <a:srgbClr val="002C5F"/>
            </a:solidFill>
            <a:ln w="12700" cmpd="sng"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384757" y="4432860"/>
              <a:ext cx="311659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2600" dirty="0">
                  <a:solidFill>
                    <a:srgbClr val="FFFFFF"/>
                  </a:solidFill>
                  <a:latin typeface="Arial"/>
                  <a:cs typeface="Arial"/>
                </a:rPr>
                <a:t>$70 million in Risperdal side effects case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341024"/>
            <a:ext cx="12192000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195 Million"/>
          <p:cNvGrpSpPr/>
          <p:nvPr/>
        </p:nvGrpSpPr>
        <p:grpSpPr>
          <a:xfrm>
            <a:off x="3040485" y="0"/>
            <a:ext cx="6094205" cy="2127809"/>
            <a:chOff x="14444" y="3012230"/>
            <a:chExt cx="6094205" cy="2118665"/>
          </a:xfrm>
        </p:grpSpPr>
        <p:sp>
          <p:nvSpPr>
            <p:cNvPr id="32" name="Rectangle 31"/>
            <p:cNvSpPr/>
            <p:nvPr/>
          </p:nvSpPr>
          <p:spPr>
            <a:xfrm>
              <a:off x="14444" y="3012230"/>
              <a:ext cx="6094205" cy="2118665"/>
            </a:xfrm>
            <a:prstGeom prst="rect">
              <a:avLst/>
            </a:prstGeom>
            <a:solidFill>
              <a:srgbClr val="002C5F"/>
            </a:solidFill>
            <a:ln w="12700" cmpd="sng"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199" y="3353219"/>
              <a:ext cx="556239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FFFF"/>
                  </a:solidFill>
                  <a:latin typeface="Arial"/>
                  <a:cs typeface="Arial"/>
                </a:rPr>
                <a:t>$195 million in damages for failure to disclose link between cancer and its talc-based products</a:t>
              </a:r>
            </a:p>
            <a:p>
              <a:endParaRPr lang="en-US" sz="2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1.1 Billion"/>
          <p:cNvGrpSpPr/>
          <p:nvPr/>
        </p:nvGrpSpPr>
        <p:grpSpPr>
          <a:xfrm>
            <a:off x="3031342" y="0"/>
            <a:ext cx="6094205" cy="2118665"/>
            <a:chOff x="14444" y="3353395"/>
            <a:chExt cx="6094205" cy="2118665"/>
          </a:xfrm>
        </p:grpSpPr>
        <p:sp>
          <p:nvSpPr>
            <p:cNvPr id="45" name="Rectangle 44"/>
            <p:cNvSpPr/>
            <p:nvPr/>
          </p:nvSpPr>
          <p:spPr>
            <a:xfrm>
              <a:off x="14444" y="3353395"/>
              <a:ext cx="6094205" cy="2118665"/>
            </a:xfrm>
            <a:prstGeom prst="rect">
              <a:avLst/>
            </a:prstGeom>
            <a:solidFill>
              <a:srgbClr val="002C5F"/>
            </a:solidFill>
            <a:ln w="12700" cmpd="sng"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0199" y="3694384"/>
              <a:ext cx="507470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2600" dirty="0">
                  <a:solidFill>
                    <a:srgbClr val="FFFFFF"/>
                  </a:solidFill>
                  <a:latin typeface="Arial"/>
                  <a:cs typeface="Arial"/>
                </a:rPr>
                <a:t>~ $1.1 billion to settle lawsuits surrounding defective Pinnacle hip implant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0" y="0"/>
            <a:ext cx="12192000" cy="2139696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0" y="0"/>
            <a:ext cx="12192000" cy="2136953"/>
            <a:chOff x="0" y="0"/>
            <a:chExt cx="12192000" cy="2136953"/>
          </a:xfrm>
        </p:grpSpPr>
        <p:sp>
          <p:nvSpPr>
            <p:cNvPr id="29" name="Rectangle 28"/>
            <p:cNvSpPr/>
            <p:nvPr/>
          </p:nvSpPr>
          <p:spPr>
            <a:xfrm>
              <a:off x="0" y="0"/>
              <a:ext cx="12192000" cy="21369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402" y="744309"/>
              <a:ext cx="3055423" cy="64316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86374846"/>
      </p:ext>
    </p:extLst>
  </p:cSld>
  <p:clrMapOvr>
    <a:masterClrMapping/>
  </p:clrMapOvr>
  <p:transition spd="slow" advClick="0" advTm="15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986 L 0.00182 0.305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30556 L -0.24974 0.305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13 -0.02986 L 0.00182 0.3053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30533 L 0.25091 0.3053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474E-6 2.28757E-6 L -0.33133 0.6158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3" y="307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602E-6 -3.1072E-6 L 0.00274 0.614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3072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602E-6 -3.1072E-6 L 0.33329 0.6133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4" y="306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2514341" cy="25143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512476" y="2514138"/>
            <a:ext cx="9694472" cy="3836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60120" rIns="365760" rtlCol="0" anchor="t"/>
          <a:lstStyle/>
          <a:p>
            <a:pPr marL="396875">
              <a:lnSpc>
                <a:spcPts val="4160"/>
              </a:lnSpc>
            </a:pPr>
            <a:r>
              <a:rPr lang="en-US" sz="10000" b="1" dirty="0">
                <a:solidFill>
                  <a:srgbClr val="D63D24"/>
                </a:solidFill>
                <a:latin typeface="Arial"/>
                <a:cs typeface="Arial"/>
              </a:rPr>
              <a:t>But</a:t>
            </a:r>
            <a:r>
              <a:rPr lang="is-IS" sz="10000" b="1" dirty="0">
                <a:solidFill>
                  <a:srgbClr val="D63D24"/>
                </a:solidFill>
                <a:latin typeface="Arial"/>
                <a:cs typeface="Arial"/>
              </a:rPr>
              <a:t>…</a:t>
            </a:r>
            <a:endParaRPr lang="en-US" sz="10000" dirty="0">
              <a:solidFill>
                <a:srgbClr val="D63D24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350401"/>
            <a:ext cx="2514341" cy="516743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3993" y="0"/>
            <a:ext cx="9678007" cy="25147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xmlns:p14="http://schemas.microsoft.com/office/powerpoint/2010/main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12476" y="2514138"/>
            <a:ext cx="9694472" cy="383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0" rIns="365760" rtlCol="0" anchor="t"/>
          <a:lstStyle/>
          <a:p>
            <a:pPr marL="396875"/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Appellate court </a:t>
            </a:r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overturned $18 million fine </a:t>
            </a: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against Roche</a:t>
            </a:r>
          </a:p>
          <a:p>
            <a:pPr marL="396875"/>
            <a:endParaRPr lang="en-US" sz="3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350401"/>
            <a:ext cx="2514341" cy="516743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3993" y="0"/>
            <a:ext cx="9678007" cy="25147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2514341" cy="2514341"/>
            <a:chOff x="1814764" y="1632859"/>
            <a:chExt cx="2237861" cy="2237861"/>
          </a:xfrm>
          <a:effectLst/>
        </p:grpSpPr>
        <p:sp>
          <p:nvSpPr>
            <p:cNvPr id="15" name="Rectangle 14"/>
            <p:cNvSpPr/>
            <p:nvPr/>
          </p:nvSpPr>
          <p:spPr>
            <a:xfrm>
              <a:off x="1814764" y="1632859"/>
              <a:ext cx="2237861" cy="2237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443" y="2294193"/>
              <a:ext cx="1590804" cy="86127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4060361917"/>
      </p:ext>
    </p:extLst>
  </p:cSld>
  <p:clrMapOvr>
    <a:masterClrMapping/>
  </p:clrMapOvr>
  <p:transition spd="slow" advClick="0" advTm="3000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12476" y="2514138"/>
            <a:ext cx="9694472" cy="383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0" rIns="2011680" rtlCol="0" anchor="t"/>
          <a:lstStyle/>
          <a:p>
            <a:pPr marL="396875"/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Appellate court</a:t>
            </a: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 absolved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 AstraZeneca and Ranbaxy in </a:t>
            </a:r>
          </a:p>
          <a:p>
            <a:pPr marL="396875"/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pay-for-delay case </a:t>
            </a: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396875"/>
            <a:endParaRPr lang="en-US" sz="3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350401"/>
            <a:ext cx="2514341" cy="516743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3993" y="0"/>
            <a:ext cx="9678007" cy="25147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2514341" cy="2514341"/>
            <a:chOff x="1814764" y="1632859"/>
            <a:chExt cx="2237861" cy="2237861"/>
          </a:xfrm>
          <a:effectLst/>
        </p:grpSpPr>
        <p:sp>
          <p:nvSpPr>
            <p:cNvPr id="15" name="Rectangle 14"/>
            <p:cNvSpPr/>
            <p:nvPr/>
          </p:nvSpPr>
          <p:spPr>
            <a:xfrm>
              <a:off x="1814764" y="1632859"/>
              <a:ext cx="2237861" cy="2237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861" y="2086565"/>
              <a:ext cx="1867332" cy="616217"/>
            </a:xfrm>
            <a:prstGeom prst="rect">
              <a:avLst/>
            </a:prstGeom>
            <a:effectLst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533" y="2913028"/>
              <a:ext cx="1476323" cy="20176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654799977"/>
      </p:ext>
    </p:extLst>
  </p:cSld>
  <p:clrMapOvr>
    <a:masterClrMapping/>
  </p:clrMapOvr>
  <p:transition spd="slow" advClick="0" advTm="3000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12476" y="2514138"/>
            <a:ext cx="9694472" cy="383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0" rIns="2011680" rtlCol="0" anchor="t"/>
          <a:lstStyle/>
          <a:p>
            <a:pPr marL="396875">
              <a:spcBef>
                <a:spcPts val="100"/>
              </a:spcBef>
            </a:pP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Jury </a:t>
            </a:r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cleared Abbott in </a:t>
            </a:r>
          </a:p>
          <a:p>
            <a:pPr marL="396875">
              <a:spcBef>
                <a:spcPts val="100"/>
              </a:spcBef>
            </a:pPr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$1 billion </a:t>
            </a: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FCA trial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350401"/>
            <a:ext cx="2514341" cy="516743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3993" y="0"/>
            <a:ext cx="9678007" cy="25147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2514341" cy="2514341"/>
            <a:chOff x="1814764" y="1632859"/>
            <a:chExt cx="2237861" cy="2237861"/>
          </a:xfrm>
          <a:effectLst/>
        </p:grpSpPr>
        <p:sp>
          <p:nvSpPr>
            <p:cNvPr id="15" name="Rectangle 14"/>
            <p:cNvSpPr/>
            <p:nvPr/>
          </p:nvSpPr>
          <p:spPr>
            <a:xfrm>
              <a:off x="1814764" y="1632859"/>
              <a:ext cx="2237861" cy="2237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37" y="2496520"/>
              <a:ext cx="1867332" cy="48363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4185091220"/>
      </p:ext>
    </p:extLst>
  </p:cSld>
  <p:clrMapOvr>
    <a:masterClrMapping/>
  </p:clrMapOvr>
  <p:transition spd="slow" advClick="0" advTm="3000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12476" y="2514138"/>
            <a:ext cx="9694472" cy="383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0" rIns="2011680" rtlCol="0" anchor="t"/>
          <a:lstStyle/>
          <a:p>
            <a:pPr marL="396875">
              <a:spcBef>
                <a:spcPts val="100"/>
              </a:spcBef>
            </a:pP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Judge </a:t>
            </a: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exonerated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 Pfizer </a:t>
            </a:r>
          </a:p>
          <a:p>
            <a:pPr marL="396875">
              <a:spcBef>
                <a:spcPts val="100"/>
              </a:spcBef>
            </a:pP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in birth defect cases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350401"/>
            <a:ext cx="2514341" cy="516743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3993" y="0"/>
            <a:ext cx="9678007" cy="25147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2514341" cy="2514341"/>
            <a:chOff x="1814764" y="1632859"/>
            <a:chExt cx="2237861" cy="2237861"/>
          </a:xfrm>
          <a:effectLst/>
        </p:grpSpPr>
        <p:sp>
          <p:nvSpPr>
            <p:cNvPr id="15" name="Rectangle 14"/>
            <p:cNvSpPr/>
            <p:nvPr/>
          </p:nvSpPr>
          <p:spPr>
            <a:xfrm>
              <a:off x="1814764" y="1632859"/>
              <a:ext cx="2237861" cy="2237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133" y="2328189"/>
              <a:ext cx="1250880" cy="80916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990966997"/>
      </p:ext>
    </p:extLst>
  </p:cSld>
  <p:clrMapOvr>
    <a:masterClrMapping/>
  </p:clrMapOvr>
  <p:transition spd="slow" advClick="0" advTm="3000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3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STATE &amp; LOCAL LAW UPDATES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D63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03238362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37"/>
          <p:cNvGrpSpPr/>
          <p:nvPr/>
        </p:nvGrpSpPr>
        <p:grpSpPr>
          <a:xfrm>
            <a:off x="406954" y="-251798"/>
            <a:ext cx="11418636" cy="6923451"/>
            <a:chOff x="2797320" y="2590800"/>
            <a:chExt cx="5889480" cy="3745524"/>
          </a:xfrm>
          <a:solidFill>
            <a:schemeClr val="bg1">
              <a:lumMod val="75000"/>
            </a:schemeClr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61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64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1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62" name="Freeform 113"/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83225" y="-253847"/>
            <a:ext cx="10548881" cy="4664652"/>
            <a:chOff x="1283225" y="-253847"/>
            <a:chExt cx="10548881" cy="4664652"/>
          </a:xfrm>
        </p:grpSpPr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10904159" y="1373937"/>
              <a:ext cx="386271" cy="313554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D63D24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1283225" y="1586711"/>
              <a:ext cx="1730493" cy="2824094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63D24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11052943" y="-253847"/>
              <a:ext cx="779163" cy="1252113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rgbClr val="D63D24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9415156" y="2172354"/>
              <a:ext cx="867453" cy="955395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rgbClr val="D63D24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2760504" y="61812"/>
              <a:ext cx="1178678" cy="2016008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63D24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76" name="5-Point Star 75"/>
          <p:cNvSpPr/>
          <p:nvPr/>
        </p:nvSpPr>
        <p:spPr>
          <a:xfrm>
            <a:off x="10177633" y="2227145"/>
            <a:ext cx="441710" cy="441710"/>
          </a:xfrm>
          <a:prstGeom prst="star5">
            <a:avLst/>
          </a:prstGeom>
          <a:solidFill>
            <a:srgbClr val="D63D24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>
            <a:spLocks/>
          </p:cNvSpPr>
          <p:nvPr/>
        </p:nvSpPr>
        <p:spPr bwMode="auto">
          <a:xfrm>
            <a:off x="10716070" y="590129"/>
            <a:ext cx="342126" cy="671301"/>
          </a:xfrm>
          <a:custGeom>
            <a:avLst/>
            <a:gdLst>
              <a:gd name="T0" fmla="*/ 0 w 150"/>
              <a:gd name="T1" fmla="*/ 2147483647 h 278"/>
              <a:gd name="T2" fmla="*/ 2147483647 w 150"/>
              <a:gd name="T3" fmla="*/ 0 h 278"/>
              <a:gd name="T4" fmla="*/ 2147483647 w 150"/>
              <a:gd name="T5" fmla="*/ 2147483647 h 278"/>
              <a:gd name="T6" fmla="*/ 2147483647 w 150"/>
              <a:gd name="T7" fmla="*/ 2147483647 h 278"/>
              <a:gd name="T8" fmla="*/ 2147483647 w 150"/>
              <a:gd name="T9" fmla="*/ 2147483647 h 278"/>
              <a:gd name="T10" fmla="*/ 2147483647 w 150"/>
              <a:gd name="T11" fmla="*/ 2147483647 h 278"/>
              <a:gd name="T12" fmla="*/ 2147483647 w 150"/>
              <a:gd name="T13" fmla="*/ 2147483647 h 278"/>
              <a:gd name="T14" fmla="*/ 2147483647 w 150"/>
              <a:gd name="T15" fmla="*/ 2147483647 h 278"/>
              <a:gd name="T16" fmla="*/ 2147483647 w 150"/>
              <a:gd name="T17" fmla="*/ 2147483647 h 278"/>
              <a:gd name="T18" fmla="*/ 0 w 150"/>
              <a:gd name="T19" fmla="*/ 2147483647 h 2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"/>
              <a:gd name="T31" fmla="*/ 0 h 278"/>
              <a:gd name="T32" fmla="*/ 150 w 150"/>
              <a:gd name="T33" fmla="*/ 278 h 2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" h="278">
                <a:moveTo>
                  <a:pt x="0" y="29"/>
                </a:moveTo>
                <a:lnTo>
                  <a:pt x="109" y="0"/>
                </a:lnTo>
                <a:lnTo>
                  <a:pt x="150" y="76"/>
                </a:lnTo>
                <a:lnTo>
                  <a:pt x="129" y="95"/>
                </a:lnTo>
                <a:lnTo>
                  <a:pt x="137" y="263"/>
                </a:lnTo>
                <a:lnTo>
                  <a:pt x="74" y="278"/>
                </a:lnTo>
                <a:lnTo>
                  <a:pt x="43" y="208"/>
                </a:lnTo>
                <a:lnTo>
                  <a:pt x="42" y="126"/>
                </a:lnTo>
                <a:lnTo>
                  <a:pt x="14" y="102"/>
                </a:lnTo>
                <a:lnTo>
                  <a:pt x="0" y="29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171" name="Group 170"/>
          <p:cNvGrpSpPr/>
          <p:nvPr/>
        </p:nvGrpSpPr>
        <p:grpSpPr>
          <a:xfrm>
            <a:off x="3339718" y="4033942"/>
            <a:ext cx="5413313" cy="2316460"/>
            <a:chOff x="2051262" y="3921622"/>
            <a:chExt cx="5413313" cy="2316460"/>
          </a:xfrm>
        </p:grpSpPr>
        <p:grpSp>
          <p:nvGrpSpPr>
            <p:cNvPr id="89" name="Group 88"/>
            <p:cNvGrpSpPr/>
            <p:nvPr/>
          </p:nvGrpSpPr>
          <p:grpSpPr>
            <a:xfrm rot="16200000" flipV="1">
              <a:off x="3590114" y="2382770"/>
              <a:ext cx="2316460" cy="5394163"/>
              <a:chOff x="2212437" y="-321311"/>
              <a:chExt cx="2316460" cy="4039521"/>
            </a:xfrm>
            <a:effectLst>
              <a:outerShdw blurRad="53975" dist="76200" dir="2700000" algn="tl" rotWithShape="0">
                <a:prstClr val="black">
                  <a:alpha val="29000"/>
                </a:prstClr>
              </a:outerShdw>
            </a:effectLst>
          </p:grpSpPr>
          <p:sp>
            <p:nvSpPr>
              <p:cNvPr id="90" name="Round Single Corner Rectangle 89"/>
              <p:cNvSpPr/>
              <p:nvPr/>
            </p:nvSpPr>
            <p:spPr>
              <a:xfrm flipV="1">
                <a:off x="2212443" y="2351107"/>
                <a:ext cx="2316454" cy="1367103"/>
              </a:xfrm>
              <a:prstGeom prst="round1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ound Single Corner Rectangle 90"/>
              <p:cNvSpPr/>
              <p:nvPr/>
            </p:nvSpPr>
            <p:spPr>
              <a:xfrm>
                <a:off x="2212437" y="-321311"/>
                <a:ext cx="2315563" cy="2879549"/>
              </a:xfrm>
              <a:prstGeom prst="round1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594360" rIns="365760" rtlCol="0" anchor="ctr"/>
              <a:lstStyle/>
              <a:p>
                <a:pPr marL="285750"/>
                <a:endParaRPr lang="en-US" sz="2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70" name="Rectangle 169"/>
            <p:cNvSpPr/>
            <p:nvPr/>
          </p:nvSpPr>
          <p:spPr>
            <a:xfrm>
              <a:off x="2080812" y="4240937"/>
              <a:ext cx="5383763" cy="1687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/>
              <a:r>
                <a:rPr lang="en-US" i="1" dirty="0">
                  <a:solidFill>
                    <a:srgbClr val="262626"/>
                  </a:solidFill>
                  <a:latin typeface="Times"/>
                  <a:cs typeface="Times"/>
                </a:rPr>
                <a:t>Washington D.C.</a:t>
              </a:r>
            </a:p>
            <a:p>
              <a:pPr marL="285750">
                <a:spcBef>
                  <a:spcPts val="200"/>
                </a:spcBef>
              </a:pPr>
              <a:r>
                <a:rPr lang="en-US" sz="2800" dirty="0">
                  <a:solidFill>
                    <a:srgbClr val="FFFFFF"/>
                  </a:solidFill>
                  <a:latin typeface="Arial"/>
                  <a:cs typeface="Arial"/>
                </a:rPr>
                <a:t>Clarified scope for licensing and mirrored Open Payments report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972152" y="0"/>
            <a:ext cx="4564805" cy="2357124"/>
            <a:chOff x="2880619" y="4279061"/>
            <a:chExt cx="4564805" cy="2357124"/>
          </a:xfrm>
        </p:grpSpPr>
        <p:grpSp>
          <p:nvGrpSpPr>
            <p:cNvPr id="173" name="Group 172"/>
            <p:cNvGrpSpPr/>
            <p:nvPr/>
          </p:nvGrpSpPr>
          <p:grpSpPr>
            <a:xfrm rot="16200000" flipV="1">
              <a:off x="3984460" y="3175220"/>
              <a:ext cx="2357124" cy="4564805"/>
              <a:chOff x="1814333" y="-321311"/>
              <a:chExt cx="2357124" cy="3418440"/>
            </a:xfrm>
            <a:effectLst>
              <a:outerShdw blurRad="53975" dist="76200" dir="2700000" algn="tl" rotWithShape="0">
                <a:prstClr val="black">
                  <a:alpha val="29000"/>
                </a:prstClr>
              </a:outerShdw>
            </a:effectLst>
          </p:grpSpPr>
          <p:sp>
            <p:nvSpPr>
              <p:cNvPr id="175" name="Round Single Corner Rectangle 174"/>
              <p:cNvSpPr/>
              <p:nvPr/>
            </p:nvSpPr>
            <p:spPr>
              <a:xfrm rot="10800000">
                <a:off x="1814333" y="1730026"/>
                <a:ext cx="2357124" cy="1367103"/>
              </a:xfrm>
              <a:prstGeom prst="round1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ound Single Corner Rectangle 175"/>
              <p:cNvSpPr/>
              <p:nvPr/>
            </p:nvSpPr>
            <p:spPr>
              <a:xfrm rot="10800000" flipV="1">
                <a:off x="1814334" y="-321311"/>
                <a:ext cx="2357122" cy="2879549"/>
              </a:xfrm>
              <a:prstGeom prst="round1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594360" rIns="365760" rtlCol="0" anchor="ctr"/>
              <a:lstStyle/>
              <a:p>
                <a:pPr marL="285750"/>
                <a:endParaRPr lang="en-US" sz="2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74" name="Rectangle 173"/>
            <p:cNvSpPr/>
            <p:nvPr/>
          </p:nvSpPr>
          <p:spPr>
            <a:xfrm>
              <a:off x="2937562" y="4925881"/>
              <a:ext cx="4397425" cy="125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/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"/>
                  <a:cs typeface="Times"/>
                </a:rPr>
                <a:t>Vermont</a:t>
              </a:r>
            </a:p>
            <a:p>
              <a:pPr marL="285750">
                <a:spcBef>
                  <a:spcPts val="200"/>
                </a:spcBef>
              </a:pPr>
              <a:r>
                <a:rPr lang="en-US" sz="2800" dirty="0">
                  <a:solidFill>
                    <a:srgbClr val="FFFFFF"/>
                  </a:solidFill>
                  <a:latin typeface="Arial"/>
                  <a:cs typeface="Arial"/>
                </a:rPr>
                <a:t>House approved pricing transparency bill 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 flipH="1">
            <a:off x="-51835" y="2496041"/>
            <a:ext cx="4168753" cy="1825019"/>
            <a:chOff x="697811" y="770837"/>
            <a:chExt cx="4168753" cy="1825019"/>
          </a:xfrm>
          <a:effectLst>
            <a:outerShdw blurRad="53975" dist="76200" dir="2700000" algn="tl" rotWithShape="0">
              <a:prstClr val="black">
                <a:alpha val="29000"/>
              </a:prstClr>
            </a:outerShdw>
          </a:effectLst>
        </p:grpSpPr>
        <p:sp>
          <p:nvSpPr>
            <p:cNvPr id="85" name="Round Single Corner Rectangle 84"/>
            <p:cNvSpPr/>
            <p:nvPr/>
          </p:nvSpPr>
          <p:spPr>
            <a:xfrm flipH="1" flipV="1">
              <a:off x="697811" y="1228753"/>
              <a:ext cx="4116918" cy="1367103"/>
            </a:xfrm>
            <a:prstGeom prst="round1Rect">
              <a:avLst/>
            </a:prstGeom>
            <a:solidFill>
              <a:srgbClr val="D63D2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ound Single Corner Rectangle 86"/>
            <p:cNvSpPr/>
            <p:nvPr/>
          </p:nvSpPr>
          <p:spPr>
            <a:xfrm flipH="1">
              <a:off x="704246" y="770837"/>
              <a:ext cx="4110482" cy="1367103"/>
            </a:xfrm>
            <a:prstGeom prst="round1Rect">
              <a:avLst/>
            </a:prstGeom>
            <a:solidFill>
              <a:srgbClr val="D63D2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ound Single Corner Rectangle 85"/>
            <p:cNvSpPr/>
            <p:nvPr/>
          </p:nvSpPr>
          <p:spPr>
            <a:xfrm>
              <a:off x="1047502" y="802999"/>
              <a:ext cx="3819062" cy="1435555"/>
            </a:xfrm>
            <a:prstGeom prst="round1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228600" rIns="0" rtlCol="0" anchor="ctr"/>
            <a:lstStyle/>
            <a:p>
              <a:pPr marL="285750"/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"/>
                  <a:cs typeface="Times"/>
                </a:rPr>
                <a:t>Chicago</a:t>
              </a:r>
            </a:p>
            <a:p>
              <a:pPr marL="285750">
                <a:spcBef>
                  <a:spcPts val="200"/>
                </a:spcBef>
              </a:pPr>
              <a:r>
                <a:rPr lang="en-US" sz="2800" dirty="0">
                  <a:latin typeface="Arial"/>
                  <a:cs typeface="Arial"/>
                </a:rPr>
                <a:t>Requires sales reps to obtain license </a:t>
              </a:r>
              <a:endParaRPr lang="en-US" sz="2600" dirty="0">
                <a:latin typeface="Arial"/>
                <a:cs typeface="Arial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8077605" y="1900800"/>
            <a:ext cx="285092" cy="285092"/>
          </a:xfrm>
          <a:prstGeom prst="ellipse">
            <a:avLst/>
          </a:prstGeom>
          <a:solidFill>
            <a:srgbClr val="D63D24"/>
          </a:solidFill>
          <a:ln>
            <a:noFill/>
          </a:ln>
          <a:scene3d>
            <a:camera prst="orthographicFront"/>
            <a:lightRig rig="threePt" dir="t"/>
          </a:scene3d>
          <a:sp3d>
            <a:bevelT w="5715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D63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98" name="Freeform 97"/>
          <p:cNvSpPr>
            <a:spLocks/>
          </p:cNvSpPr>
          <p:nvPr/>
        </p:nvSpPr>
        <p:spPr bwMode="auto">
          <a:xfrm>
            <a:off x="10897643" y="1375987"/>
            <a:ext cx="386271" cy="313554"/>
          </a:xfrm>
          <a:custGeom>
            <a:avLst/>
            <a:gdLst>
              <a:gd name="T0" fmla="*/ 0 w 166"/>
              <a:gd name="T1" fmla="*/ 2147483647 h 128"/>
              <a:gd name="T2" fmla="*/ 2147483647 w 166"/>
              <a:gd name="T3" fmla="*/ 0 h 128"/>
              <a:gd name="T4" fmla="*/ 2147483647 w 166"/>
              <a:gd name="T5" fmla="*/ 2147483647 h 128"/>
              <a:gd name="T6" fmla="*/ 2147483647 w 166"/>
              <a:gd name="T7" fmla="*/ 2147483647 h 128"/>
              <a:gd name="T8" fmla="*/ 2147483647 w 166"/>
              <a:gd name="T9" fmla="*/ 2147483647 h 128"/>
              <a:gd name="T10" fmla="*/ 2147483647 w 166"/>
              <a:gd name="T11" fmla="*/ 2147483647 h 128"/>
              <a:gd name="T12" fmla="*/ 2147483647 w 166"/>
              <a:gd name="T13" fmla="*/ 2147483647 h 128"/>
              <a:gd name="T14" fmla="*/ 0 w 166"/>
              <a:gd name="T15" fmla="*/ 2147483647 h 1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"/>
              <a:gd name="T25" fmla="*/ 0 h 128"/>
              <a:gd name="T26" fmla="*/ 166 w 166"/>
              <a:gd name="T27" fmla="*/ 128 h 1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" h="128">
                <a:moveTo>
                  <a:pt x="0" y="32"/>
                </a:moveTo>
                <a:lnTo>
                  <a:pt x="127" y="0"/>
                </a:lnTo>
                <a:lnTo>
                  <a:pt x="166" y="58"/>
                </a:lnTo>
                <a:lnTo>
                  <a:pt x="143" y="84"/>
                </a:lnTo>
                <a:lnTo>
                  <a:pt x="103" y="74"/>
                </a:lnTo>
                <a:lnTo>
                  <a:pt x="40" y="128"/>
                </a:lnTo>
                <a:lnTo>
                  <a:pt x="6" y="100"/>
                </a:lnTo>
                <a:lnTo>
                  <a:pt x="0" y="32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1877582" y="0"/>
            <a:ext cx="4454367" cy="2357125"/>
            <a:chOff x="2880620" y="4279060"/>
            <a:chExt cx="4454367" cy="2357125"/>
          </a:xfrm>
        </p:grpSpPr>
        <p:grpSp>
          <p:nvGrpSpPr>
            <p:cNvPr id="108" name="Group 107"/>
            <p:cNvGrpSpPr/>
            <p:nvPr/>
          </p:nvGrpSpPr>
          <p:grpSpPr>
            <a:xfrm rot="16200000" flipV="1">
              <a:off x="3804251" y="3355429"/>
              <a:ext cx="2357125" cy="4204388"/>
              <a:chOff x="1814333" y="-51406"/>
              <a:chExt cx="2357125" cy="3148535"/>
            </a:xfrm>
            <a:effectLst>
              <a:outerShdw blurRad="53975" dist="76200" dir="2700000" algn="tl" rotWithShape="0">
                <a:prstClr val="black">
                  <a:alpha val="29000"/>
                </a:prstClr>
              </a:outerShdw>
            </a:effectLst>
          </p:grpSpPr>
          <p:sp>
            <p:nvSpPr>
              <p:cNvPr id="110" name="Round Single Corner Rectangle 109"/>
              <p:cNvSpPr/>
              <p:nvPr/>
            </p:nvSpPr>
            <p:spPr>
              <a:xfrm rot="10800000">
                <a:off x="1814333" y="1730026"/>
                <a:ext cx="2357124" cy="1367103"/>
              </a:xfrm>
              <a:prstGeom prst="round1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ound Single Corner Rectangle 110"/>
              <p:cNvSpPr/>
              <p:nvPr/>
            </p:nvSpPr>
            <p:spPr>
              <a:xfrm rot="10800000" flipV="1">
                <a:off x="1814336" y="-51406"/>
                <a:ext cx="2357122" cy="1846231"/>
              </a:xfrm>
              <a:prstGeom prst="round1Rect">
                <a:avLst/>
              </a:prstGeom>
              <a:solidFill>
                <a:srgbClr val="D63D2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594360" rIns="365760" rtlCol="0" anchor="ctr"/>
              <a:lstStyle/>
              <a:p>
                <a:pPr marL="285750"/>
                <a:endParaRPr lang="en-US" sz="2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09" name="Rectangle 108"/>
            <p:cNvSpPr/>
            <p:nvPr/>
          </p:nvSpPr>
          <p:spPr>
            <a:xfrm>
              <a:off x="2937562" y="4925881"/>
              <a:ext cx="4397425" cy="125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/>
              <a:r>
                <a:rPr lang="en-US" i="1" dirty="0">
                  <a:solidFill>
                    <a:srgbClr val="262626"/>
                  </a:solidFill>
                  <a:latin typeface="Times"/>
                  <a:cs typeface="Times"/>
                </a:rPr>
                <a:t>Connecticut</a:t>
              </a:r>
            </a:p>
            <a:p>
              <a:pPr marL="285750">
                <a:spcBef>
                  <a:spcPts val="200"/>
                </a:spcBef>
              </a:pPr>
              <a:r>
                <a:rPr lang="en-US" sz="2800" dirty="0">
                  <a:solidFill>
                    <a:schemeClr val="bg1"/>
                  </a:solidFill>
                  <a:latin typeface="Arial"/>
                  <a:cs typeface="Arial"/>
                </a:rPr>
                <a:t>Implemented APRN disclosure bill 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 flipH="1">
            <a:off x="7534897" y="3465682"/>
            <a:ext cx="4666306" cy="1689180"/>
            <a:chOff x="-1" y="1122679"/>
            <a:chExt cx="4666306" cy="1689180"/>
          </a:xfrm>
          <a:effectLst>
            <a:outerShdw blurRad="53975" dist="76200" dir="2700000" algn="tl" rotWithShape="0">
              <a:prstClr val="black">
                <a:alpha val="29000"/>
              </a:prstClr>
            </a:outerShdw>
          </a:effectLst>
        </p:grpSpPr>
        <p:sp>
          <p:nvSpPr>
            <p:cNvPr id="103" name="Round Single Corner Rectangle 102"/>
            <p:cNvSpPr/>
            <p:nvPr/>
          </p:nvSpPr>
          <p:spPr>
            <a:xfrm flipV="1">
              <a:off x="-1" y="1444756"/>
              <a:ext cx="4666306" cy="1367103"/>
            </a:xfrm>
            <a:prstGeom prst="round1Rect">
              <a:avLst/>
            </a:prstGeom>
            <a:solidFill>
              <a:srgbClr val="D63D2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ound Single Corner Rectangle 103"/>
            <p:cNvSpPr/>
            <p:nvPr/>
          </p:nvSpPr>
          <p:spPr>
            <a:xfrm>
              <a:off x="0" y="1122679"/>
              <a:ext cx="4664843" cy="1435555"/>
            </a:xfrm>
            <a:prstGeom prst="round1Rect">
              <a:avLst/>
            </a:prstGeom>
            <a:solidFill>
              <a:srgbClr val="D63D2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228600" rIns="548640" rtlCol="0" anchor="ctr"/>
            <a:lstStyle/>
            <a:p>
              <a:pPr marL="285750"/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"/>
                  <a:cs typeface="Times"/>
                </a:rPr>
                <a:t>California, Connecticut, Idaho, Maine, West Virginia</a:t>
              </a:r>
            </a:p>
            <a:p>
              <a:pPr marL="285750">
                <a:spcBef>
                  <a:spcPts val="200"/>
                </a:spcBef>
              </a:pPr>
              <a:r>
                <a:rPr lang="en-US" sz="2800" dirty="0">
                  <a:latin typeface="Arial"/>
                  <a:cs typeface="Arial"/>
                </a:rPr>
                <a:t>Passed right-to-try bills </a:t>
              </a:r>
              <a:endParaRPr lang="en-US" sz="2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2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500"/>
    </mc:Choice>
    <mc:Fallback xmlns="">
      <p:transition spd="slow" advClick="0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95" grpId="0" animBg="1"/>
      <p:bldP spid="95" grpId="1" animBg="1"/>
      <p:bldP spid="2" grpId="0" animBg="1"/>
      <p:bldP spid="2" grpId="1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7" name="Title 6"/>
          <p:cNvSpPr>
            <a:spLocks noGrp="1"/>
          </p:cNvSpPr>
          <p:nvPr>
            <p:ph type="title"/>
          </p:nvPr>
        </p:nvSpPr>
        <p:spPr>
          <a:xfrm>
            <a:off x="754099" y="981755"/>
            <a:ext cx="10570611" cy="2149653"/>
          </a:xfrm>
        </p:spPr>
        <p:txBody>
          <a:bodyPr anchor="t">
            <a:noAutofit/>
          </a:bodyPr>
          <a:lstStyle/>
          <a:p>
            <a:pPr>
              <a:lnSpc>
                <a:spcPts val="6400"/>
              </a:lnSpc>
            </a:pPr>
            <a:r>
              <a:rPr lang="en-US" sz="5400" dirty="0">
                <a:solidFill>
                  <a:srgbClr val="F6BC1C"/>
                </a:solidFill>
                <a:latin typeface="Aril"/>
                <a:cs typeface="Aril"/>
              </a:rPr>
              <a:t>of Foreign Conduct:</a:t>
            </a:r>
          </a:p>
        </p:txBody>
      </p:sp>
      <p:sp>
        <p:nvSpPr>
          <p:cNvPr id="19" name="Title 6"/>
          <p:cNvSpPr txBox="1">
            <a:spLocks/>
          </p:cNvSpPr>
          <p:nvPr/>
        </p:nvSpPr>
        <p:spPr>
          <a:xfrm>
            <a:off x="757667" y="2142076"/>
            <a:ext cx="9617225" cy="3465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6 FCPA settlements covering conduct in China, Russia, Ukraine, and Mexico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1778" y="3088997"/>
            <a:ext cx="4147785" cy="29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44855"/>
      </p:ext>
    </p:extLst>
  </p:cSld>
  <p:clrMapOvr>
    <a:masterClrMapping/>
  </p:clrMapOvr>
  <p:transition spd="slow" advClick="0" advTm="4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9491568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INDIVIDUAL RESPONSIBILITY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59425017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64931" y="1674148"/>
            <a:ext cx="8736213" cy="3304169"/>
            <a:chOff x="3464931" y="1674148"/>
            <a:chExt cx="8736213" cy="3304169"/>
          </a:xfrm>
        </p:grpSpPr>
        <p:sp>
          <p:nvSpPr>
            <p:cNvPr id="12" name="Rectangle 11"/>
            <p:cNvSpPr/>
            <p:nvPr/>
          </p:nvSpPr>
          <p:spPr>
            <a:xfrm>
              <a:off x="3464931" y="1674148"/>
              <a:ext cx="8736213" cy="3304169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420"/>
                </a:lnSpc>
              </a:pPr>
              <a:endParaRPr lang="en-US" sz="3600" dirty="0">
                <a:latin typeface="Arial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27776" y="2313508"/>
              <a:ext cx="7957556" cy="1220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Arial"/>
                  <a:cs typeface="Arial"/>
                </a:rPr>
                <a:t>3 former </a:t>
              </a:r>
              <a:r>
                <a:rPr lang="en-US" sz="3600" dirty="0" err="1">
                  <a:solidFill>
                    <a:srgbClr val="FFFFFF"/>
                  </a:solidFill>
                  <a:latin typeface="Arial"/>
                  <a:cs typeface="Arial"/>
                </a:rPr>
                <a:t>Insys</a:t>
              </a:r>
              <a:r>
                <a:rPr lang="en-US" sz="3600" dirty="0">
                  <a:solidFill>
                    <a:srgbClr val="FFFFFF"/>
                  </a:solidFill>
                  <a:latin typeface="Arial"/>
                  <a:cs typeface="Arial"/>
                </a:rPr>
                <a:t> employees plead guilty in kickback scheme; 7 others indicted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pic>
        <p:nvPicPr>
          <p:cNvPr id="3" name="Picture 2" descr="Insys-Therapeutic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22" y="550765"/>
            <a:ext cx="1507024" cy="7535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"/>
          <a:stretch/>
        </p:blipFill>
        <p:spPr>
          <a:xfrm>
            <a:off x="0" y="1681127"/>
            <a:ext cx="3859514" cy="3997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33605"/>
      </p:ext>
    </p:extLst>
  </p:cSld>
  <p:clrMapOvr>
    <a:masterClrMapping/>
  </p:clrMapOvr>
  <p:transition spd="slow" advClick="0" advTm="2500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64931" y="1674148"/>
            <a:ext cx="8736213" cy="3304169"/>
          </a:xfrm>
          <a:prstGeom prst="rect">
            <a:avLst/>
          </a:prstGeom>
          <a:solidFill>
            <a:srgbClr val="F6BC1C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"/>
          <a:stretch/>
        </p:blipFill>
        <p:spPr>
          <a:xfrm>
            <a:off x="0" y="1681127"/>
            <a:ext cx="3859514" cy="39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3886200" y="2318860"/>
            <a:ext cx="6091525" cy="1790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20"/>
              </a:lnSpc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Theranos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founder, </a:t>
            </a:r>
          </a:p>
          <a:p>
            <a:pPr>
              <a:lnSpc>
                <a:spcPts val="442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Elizabeth Holmes, barred from running labs for 2 years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22" y="637917"/>
            <a:ext cx="1865424" cy="4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52916"/>
      </p:ext>
    </p:extLst>
  </p:cSld>
  <p:clrMapOvr>
    <a:masterClrMapping/>
  </p:clrMapOvr>
  <p:transition spd="slow" advClick="0" advTm="2500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64931" y="1674148"/>
            <a:ext cx="8736213" cy="3304169"/>
            <a:chOff x="3464931" y="1674148"/>
            <a:chExt cx="8736213" cy="3304169"/>
          </a:xfrm>
        </p:grpSpPr>
        <p:sp>
          <p:nvSpPr>
            <p:cNvPr id="12" name="Rectangle 11"/>
            <p:cNvSpPr/>
            <p:nvPr/>
          </p:nvSpPr>
          <p:spPr>
            <a:xfrm>
              <a:off x="3464931" y="1674148"/>
              <a:ext cx="8736213" cy="3304169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420"/>
                </a:lnSpc>
              </a:pPr>
              <a:endParaRPr lang="en-US" sz="3600" dirty="0">
                <a:latin typeface="Arial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27776" y="2313508"/>
              <a:ext cx="7957556" cy="1749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Arial"/>
                  <a:cs typeface="Arial"/>
                </a:rPr>
                <a:t>Former Valeant and </a:t>
              </a:r>
              <a:r>
                <a:rPr lang="en-US" sz="3600" dirty="0" err="1">
                  <a:solidFill>
                    <a:srgbClr val="FFFFFF"/>
                  </a:solidFill>
                  <a:latin typeface="Arial"/>
                  <a:cs typeface="Arial"/>
                </a:rPr>
                <a:t>Philidor</a:t>
              </a:r>
              <a:r>
                <a:rPr lang="en-US" sz="3600" dirty="0">
                  <a:solidFill>
                    <a:srgbClr val="FFFFFF"/>
                  </a:solidFill>
                  <a:latin typeface="Arial"/>
                  <a:cs typeface="Arial"/>
                </a:rPr>
                <a:t> execs charged in fraud and kickback scheme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"/>
          <a:stretch/>
        </p:blipFill>
        <p:spPr>
          <a:xfrm>
            <a:off x="0" y="1681127"/>
            <a:ext cx="3859514" cy="399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60" y="333206"/>
            <a:ext cx="2064945" cy="900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91" y="229526"/>
            <a:ext cx="2264862" cy="13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3820"/>
      </p:ext>
    </p:extLst>
  </p:cSld>
  <p:clrMapOvr>
    <a:masterClrMapping/>
  </p:clrMapOvr>
  <p:transition spd="slow" advClick="0" advTm="25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64931" y="1674148"/>
            <a:ext cx="8736213" cy="33041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420"/>
              </a:lnSpc>
            </a:pPr>
            <a:endParaRPr lang="en-US" sz="36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2469115"/>
            <a:ext cx="6763901" cy="122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20"/>
              </a:lnSpc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Warner </a:t>
            </a:r>
            <a:r>
              <a:rPr lang="en-US" sz="3600" dirty="0" err="1">
                <a:solidFill>
                  <a:schemeClr val="bg1"/>
                </a:solidFill>
                <a:latin typeface="Arial"/>
                <a:cs typeface="Arial"/>
              </a:rPr>
              <a:t>Chilcott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exec acquitted on kickback scheme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21" y="429642"/>
            <a:ext cx="2019996" cy="8438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17331" y="1848473"/>
            <a:ext cx="8574669" cy="3304169"/>
            <a:chOff x="3617331" y="1826548"/>
            <a:chExt cx="8574669" cy="330416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" name="Rectangle 16"/>
            <p:cNvSpPr/>
            <p:nvPr/>
          </p:nvSpPr>
          <p:spPr>
            <a:xfrm>
              <a:off x="3617331" y="1826548"/>
              <a:ext cx="8574669" cy="3304169"/>
            </a:xfrm>
            <a:prstGeom prst="rect">
              <a:avLst/>
            </a:prstGeom>
            <a:solidFill>
              <a:srgbClr val="F6B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420"/>
                </a:lnSpc>
              </a:pPr>
              <a:endParaRPr lang="en-US" sz="3600" dirty="0"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38600" y="2453444"/>
              <a:ext cx="7460108" cy="1790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Former Warner </a:t>
              </a:r>
              <a:r>
                <a:rPr lang="en-US" sz="3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Chilcott</a:t>
              </a:r>
              <a:r>
                <a:rPr 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 sales exec sentenced to probation and $10K fine for HIPAA violations 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"/>
          <a:stretch/>
        </p:blipFill>
        <p:spPr>
          <a:xfrm>
            <a:off x="0" y="1681127"/>
            <a:ext cx="3859514" cy="3997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29427"/>
      </p:ext>
    </p:extLst>
  </p:cSld>
  <p:clrMapOvr>
    <a:masterClrMapping/>
  </p:clrMapOvr>
  <p:transition spd="slow" advClick="0" advTm="6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64931" y="1674148"/>
            <a:ext cx="8736213" cy="3304169"/>
            <a:chOff x="3464931" y="1674148"/>
            <a:chExt cx="8736213" cy="3304169"/>
          </a:xfrm>
        </p:grpSpPr>
        <p:sp>
          <p:nvSpPr>
            <p:cNvPr id="12" name="Rectangle 11"/>
            <p:cNvSpPr/>
            <p:nvPr/>
          </p:nvSpPr>
          <p:spPr>
            <a:xfrm>
              <a:off x="3464931" y="1674148"/>
              <a:ext cx="8736213" cy="3304169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420"/>
                </a:lnSpc>
              </a:pPr>
              <a:endParaRPr lang="en-US" sz="3600" dirty="0">
                <a:latin typeface="Arial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27776" y="2313508"/>
              <a:ext cx="7957556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Arial"/>
                  <a:cs typeface="Arial"/>
                </a:rPr>
                <a:t>Vascular Solutions CEO acquitted on ten felony charges related to off-label promotion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"/>
          <a:stretch/>
        </p:blipFill>
        <p:spPr>
          <a:xfrm>
            <a:off x="0" y="1681127"/>
            <a:ext cx="3859514" cy="399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vascular solution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17" y="412190"/>
            <a:ext cx="2791538" cy="81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42738"/>
      </p:ext>
    </p:extLst>
  </p:cSld>
  <p:clrMapOvr>
    <a:masterClrMapping/>
  </p:clrMapOvr>
  <p:transition spd="slow" advClick="0" advTm="250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64931" y="1674148"/>
            <a:ext cx="8736213" cy="3304169"/>
          </a:xfrm>
          <a:prstGeom prst="rect">
            <a:avLst/>
          </a:prstGeom>
          <a:solidFill>
            <a:srgbClr val="F6BC1C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"/>
          <a:stretch/>
        </p:blipFill>
        <p:spPr>
          <a:xfrm>
            <a:off x="0" y="1681127"/>
            <a:ext cx="3859514" cy="39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3886200" y="2318860"/>
            <a:ext cx="6091525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2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Former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Acclarent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CEO and VP of Sales acquitted on 14 felony charges related to improper marketing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75" y="557068"/>
            <a:ext cx="2160646" cy="7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74366"/>
      </p:ext>
    </p:extLst>
  </p:cSld>
  <p:clrMapOvr>
    <a:masterClrMapping/>
  </p:clrMapOvr>
  <p:transition spd="slow" advClick="0" advTm="25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8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113299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NEW FEDERAL LAW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073302366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0" y="2548444"/>
            <a:ext cx="12192000" cy="4244566"/>
          </a:xfrm>
          <a:prstGeom prst="rect">
            <a:avLst/>
          </a:prstGeom>
          <a:solidFill>
            <a:srgbClr val="118E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995563" y="-2444269"/>
            <a:ext cx="10427636" cy="5355949"/>
            <a:chOff x="3995563" y="-2444269"/>
            <a:chExt cx="10427636" cy="53559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563" y="-344749"/>
              <a:ext cx="5166393" cy="3256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166"/>
            <a:stretch/>
          </p:blipFill>
          <p:spPr>
            <a:xfrm>
              <a:off x="9256806" y="795731"/>
              <a:ext cx="5166393" cy="1753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007" y="-2444269"/>
              <a:ext cx="5166393" cy="3256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" name="Title 6"/>
          <p:cNvSpPr txBox="1">
            <a:spLocks/>
          </p:cNvSpPr>
          <p:nvPr/>
        </p:nvSpPr>
        <p:spPr>
          <a:xfrm>
            <a:off x="862084" y="3099905"/>
            <a:ext cx="6368884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President Obama signed 21</a:t>
            </a:r>
            <a:r>
              <a:rPr lang="en-US" sz="4000" b="1" baseline="300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 Century Cures Act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4" y="468099"/>
            <a:ext cx="1635369" cy="1636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241972283"/>
      </p:ext>
    </p:extLst>
  </p:cSld>
  <p:clrMapOvr>
    <a:masterClrMapping/>
  </p:clrMapOvr>
  <p:transition spd="slow" advClick="0" advTm="20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457150"/>
            <a:ext cx="10654808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PRICING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499696873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754099" y="981755"/>
            <a:ext cx="10570611" cy="2149653"/>
          </a:xfrm>
        </p:spPr>
        <p:txBody>
          <a:bodyPr anchor="t">
            <a:noAutofit/>
          </a:bodyPr>
          <a:lstStyle/>
          <a:p>
            <a:pPr>
              <a:lnSpc>
                <a:spcPts val="6400"/>
              </a:lnSpc>
            </a:pPr>
            <a:r>
              <a:rPr lang="en-US" sz="5400" dirty="0">
                <a:solidFill>
                  <a:srgbClr val="F6BC1C"/>
                </a:solidFill>
                <a:latin typeface="Aril"/>
                <a:cs typeface="Aril"/>
              </a:rPr>
              <a:t>of Pricing: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757667" y="2139696"/>
            <a:ext cx="11013918" cy="3465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5400" dirty="0">
                <a:solidFill>
                  <a:srgbClr val="FFFFFF"/>
                </a:solidFill>
                <a:latin typeface="Arial"/>
                <a:cs typeface="Arial"/>
              </a:rPr>
              <a:t>Congress questions </a:t>
            </a:r>
            <a:r>
              <a:rPr lang="en-US" sz="5400" dirty="0" err="1">
                <a:solidFill>
                  <a:srgbClr val="FFFFFF"/>
                </a:solidFill>
                <a:latin typeface="Arial"/>
                <a:cs typeface="Arial"/>
              </a:rPr>
              <a:t>Mylan</a:t>
            </a:r>
            <a:r>
              <a:rPr lang="en-US" sz="5400" dirty="0">
                <a:solidFill>
                  <a:srgbClr val="FFFFFF"/>
                </a:solidFill>
                <a:latin typeface="Arial"/>
                <a:cs typeface="Arial"/>
              </a:rPr>
              <a:t> CEO over </a:t>
            </a:r>
            <a:r>
              <a:rPr lang="en-US" sz="5400" dirty="0" err="1">
                <a:solidFill>
                  <a:srgbClr val="FFFFFF"/>
                </a:solidFill>
                <a:latin typeface="Arial"/>
                <a:cs typeface="Arial"/>
              </a:rPr>
              <a:t>EpiPen</a:t>
            </a:r>
            <a:r>
              <a:rPr lang="en-US" sz="5400" dirty="0">
                <a:solidFill>
                  <a:srgbClr val="FFFFFF"/>
                </a:solidFill>
                <a:latin typeface="Arial"/>
                <a:cs typeface="Arial"/>
              </a:rPr>
              <a:t> price hikes amidst wide-spread public outrage </a:t>
            </a:r>
          </a:p>
          <a:p>
            <a:r>
              <a:rPr lang="en-US" sz="56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44" y="481505"/>
            <a:ext cx="3681414" cy="14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8089"/>
      </p:ext>
    </p:extLst>
  </p:cSld>
  <p:clrMapOvr>
    <a:masterClrMapping/>
  </p:clrMapOvr>
  <p:transition spd="slow" advClick="0" advTm="4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/>
          <p:cNvSpPr txBox="1">
            <a:spLocks/>
          </p:cNvSpPr>
          <p:nvPr/>
        </p:nvSpPr>
        <p:spPr>
          <a:xfrm>
            <a:off x="0" y="4058596"/>
            <a:ext cx="12191999" cy="8520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300"/>
              </a:lnSpc>
            </a:pPr>
            <a:r>
              <a:rPr lang="en-US" sz="6500" dirty="0">
                <a:solidFill>
                  <a:srgbClr val="002C5F"/>
                </a:solidFill>
                <a:latin typeface="Arial"/>
                <a:cs typeface="Arial"/>
              </a:rPr>
              <a:t>for price increase of </a:t>
            </a:r>
            <a:r>
              <a:rPr lang="en-US" sz="6500" dirty="0" err="1">
                <a:solidFill>
                  <a:srgbClr val="002C5F"/>
                </a:solidFill>
                <a:latin typeface="Arial"/>
                <a:cs typeface="Arial"/>
              </a:rPr>
              <a:t>EpiPen</a:t>
            </a:r>
            <a:r>
              <a:rPr lang="en-US" sz="65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1937122" y="1543136"/>
            <a:ext cx="9852380" cy="3216980"/>
          </a:xfrm>
        </p:spPr>
        <p:txBody>
          <a:bodyPr anchor="t">
            <a:noAutofit/>
          </a:bodyPr>
          <a:lstStyle/>
          <a:p>
            <a:pPr>
              <a:lnSpc>
                <a:spcPts val="7300"/>
              </a:lnSpc>
            </a:pPr>
            <a:r>
              <a:rPr lang="en-US" sz="6500" dirty="0">
                <a:solidFill>
                  <a:srgbClr val="002C5F"/>
                </a:solidFill>
                <a:latin typeface="Arial"/>
                <a:cs typeface="Arial"/>
              </a:rPr>
              <a:t>Headlining 2016 was…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73" y="2913723"/>
            <a:ext cx="3287963" cy="9732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809355082"/>
      </p:ext>
    </p:extLst>
  </p:cSld>
  <p:clrMapOvr>
    <a:masterClrMapping/>
  </p:clrMapOvr>
  <p:transition spd="slow" advClick="0" advTm="4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57920" y="0"/>
            <a:ext cx="3434080" cy="6360160"/>
          </a:xfrm>
          <a:custGeom>
            <a:avLst/>
            <a:gdLst>
              <a:gd name="connsiteX0" fmla="*/ 0 w 2397760"/>
              <a:gd name="connsiteY0" fmla="*/ 0 h 6360160"/>
              <a:gd name="connsiteX1" fmla="*/ 2397760 w 2397760"/>
              <a:gd name="connsiteY1" fmla="*/ 0 h 6360160"/>
              <a:gd name="connsiteX2" fmla="*/ 2397760 w 2397760"/>
              <a:gd name="connsiteY2" fmla="*/ 6360160 h 6360160"/>
              <a:gd name="connsiteX3" fmla="*/ 0 w 2397760"/>
              <a:gd name="connsiteY3" fmla="*/ 6360160 h 6360160"/>
              <a:gd name="connsiteX4" fmla="*/ 0 w 2397760"/>
              <a:gd name="connsiteY4" fmla="*/ 0 h 6360160"/>
              <a:gd name="connsiteX0" fmla="*/ 0 w 2733040"/>
              <a:gd name="connsiteY0" fmla="*/ 0 h 6360160"/>
              <a:gd name="connsiteX1" fmla="*/ 2733040 w 2733040"/>
              <a:gd name="connsiteY1" fmla="*/ 0 h 6360160"/>
              <a:gd name="connsiteX2" fmla="*/ 2733040 w 2733040"/>
              <a:gd name="connsiteY2" fmla="*/ 6360160 h 6360160"/>
              <a:gd name="connsiteX3" fmla="*/ 335280 w 2733040"/>
              <a:gd name="connsiteY3" fmla="*/ 6360160 h 6360160"/>
              <a:gd name="connsiteX4" fmla="*/ 0 w 2733040"/>
              <a:gd name="connsiteY4" fmla="*/ 0 h 6360160"/>
              <a:gd name="connsiteX0" fmla="*/ 0 w 2733040"/>
              <a:gd name="connsiteY0" fmla="*/ 0 h 6360160"/>
              <a:gd name="connsiteX1" fmla="*/ 2733040 w 2733040"/>
              <a:gd name="connsiteY1" fmla="*/ 0 h 6360160"/>
              <a:gd name="connsiteX2" fmla="*/ 2733040 w 2733040"/>
              <a:gd name="connsiteY2" fmla="*/ 6360160 h 6360160"/>
              <a:gd name="connsiteX3" fmla="*/ 335280 w 2733040"/>
              <a:gd name="connsiteY3" fmla="*/ 6360160 h 6360160"/>
              <a:gd name="connsiteX4" fmla="*/ 538480 w 2733040"/>
              <a:gd name="connsiteY4" fmla="*/ 3169920 h 6360160"/>
              <a:gd name="connsiteX5" fmla="*/ 0 w 2733040"/>
              <a:gd name="connsiteY5" fmla="*/ 0 h 6360160"/>
              <a:gd name="connsiteX0" fmla="*/ 104734 w 2837774"/>
              <a:gd name="connsiteY0" fmla="*/ 0 h 6360160"/>
              <a:gd name="connsiteX1" fmla="*/ 2837774 w 2837774"/>
              <a:gd name="connsiteY1" fmla="*/ 0 h 6360160"/>
              <a:gd name="connsiteX2" fmla="*/ 2837774 w 2837774"/>
              <a:gd name="connsiteY2" fmla="*/ 6360160 h 6360160"/>
              <a:gd name="connsiteX3" fmla="*/ 3134 w 2837774"/>
              <a:gd name="connsiteY3" fmla="*/ 6360160 h 6360160"/>
              <a:gd name="connsiteX4" fmla="*/ 643214 w 2837774"/>
              <a:gd name="connsiteY4" fmla="*/ 3169920 h 6360160"/>
              <a:gd name="connsiteX5" fmla="*/ 104734 w 2837774"/>
              <a:gd name="connsiteY5" fmla="*/ 0 h 6360160"/>
              <a:gd name="connsiteX0" fmla="*/ 101600 w 2834640"/>
              <a:gd name="connsiteY0" fmla="*/ 0 h 6360160"/>
              <a:gd name="connsiteX1" fmla="*/ 2834640 w 2834640"/>
              <a:gd name="connsiteY1" fmla="*/ 0 h 6360160"/>
              <a:gd name="connsiteX2" fmla="*/ 2834640 w 2834640"/>
              <a:gd name="connsiteY2" fmla="*/ 6360160 h 6360160"/>
              <a:gd name="connsiteX3" fmla="*/ 0 w 2834640"/>
              <a:gd name="connsiteY3" fmla="*/ 6360160 h 6360160"/>
              <a:gd name="connsiteX4" fmla="*/ 640080 w 2834640"/>
              <a:gd name="connsiteY4" fmla="*/ 3169920 h 6360160"/>
              <a:gd name="connsiteX5" fmla="*/ 101600 w 2834640"/>
              <a:gd name="connsiteY5" fmla="*/ 0 h 6360160"/>
              <a:gd name="connsiteX0" fmla="*/ 0 w 3139440"/>
              <a:gd name="connsiteY0" fmla="*/ 10160 h 6360160"/>
              <a:gd name="connsiteX1" fmla="*/ 3139440 w 3139440"/>
              <a:gd name="connsiteY1" fmla="*/ 0 h 6360160"/>
              <a:gd name="connsiteX2" fmla="*/ 3139440 w 3139440"/>
              <a:gd name="connsiteY2" fmla="*/ 6360160 h 6360160"/>
              <a:gd name="connsiteX3" fmla="*/ 304800 w 3139440"/>
              <a:gd name="connsiteY3" fmla="*/ 6360160 h 6360160"/>
              <a:gd name="connsiteX4" fmla="*/ 944880 w 3139440"/>
              <a:gd name="connsiteY4" fmla="*/ 3169920 h 6360160"/>
              <a:gd name="connsiteX5" fmla="*/ 0 w 3139440"/>
              <a:gd name="connsiteY5" fmla="*/ 10160 h 6360160"/>
              <a:gd name="connsiteX0" fmla="*/ 0 w 3139440"/>
              <a:gd name="connsiteY0" fmla="*/ 10160 h 6360160"/>
              <a:gd name="connsiteX1" fmla="*/ 3139440 w 3139440"/>
              <a:gd name="connsiteY1" fmla="*/ 0 h 6360160"/>
              <a:gd name="connsiteX2" fmla="*/ 3139440 w 3139440"/>
              <a:gd name="connsiteY2" fmla="*/ 6360160 h 6360160"/>
              <a:gd name="connsiteX3" fmla="*/ 0 w 3139440"/>
              <a:gd name="connsiteY3" fmla="*/ 6360160 h 6360160"/>
              <a:gd name="connsiteX4" fmla="*/ 944880 w 3139440"/>
              <a:gd name="connsiteY4" fmla="*/ 3169920 h 6360160"/>
              <a:gd name="connsiteX5" fmla="*/ 0 w 3139440"/>
              <a:gd name="connsiteY5" fmla="*/ 10160 h 6360160"/>
              <a:gd name="connsiteX0" fmla="*/ 0 w 3210560"/>
              <a:gd name="connsiteY0" fmla="*/ 0 h 6360160"/>
              <a:gd name="connsiteX1" fmla="*/ 3210560 w 3210560"/>
              <a:gd name="connsiteY1" fmla="*/ 0 h 6360160"/>
              <a:gd name="connsiteX2" fmla="*/ 3210560 w 3210560"/>
              <a:gd name="connsiteY2" fmla="*/ 6360160 h 6360160"/>
              <a:gd name="connsiteX3" fmla="*/ 71120 w 3210560"/>
              <a:gd name="connsiteY3" fmla="*/ 6360160 h 6360160"/>
              <a:gd name="connsiteX4" fmla="*/ 1016000 w 3210560"/>
              <a:gd name="connsiteY4" fmla="*/ 3169920 h 6360160"/>
              <a:gd name="connsiteX5" fmla="*/ 0 w 3210560"/>
              <a:gd name="connsiteY5" fmla="*/ 0 h 6360160"/>
              <a:gd name="connsiteX0" fmla="*/ 223520 w 3434080"/>
              <a:gd name="connsiteY0" fmla="*/ 0 h 6360160"/>
              <a:gd name="connsiteX1" fmla="*/ 3434080 w 3434080"/>
              <a:gd name="connsiteY1" fmla="*/ 0 h 6360160"/>
              <a:gd name="connsiteX2" fmla="*/ 3434080 w 3434080"/>
              <a:gd name="connsiteY2" fmla="*/ 6360160 h 6360160"/>
              <a:gd name="connsiteX3" fmla="*/ 0 w 3434080"/>
              <a:gd name="connsiteY3" fmla="*/ 6360160 h 6360160"/>
              <a:gd name="connsiteX4" fmla="*/ 1239520 w 3434080"/>
              <a:gd name="connsiteY4" fmla="*/ 3169920 h 6360160"/>
              <a:gd name="connsiteX5" fmla="*/ 223520 w 3434080"/>
              <a:gd name="connsiteY5" fmla="*/ 0 h 636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4080" h="6360160">
                <a:moveTo>
                  <a:pt x="223520" y="0"/>
                </a:moveTo>
                <a:lnTo>
                  <a:pt x="3434080" y="0"/>
                </a:lnTo>
                <a:lnTo>
                  <a:pt x="3434080" y="6360160"/>
                </a:lnTo>
                <a:lnTo>
                  <a:pt x="0" y="6360160"/>
                </a:lnTo>
                <a:cubicBezTo>
                  <a:pt x="450427" y="5113867"/>
                  <a:pt x="1297093" y="4233333"/>
                  <a:pt x="1239520" y="3169920"/>
                </a:cubicBezTo>
                <a:lnTo>
                  <a:pt x="223520" y="0"/>
                </a:lnTo>
                <a:close/>
              </a:path>
            </a:pathLst>
          </a:custGeom>
          <a:solidFill>
            <a:srgbClr val="F6B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evron 33"/>
          <p:cNvSpPr/>
          <p:nvPr/>
        </p:nvSpPr>
        <p:spPr>
          <a:xfrm>
            <a:off x="6624320" y="0"/>
            <a:ext cx="4785360" cy="6360160"/>
          </a:xfrm>
          <a:prstGeom prst="chevron">
            <a:avLst/>
          </a:prstGeom>
          <a:solidFill>
            <a:srgbClr val="F6B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hevron 29"/>
          <p:cNvSpPr/>
          <p:nvPr/>
        </p:nvSpPr>
        <p:spPr>
          <a:xfrm>
            <a:off x="3718560" y="0"/>
            <a:ext cx="5283200" cy="6360160"/>
          </a:xfrm>
          <a:custGeom>
            <a:avLst/>
            <a:gdLst>
              <a:gd name="connsiteX0" fmla="*/ 0 w 5293360"/>
              <a:gd name="connsiteY0" fmla="*/ 0 h 6360160"/>
              <a:gd name="connsiteX1" fmla="*/ 2646680 w 5293360"/>
              <a:gd name="connsiteY1" fmla="*/ 0 h 6360160"/>
              <a:gd name="connsiteX2" fmla="*/ 5293360 w 5293360"/>
              <a:gd name="connsiteY2" fmla="*/ 3180080 h 6360160"/>
              <a:gd name="connsiteX3" fmla="*/ 2646680 w 5293360"/>
              <a:gd name="connsiteY3" fmla="*/ 6360160 h 6360160"/>
              <a:gd name="connsiteX4" fmla="*/ 0 w 5293360"/>
              <a:gd name="connsiteY4" fmla="*/ 6360160 h 6360160"/>
              <a:gd name="connsiteX5" fmla="*/ 2646680 w 5293360"/>
              <a:gd name="connsiteY5" fmla="*/ 3180080 h 6360160"/>
              <a:gd name="connsiteX6" fmla="*/ 0 w 5293360"/>
              <a:gd name="connsiteY6" fmla="*/ 0 h 6360160"/>
              <a:gd name="connsiteX0" fmla="*/ 0 w 5293360"/>
              <a:gd name="connsiteY0" fmla="*/ 0 h 6360160"/>
              <a:gd name="connsiteX1" fmla="*/ 2646680 w 5293360"/>
              <a:gd name="connsiteY1" fmla="*/ 0 h 6360160"/>
              <a:gd name="connsiteX2" fmla="*/ 5293360 w 5293360"/>
              <a:gd name="connsiteY2" fmla="*/ 3180080 h 6360160"/>
              <a:gd name="connsiteX3" fmla="*/ 2646680 w 5293360"/>
              <a:gd name="connsiteY3" fmla="*/ 6360160 h 6360160"/>
              <a:gd name="connsiteX4" fmla="*/ 0 w 5293360"/>
              <a:gd name="connsiteY4" fmla="*/ 6360160 h 6360160"/>
              <a:gd name="connsiteX5" fmla="*/ 2352040 w 5293360"/>
              <a:gd name="connsiteY5" fmla="*/ 3180080 h 6360160"/>
              <a:gd name="connsiteX6" fmla="*/ 0 w 5293360"/>
              <a:gd name="connsiteY6" fmla="*/ 0 h 6360160"/>
              <a:gd name="connsiteX0" fmla="*/ 0 w 5293360"/>
              <a:gd name="connsiteY0" fmla="*/ 0 h 6360160"/>
              <a:gd name="connsiteX1" fmla="*/ 2880360 w 5293360"/>
              <a:gd name="connsiteY1" fmla="*/ 0 h 6360160"/>
              <a:gd name="connsiteX2" fmla="*/ 5293360 w 5293360"/>
              <a:gd name="connsiteY2" fmla="*/ 3180080 h 6360160"/>
              <a:gd name="connsiteX3" fmla="*/ 2646680 w 5293360"/>
              <a:gd name="connsiteY3" fmla="*/ 6360160 h 6360160"/>
              <a:gd name="connsiteX4" fmla="*/ 0 w 5293360"/>
              <a:gd name="connsiteY4" fmla="*/ 6360160 h 6360160"/>
              <a:gd name="connsiteX5" fmla="*/ 2352040 w 5293360"/>
              <a:gd name="connsiteY5" fmla="*/ 3180080 h 6360160"/>
              <a:gd name="connsiteX6" fmla="*/ 0 w 5293360"/>
              <a:gd name="connsiteY6" fmla="*/ 0 h 6360160"/>
              <a:gd name="connsiteX0" fmla="*/ 0 w 5293360"/>
              <a:gd name="connsiteY0" fmla="*/ 0 h 6360160"/>
              <a:gd name="connsiteX1" fmla="*/ 2880360 w 5293360"/>
              <a:gd name="connsiteY1" fmla="*/ 0 h 6360160"/>
              <a:gd name="connsiteX2" fmla="*/ 5293360 w 5293360"/>
              <a:gd name="connsiteY2" fmla="*/ 3180080 h 6360160"/>
              <a:gd name="connsiteX3" fmla="*/ 2900680 w 5293360"/>
              <a:gd name="connsiteY3" fmla="*/ 6350000 h 6360160"/>
              <a:gd name="connsiteX4" fmla="*/ 0 w 5293360"/>
              <a:gd name="connsiteY4" fmla="*/ 6360160 h 6360160"/>
              <a:gd name="connsiteX5" fmla="*/ 2352040 w 5293360"/>
              <a:gd name="connsiteY5" fmla="*/ 3180080 h 6360160"/>
              <a:gd name="connsiteX6" fmla="*/ 0 w 5293360"/>
              <a:gd name="connsiteY6" fmla="*/ 0 h 6360160"/>
              <a:gd name="connsiteX0" fmla="*/ 0 w 5293360"/>
              <a:gd name="connsiteY0" fmla="*/ 0 h 6360160"/>
              <a:gd name="connsiteX1" fmla="*/ 2880360 w 5293360"/>
              <a:gd name="connsiteY1" fmla="*/ 0 h 6360160"/>
              <a:gd name="connsiteX2" fmla="*/ 5293360 w 5293360"/>
              <a:gd name="connsiteY2" fmla="*/ 3180080 h 6360160"/>
              <a:gd name="connsiteX3" fmla="*/ 2900680 w 5293360"/>
              <a:gd name="connsiteY3" fmla="*/ 6350000 h 6360160"/>
              <a:gd name="connsiteX4" fmla="*/ 0 w 5293360"/>
              <a:gd name="connsiteY4" fmla="*/ 6360160 h 6360160"/>
              <a:gd name="connsiteX5" fmla="*/ 2372167 w 5293360"/>
              <a:gd name="connsiteY5" fmla="*/ 3169920 h 6360160"/>
              <a:gd name="connsiteX6" fmla="*/ 0 w 5293360"/>
              <a:gd name="connsiteY6" fmla="*/ 0 h 6360160"/>
              <a:gd name="connsiteX0" fmla="*/ 0 w 5232979"/>
              <a:gd name="connsiteY0" fmla="*/ 0 h 6360160"/>
              <a:gd name="connsiteX1" fmla="*/ 2880360 w 5232979"/>
              <a:gd name="connsiteY1" fmla="*/ 0 h 6360160"/>
              <a:gd name="connsiteX2" fmla="*/ 5232979 w 5232979"/>
              <a:gd name="connsiteY2" fmla="*/ 3180080 h 6360160"/>
              <a:gd name="connsiteX3" fmla="*/ 2900680 w 5232979"/>
              <a:gd name="connsiteY3" fmla="*/ 6350000 h 6360160"/>
              <a:gd name="connsiteX4" fmla="*/ 0 w 5232979"/>
              <a:gd name="connsiteY4" fmla="*/ 6360160 h 6360160"/>
              <a:gd name="connsiteX5" fmla="*/ 2372167 w 5232979"/>
              <a:gd name="connsiteY5" fmla="*/ 3169920 h 6360160"/>
              <a:gd name="connsiteX6" fmla="*/ 0 w 5232979"/>
              <a:gd name="connsiteY6" fmla="*/ 0 h 636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2979" h="6360160">
                <a:moveTo>
                  <a:pt x="0" y="0"/>
                </a:moveTo>
                <a:lnTo>
                  <a:pt x="2880360" y="0"/>
                </a:lnTo>
                <a:lnTo>
                  <a:pt x="5232979" y="3180080"/>
                </a:lnTo>
                <a:lnTo>
                  <a:pt x="2900680" y="6350000"/>
                </a:lnTo>
                <a:lnTo>
                  <a:pt x="0" y="6360160"/>
                </a:lnTo>
                <a:lnTo>
                  <a:pt x="2372167" y="3169920"/>
                </a:lnTo>
                <a:lnTo>
                  <a:pt x="0" y="0"/>
                </a:lnTo>
                <a:close/>
              </a:path>
            </a:pathLst>
          </a:custGeom>
          <a:solidFill>
            <a:srgbClr val="F6B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4" y="2854599"/>
            <a:ext cx="1845226" cy="54618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1800" y="0"/>
            <a:ext cx="5659120" cy="6360160"/>
            <a:chOff x="2621280" y="0"/>
            <a:chExt cx="5659120" cy="6360160"/>
          </a:xfrm>
          <a:solidFill>
            <a:srgbClr val="F6BC1C"/>
          </a:solidFill>
        </p:grpSpPr>
        <p:sp>
          <p:nvSpPr>
            <p:cNvPr id="23" name="Chevron 22"/>
            <p:cNvSpPr/>
            <p:nvPr/>
          </p:nvSpPr>
          <p:spPr>
            <a:xfrm>
              <a:off x="2621280" y="0"/>
              <a:ext cx="4785360" cy="6360160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>
              <a:off x="3495040" y="0"/>
              <a:ext cx="4785360" cy="6360160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72080" y="2570480"/>
            <a:ext cx="31394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b="1" dirty="0">
                <a:solidFill>
                  <a:srgbClr val="002C5F"/>
                </a:solidFill>
                <a:latin typeface="Arial"/>
                <a:cs typeface="Arial"/>
              </a:rPr>
              <a:t>Over 400%</a:t>
            </a:r>
          </a:p>
          <a:p>
            <a:pPr marL="0" lvl="1" algn="ctr"/>
            <a:r>
              <a:rPr lang="en-US" sz="2600" b="1" dirty="0">
                <a:solidFill>
                  <a:srgbClr val="002C5F"/>
                </a:solidFill>
                <a:latin typeface="Arial"/>
                <a:cs typeface="Arial"/>
              </a:rPr>
              <a:t>increase </a:t>
            </a: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from    </a:t>
            </a:r>
          </a:p>
          <a:p>
            <a:pPr marL="0"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2008-2016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99760" y="2560320"/>
            <a:ext cx="31394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b="1" dirty="0">
                <a:solidFill>
                  <a:srgbClr val="002C5F"/>
                </a:solidFill>
                <a:latin typeface="Arial"/>
                <a:cs typeface="Arial"/>
              </a:rPr>
              <a:t>Settled</a:t>
            </a: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 with   </a:t>
            </a:r>
          </a:p>
          <a:p>
            <a:pPr marL="0"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   DOJ for </a:t>
            </a:r>
          </a:p>
          <a:p>
            <a:pPr marL="0" lvl="1" algn="ctr"/>
            <a:r>
              <a:rPr lang="en-US" sz="2600" b="1" dirty="0">
                <a:solidFill>
                  <a:srgbClr val="002C5F"/>
                </a:solidFill>
                <a:latin typeface="Arial"/>
                <a:cs typeface="Arial"/>
              </a:rPr>
              <a:t>$465 million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52560" y="1859280"/>
            <a:ext cx="31394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Senate, </a:t>
            </a:r>
          </a:p>
          <a:p>
            <a:pPr marL="0"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unsatisfied with settlement, </a:t>
            </a:r>
          </a:p>
          <a:p>
            <a:pPr marL="0"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called for DOJ </a:t>
            </a:r>
          </a:p>
          <a:p>
            <a:pPr marL="0"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to</a:t>
            </a:r>
            <a:r>
              <a:rPr lang="en-US" sz="2600" b="1" dirty="0">
                <a:solidFill>
                  <a:srgbClr val="002C5F"/>
                </a:solidFill>
                <a:latin typeface="Arial"/>
                <a:cs typeface="Arial"/>
              </a:rPr>
              <a:t> reopen its investigation 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0" y="6350000"/>
            <a:ext cx="1219200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08878"/>
      </p:ext>
    </p:extLst>
  </p:cSld>
  <p:clrMapOvr>
    <a:masterClrMapping/>
  </p:clrMapOvr>
  <p:transition spd="slow" advClick="0" advTm="8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1" grpId="0" animBg="1"/>
      <p:bldP spid="31" grpId="1" animBg="1"/>
      <p:bldP spid="20" grpId="0"/>
      <p:bldP spid="25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21350" y="6465311"/>
            <a:ext cx="2437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www.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potomac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river</a:t>
            </a:r>
            <a:r>
              <a:rPr lang="en-US" sz="1100" kern="1100" spc="80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lang="en-US" sz="1100" kern="1100" spc="80" dirty="0">
                <a:solidFill>
                  <a:srgbClr val="002C5F"/>
                </a:solidFill>
                <a:latin typeface="Arial"/>
                <a:cs typeface="Arial"/>
              </a:rPr>
              <a:t>.com</a:t>
            </a:r>
            <a:endParaRPr lang="en-US" sz="1100" kern="1100" spc="80" dirty="0">
              <a:solidFill>
                <a:srgbClr val="002C5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4660" y="6465311"/>
            <a:ext cx="15294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Year-in-Review  </a:t>
            </a:r>
            <a:r>
              <a:rPr lang="en-US" sz="1100" b="1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  <a:endParaRPr lang="en-US" sz="1100" b="1" kern="1100" dirty="0">
              <a:solidFill>
                <a:srgbClr val="002C5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02890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6"/>
          <p:cNvSpPr txBox="1">
            <a:spLocks/>
          </p:cNvSpPr>
          <p:nvPr/>
        </p:nvSpPr>
        <p:spPr>
          <a:xfrm>
            <a:off x="0" y="2499360"/>
            <a:ext cx="12191999" cy="2411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300"/>
              </a:lnSpc>
            </a:pPr>
            <a:r>
              <a:rPr lang="en-US" sz="6500" dirty="0">
                <a:solidFill>
                  <a:srgbClr val="002C5F"/>
                </a:solidFill>
                <a:latin typeface="Arial"/>
                <a:cs typeface="Arial"/>
              </a:rPr>
              <a:t>Plus</a:t>
            </a:r>
            <a:r>
              <a:rPr lang="is-IS" sz="6500" dirty="0">
                <a:solidFill>
                  <a:srgbClr val="002C5F"/>
                </a:solidFill>
                <a:latin typeface="Arial"/>
                <a:cs typeface="Arial"/>
              </a:rPr>
              <a:t>…</a:t>
            </a:r>
            <a:endParaRPr lang="en-US" sz="6500" dirty="0">
              <a:solidFill>
                <a:srgbClr val="002C5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7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50"/>
    </mc:Choice>
    <mc:Fallback xmlns="">
      <p:transition spd="slow" advClick="0" advTm="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3" name="Title 6"/>
          <p:cNvSpPr txBox="1">
            <a:spLocks/>
          </p:cNvSpPr>
          <p:nvPr/>
        </p:nvSpPr>
        <p:spPr>
          <a:xfrm>
            <a:off x="605695" y="599529"/>
            <a:ext cx="4728306" cy="9537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Congress called for </a:t>
            </a:r>
            <a:r>
              <a:rPr lang="en-US" sz="2600" dirty="0" err="1">
                <a:solidFill>
                  <a:srgbClr val="002C5F"/>
                </a:solidFill>
                <a:latin typeface="Arial"/>
                <a:cs typeface="Arial"/>
              </a:rPr>
              <a:t>Medivation</a:t>
            </a: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 to lower price of </a:t>
            </a:r>
            <a:r>
              <a:rPr lang="en-US" sz="2600" dirty="0" err="1">
                <a:solidFill>
                  <a:srgbClr val="002C5F"/>
                </a:solidFill>
                <a:latin typeface="Arial"/>
                <a:cs typeface="Arial"/>
              </a:rPr>
              <a:t>Xtandi</a:t>
            </a: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  </a:t>
            </a: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605694" y="1703452"/>
            <a:ext cx="5177691" cy="963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DOJ subpoenaed Taro Pharma execs over generics pricing </a:t>
            </a: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605694" y="2817145"/>
            <a:ext cx="7043614" cy="9635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Congress investigated </a:t>
            </a:r>
            <a:r>
              <a:rPr lang="en-US" sz="2600" dirty="0" err="1">
                <a:solidFill>
                  <a:srgbClr val="002C5F"/>
                </a:solidFill>
                <a:latin typeface="Arial"/>
                <a:cs typeface="Arial"/>
              </a:rPr>
              <a:t>Ariad</a:t>
            </a: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 Pharmaceuticals for ‘staggering’ price hikes</a:t>
            </a: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605693" y="3930837"/>
            <a:ext cx="7060711" cy="1168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20 States accused six pharmaceutical companies of price fixing </a:t>
            </a:r>
          </a:p>
        </p:txBody>
      </p:sp>
      <p:grpSp>
        <p:nvGrpSpPr>
          <p:cNvPr id="8" name="Group 7"/>
          <p:cNvGrpSpPr/>
          <p:nvPr/>
        </p:nvGrpSpPr>
        <p:grpSpPr>
          <a:xfrm rot="5400000">
            <a:off x="8300622" y="-2353758"/>
            <a:ext cx="3228663" cy="1201616"/>
            <a:chOff x="8088943" y="703386"/>
            <a:chExt cx="3228663" cy="1201616"/>
          </a:xfrm>
        </p:grpSpPr>
        <p:pic>
          <p:nvPicPr>
            <p:cNvPr id="6" name="Picture 5" descr="price labels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00" b="71652"/>
            <a:stretch/>
          </p:blipFill>
          <p:spPr>
            <a:xfrm flipH="1">
              <a:off x="8088943" y="703386"/>
              <a:ext cx="3228663" cy="1201616"/>
            </a:xfrm>
            <a:prstGeom prst="rect">
              <a:avLst/>
            </a:prstGeom>
          </p:spPr>
        </p:pic>
        <p:pic>
          <p:nvPicPr>
            <p:cNvPr id="5" name="Picture 4" descr="Medivation Logo-150-Full Colo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362" y="1115646"/>
              <a:ext cx="1844040" cy="39624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rot="16200000">
            <a:off x="13329590" y="576156"/>
            <a:ext cx="2028745" cy="3656816"/>
            <a:chOff x="5979695" y="1834288"/>
            <a:chExt cx="2028745" cy="3656816"/>
          </a:xfrm>
        </p:grpSpPr>
        <p:grpSp>
          <p:nvGrpSpPr>
            <p:cNvPr id="17" name="Group 16"/>
            <p:cNvGrpSpPr/>
            <p:nvPr/>
          </p:nvGrpSpPr>
          <p:grpSpPr>
            <a:xfrm>
              <a:off x="5979695" y="1834288"/>
              <a:ext cx="2028745" cy="3656816"/>
              <a:chOff x="5221363" y="1834287"/>
              <a:chExt cx="2787078" cy="5023713"/>
            </a:xfrm>
          </p:grpSpPr>
          <p:pic>
            <p:nvPicPr>
              <p:cNvPr id="15" name="Picture 14" descr="price labels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49" t="27089" r="32446"/>
              <a:stretch/>
            </p:blipFill>
            <p:spPr>
              <a:xfrm>
                <a:off x="5244882" y="1857804"/>
                <a:ext cx="2622441" cy="5000196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221363" y="1834287"/>
                <a:ext cx="1081904" cy="1293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303266" y="1834287"/>
                <a:ext cx="1705175" cy="870111"/>
              </a:xfrm>
              <a:custGeom>
                <a:avLst/>
                <a:gdLst>
                  <a:gd name="connsiteX0" fmla="*/ 0 w 1681655"/>
                  <a:gd name="connsiteY0" fmla="*/ 0 h 129341"/>
                  <a:gd name="connsiteX1" fmla="*/ 1681655 w 1681655"/>
                  <a:gd name="connsiteY1" fmla="*/ 0 h 129341"/>
                  <a:gd name="connsiteX2" fmla="*/ 1681655 w 1681655"/>
                  <a:gd name="connsiteY2" fmla="*/ 129341 h 129341"/>
                  <a:gd name="connsiteX3" fmla="*/ 0 w 1681655"/>
                  <a:gd name="connsiteY3" fmla="*/ 129341 h 129341"/>
                  <a:gd name="connsiteX4" fmla="*/ 0 w 1681655"/>
                  <a:gd name="connsiteY4" fmla="*/ 0 h 129341"/>
                  <a:gd name="connsiteX0" fmla="*/ 0 w 1705175"/>
                  <a:gd name="connsiteY0" fmla="*/ 0 h 870111"/>
                  <a:gd name="connsiteX1" fmla="*/ 1681655 w 1705175"/>
                  <a:gd name="connsiteY1" fmla="*/ 0 h 870111"/>
                  <a:gd name="connsiteX2" fmla="*/ 1705175 w 1705175"/>
                  <a:gd name="connsiteY2" fmla="*/ 870111 h 870111"/>
                  <a:gd name="connsiteX3" fmla="*/ 0 w 1705175"/>
                  <a:gd name="connsiteY3" fmla="*/ 129341 h 870111"/>
                  <a:gd name="connsiteX4" fmla="*/ 0 w 1705175"/>
                  <a:gd name="connsiteY4" fmla="*/ 0 h 870111"/>
                  <a:gd name="connsiteX0" fmla="*/ 0 w 1705175"/>
                  <a:gd name="connsiteY0" fmla="*/ 0 h 870111"/>
                  <a:gd name="connsiteX1" fmla="*/ 1681655 w 1705175"/>
                  <a:gd name="connsiteY1" fmla="*/ 0 h 870111"/>
                  <a:gd name="connsiteX2" fmla="*/ 1705175 w 1705175"/>
                  <a:gd name="connsiteY2" fmla="*/ 870111 h 870111"/>
                  <a:gd name="connsiteX3" fmla="*/ 188158 w 1705175"/>
                  <a:gd name="connsiteY3" fmla="*/ 705495 h 870111"/>
                  <a:gd name="connsiteX4" fmla="*/ 0 w 1705175"/>
                  <a:gd name="connsiteY4" fmla="*/ 129341 h 870111"/>
                  <a:gd name="connsiteX5" fmla="*/ 0 w 1705175"/>
                  <a:gd name="connsiteY5" fmla="*/ 0 h 87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175" h="870111">
                    <a:moveTo>
                      <a:pt x="0" y="0"/>
                    </a:moveTo>
                    <a:lnTo>
                      <a:pt x="1681655" y="0"/>
                    </a:lnTo>
                    <a:lnTo>
                      <a:pt x="1705175" y="870111"/>
                    </a:lnTo>
                    <a:cubicBezTo>
                      <a:pt x="1246542" y="666301"/>
                      <a:pt x="646791" y="909305"/>
                      <a:pt x="188158" y="705495"/>
                    </a:cubicBezTo>
                    <a:lnTo>
                      <a:pt x="0" y="129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 descr="TARO-logo-web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533" y="3471079"/>
              <a:ext cx="741320" cy="102098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161321" y="-3327584"/>
            <a:ext cx="2691399" cy="3221760"/>
            <a:chOff x="7406374" y="-3371014"/>
            <a:chExt cx="3261112" cy="3903739"/>
          </a:xfrm>
        </p:grpSpPr>
        <p:pic>
          <p:nvPicPr>
            <p:cNvPr id="26" name="Picture 25" descr="price labels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6" t="37891" b="5186"/>
            <a:stretch/>
          </p:blipFill>
          <p:spPr>
            <a:xfrm>
              <a:off x="7406374" y="-3371014"/>
              <a:ext cx="3261112" cy="3903739"/>
            </a:xfrm>
            <a:prstGeom prst="rect">
              <a:avLst/>
            </a:prstGeom>
          </p:spPr>
        </p:pic>
        <p:pic>
          <p:nvPicPr>
            <p:cNvPr id="27" name="Picture 26" descr="ariadlogotm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920" y="-2013953"/>
              <a:ext cx="1352381" cy="93873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 rot="16200000">
            <a:off x="14141340" y="-211647"/>
            <a:ext cx="2497886" cy="5808576"/>
            <a:chOff x="8648135" y="-129340"/>
            <a:chExt cx="2497886" cy="5808576"/>
          </a:xfrm>
        </p:grpSpPr>
        <p:pic>
          <p:nvPicPr>
            <p:cNvPr id="30" name="Picture 29" descr="long label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135" y="-129340"/>
              <a:ext cx="2497886" cy="5808576"/>
            </a:xfrm>
            <a:prstGeom prst="rect">
              <a:avLst/>
            </a:prstGeom>
          </p:spPr>
        </p:pic>
        <p:pic>
          <p:nvPicPr>
            <p:cNvPr id="31" name="Picture 30" descr="2000px-Mylan_Logo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5857" y="1199342"/>
              <a:ext cx="1061590" cy="31423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0"/>
            <a:stretch/>
          </p:blipFill>
          <p:spPr>
            <a:xfrm>
              <a:off x="9407861" y="1775496"/>
              <a:ext cx="977377" cy="32937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23" b="18823"/>
            <a:stretch/>
          </p:blipFill>
          <p:spPr>
            <a:xfrm>
              <a:off x="9380030" y="2316376"/>
              <a:ext cx="999451" cy="62318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036" y="3068904"/>
              <a:ext cx="1037089" cy="36557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996" y="3609782"/>
              <a:ext cx="1152565" cy="587912"/>
            </a:xfrm>
            <a:prstGeom prst="rect">
              <a:avLst/>
            </a:prstGeom>
          </p:spPr>
        </p:pic>
        <p:pic>
          <p:nvPicPr>
            <p:cNvPr id="36" name="Picture 35" descr="aurobindo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541" y="4293432"/>
              <a:ext cx="1130487" cy="48045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65802" y="5690314"/>
            <a:ext cx="505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PRICING</a:t>
            </a:r>
          </a:p>
        </p:txBody>
      </p:sp>
    </p:spTree>
    <p:extLst>
      <p:ext uri="{BB962C8B-B14F-4D97-AF65-F5344CB8AC3E}">
        <p14:creationId xmlns:p14="http://schemas.microsoft.com/office/powerpoint/2010/main" val="414890327"/>
      </p:ext>
    </p:extLst>
  </p:cSld>
  <p:clrMapOvr>
    <a:masterClrMapping/>
  </p:clrMapOvr>
  <p:transition spd="slow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859E-6 3.92311E-6 L -0.07303 0.12135 C -0.0893 0.14636 -0.09815 0.18411 -0.09815 0.22371 C -0.09815 0.26818 -0.0893 0.30477 -0.07303 0.32978 L 2.22859E-6 0.45113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8" y="225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81671E-6 -0.00509 L -0.10974 0.06971 C -0.13252 0.08638 -0.16689 0.09611 -0.20282 0.09611 C -0.24369 0.09611 -0.2761 0.08638 -0.29914 0.06971 L -0.40849 -0.00509 " pathEditMode="relative" rAng="0" ptsTypes="FffFF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24" y="504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AAAA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AAAA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2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8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3176 -2.61695E-6 L 0.03164 0.17786 C 0.04596 0.21422 -0.00807 0.28324 -0.00807 0.34136 C -0.00807 0.4076 0.05949 0.47337 0.05168 0.56415 L 0.05077 0.57967 L -0.00325 0.70148 " pathEditMode="relative" rAng="0" ptsTypes="FffFAF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6" y="350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AAAA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AAAA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2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9.60687E-7 -0.00856 L -0.11455 0.06902 C -0.13837 0.08616 -0.17443 0.09611 -0.21192 0.09611 C -0.25462 0.09611 -0.2886 0.08616 -0.31268 0.06902 L -0.42697 -0.00856 " pathEditMode="relative" rAng="0" ptsTypes="FffFF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49" y="523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6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AAAA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AAAA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11" grpId="0"/>
      <p:bldP spid="11" grpId="1"/>
      <p:bldP spid="12" grpId="0"/>
      <p:bldP spid="12" grpId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0" y="2090648"/>
            <a:ext cx="12191999" cy="12663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300"/>
              </a:lnSpc>
            </a:pPr>
            <a:endParaRPr lang="en-US" sz="6500" dirty="0">
              <a:solidFill>
                <a:srgbClr val="DC452D"/>
              </a:solidFill>
              <a:latin typeface="Arial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8684977" y="3771339"/>
            <a:ext cx="2334809" cy="1590633"/>
          </a:xfrm>
          <a:prstGeom prst="wedgeRoundRectCallout">
            <a:avLst>
              <a:gd name="adj1" fmla="val 75870"/>
              <a:gd name="adj2" fmla="val 38306"/>
              <a:gd name="adj3" fmla="val 16667"/>
            </a:avLst>
          </a:prstGeom>
          <a:solidFill>
            <a:srgbClr val="D63D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Callout 2"/>
          <p:cNvSpPr/>
          <p:nvPr/>
        </p:nvSpPr>
        <p:spPr>
          <a:xfrm>
            <a:off x="6478453" y="2873400"/>
            <a:ext cx="2629867" cy="1731737"/>
          </a:xfrm>
          <a:prstGeom prst="wedgeEllipseCallout">
            <a:avLst>
              <a:gd name="adj1" fmla="val -46199"/>
              <a:gd name="adj2" fmla="val 63241"/>
            </a:avLst>
          </a:prstGeom>
          <a:solidFill>
            <a:srgbClr val="F6BC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949318" y="1535604"/>
            <a:ext cx="5978137" cy="3216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300"/>
              </a:lnSpc>
            </a:pPr>
            <a:r>
              <a:rPr lang="en-US" sz="6500" dirty="0">
                <a:solidFill>
                  <a:srgbClr val="002C5F"/>
                </a:solidFill>
                <a:latin typeface="Arial"/>
                <a:cs typeface="Arial"/>
              </a:rPr>
              <a:t>The industry responds…</a:t>
            </a:r>
          </a:p>
        </p:txBody>
      </p:sp>
    </p:spTree>
    <p:extLst>
      <p:ext uri="{BB962C8B-B14F-4D97-AF65-F5344CB8AC3E}">
        <p14:creationId xmlns:p14="http://schemas.microsoft.com/office/powerpoint/2010/main" val="3233822691"/>
      </p:ext>
    </p:extLst>
  </p:cSld>
  <p:clrMapOvr>
    <a:masterClrMapping/>
  </p:clrMapOvr>
  <p:transition spd="slow" advClick="0" advTm="2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360160"/>
          </a:xfrm>
          <a:prstGeom prst="rect">
            <a:avLst/>
          </a:prstGeom>
          <a:solidFill>
            <a:srgbClr val="F6B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1082040" y="0"/>
            <a:ext cx="6197600" cy="6360160"/>
            <a:chOff x="2082800" y="0"/>
            <a:chExt cx="6197600" cy="6360160"/>
          </a:xfrm>
          <a:solidFill>
            <a:schemeClr val="bg1"/>
          </a:solidFill>
        </p:grpSpPr>
        <p:sp>
          <p:nvSpPr>
            <p:cNvPr id="23" name="Chevron 22"/>
            <p:cNvSpPr/>
            <p:nvPr/>
          </p:nvSpPr>
          <p:spPr>
            <a:xfrm>
              <a:off x="2082800" y="0"/>
              <a:ext cx="4785360" cy="6360160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>
              <a:off x="3495040" y="0"/>
              <a:ext cx="4785360" cy="6360160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95680" y="2275840"/>
            <a:ext cx="340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Allergan</a:t>
            </a:r>
          </a:p>
          <a:p>
            <a:pPr lvl="1" algn="ctr"/>
            <a:r>
              <a:rPr lang="en-US" sz="2600" b="1" dirty="0">
                <a:solidFill>
                  <a:srgbClr val="002C5F"/>
                </a:solidFill>
                <a:latin typeface="Arial"/>
                <a:cs typeface="Arial"/>
              </a:rPr>
              <a:t>agreed to cap price increases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0" y="6350000"/>
            <a:ext cx="1219200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llergan_Logo_T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11" y="680721"/>
            <a:ext cx="1424322" cy="36078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08586" y="2678800"/>
            <a:ext cx="242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002C5F"/>
                </a:solidFill>
                <a:latin typeface="Arial"/>
                <a:cs typeface="Arial"/>
              </a:rPr>
              <a:t>Allergan </a:t>
            </a:r>
          </a:p>
          <a:p>
            <a:pPr lvl="1"/>
            <a:r>
              <a:rPr lang="en-US" b="1" dirty="0">
                <a:solidFill>
                  <a:srgbClr val="002C5F"/>
                </a:solidFill>
                <a:latin typeface="Arial"/>
                <a:cs typeface="Arial"/>
              </a:rPr>
              <a:t>agreed to cap price increases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730184" y="0"/>
            <a:ext cx="6410960" cy="6360160"/>
            <a:chOff x="2733040" y="0"/>
            <a:chExt cx="6410960" cy="6360160"/>
          </a:xfrm>
        </p:grpSpPr>
        <p:sp>
          <p:nvSpPr>
            <p:cNvPr id="36" name="Chevron 29"/>
            <p:cNvSpPr/>
            <p:nvPr/>
          </p:nvSpPr>
          <p:spPr>
            <a:xfrm>
              <a:off x="2733040" y="0"/>
              <a:ext cx="5283200" cy="6360160"/>
            </a:xfrm>
            <a:custGeom>
              <a:avLst/>
              <a:gdLst>
                <a:gd name="connsiteX0" fmla="*/ 0 w 5293360"/>
                <a:gd name="connsiteY0" fmla="*/ 0 h 6360160"/>
                <a:gd name="connsiteX1" fmla="*/ 2646680 w 5293360"/>
                <a:gd name="connsiteY1" fmla="*/ 0 h 6360160"/>
                <a:gd name="connsiteX2" fmla="*/ 5293360 w 5293360"/>
                <a:gd name="connsiteY2" fmla="*/ 3180080 h 6360160"/>
                <a:gd name="connsiteX3" fmla="*/ 2646680 w 5293360"/>
                <a:gd name="connsiteY3" fmla="*/ 6360160 h 6360160"/>
                <a:gd name="connsiteX4" fmla="*/ 0 w 5293360"/>
                <a:gd name="connsiteY4" fmla="*/ 6360160 h 6360160"/>
                <a:gd name="connsiteX5" fmla="*/ 2646680 w 5293360"/>
                <a:gd name="connsiteY5" fmla="*/ 3180080 h 6360160"/>
                <a:gd name="connsiteX6" fmla="*/ 0 w 5293360"/>
                <a:gd name="connsiteY6" fmla="*/ 0 h 6360160"/>
                <a:gd name="connsiteX0" fmla="*/ 0 w 5293360"/>
                <a:gd name="connsiteY0" fmla="*/ 0 h 6360160"/>
                <a:gd name="connsiteX1" fmla="*/ 2646680 w 5293360"/>
                <a:gd name="connsiteY1" fmla="*/ 0 h 6360160"/>
                <a:gd name="connsiteX2" fmla="*/ 5293360 w 5293360"/>
                <a:gd name="connsiteY2" fmla="*/ 3180080 h 6360160"/>
                <a:gd name="connsiteX3" fmla="*/ 2646680 w 5293360"/>
                <a:gd name="connsiteY3" fmla="*/ 6360160 h 6360160"/>
                <a:gd name="connsiteX4" fmla="*/ 0 w 5293360"/>
                <a:gd name="connsiteY4" fmla="*/ 6360160 h 6360160"/>
                <a:gd name="connsiteX5" fmla="*/ 2352040 w 5293360"/>
                <a:gd name="connsiteY5" fmla="*/ 3180080 h 6360160"/>
                <a:gd name="connsiteX6" fmla="*/ 0 w 5293360"/>
                <a:gd name="connsiteY6" fmla="*/ 0 h 6360160"/>
                <a:gd name="connsiteX0" fmla="*/ 0 w 5293360"/>
                <a:gd name="connsiteY0" fmla="*/ 0 h 6360160"/>
                <a:gd name="connsiteX1" fmla="*/ 2880360 w 5293360"/>
                <a:gd name="connsiteY1" fmla="*/ 0 h 6360160"/>
                <a:gd name="connsiteX2" fmla="*/ 5293360 w 5293360"/>
                <a:gd name="connsiteY2" fmla="*/ 3180080 h 6360160"/>
                <a:gd name="connsiteX3" fmla="*/ 2646680 w 5293360"/>
                <a:gd name="connsiteY3" fmla="*/ 6360160 h 6360160"/>
                <a:gd name="connsiteX4" fmla="*/ 0 w 5293360"/>
                <a:gd name="connsiteY4" fmla="*/ 6360160 h 6360160"/>
                <a:gd name="connsiteX5" fmla="*/ 2352040 w 5293360"/>
                <a:gd name="connsiteY5" fmla="*/ 3180080 h 6360160"/>
                <a:gd name="connsiteX6" fmla="*/ 0 w 5293360"/>
                <a:gd name="connsiteY6" fmla="*/ 0 h 6360160"/>
                <a:gd name="connsiteX0" fmla="*/ 0 w 5293360"/>
                <a:gd name="connsiteY0" fmla="*/ 0 h 6360160"/>
                <a:gd name="connsiteX1" fmla="*/ 2880360 w 5293360"/>
                <a:gd name="connsiteY1" fmla="*/ 0 h 6360160"/>
                <a:gd name="connsiteX2" fmla="*/ 5293360 w 5293360"/>
                <a:gd name="connsiteY2" fmla="*/ 3180080 h 6360160"/>
                <a:gd name="connsiteX3" fmla="*/ 2900680 w 5293360"/>
                <a:gd name="connsiteY3" fmla="*/ 6350000 h 6360160"/>
                <a:gd name="connsiteX4" fmla="*/ 0 w 5293360"/>
                <a:gd name="connsiteY4" fmla="*/ 6360160 h 6360160"/>
                <a:gd name="connsiteX5" fmla="*/ 2352040 w 5293360"/>
                <a:gd name="connsiteY5" fmla="*/ 3180080 h 6360160"/>
                <a:gd name="connsiteX6" fmla="*/ 0 w 5293360"/>
                <a:gd name="connsiteY6" fmla="*/ 0 h 6360160"/>
                <a:gd name="connsiteX0" fmla="*/ 0 w 5293360"/>
                <a:gd name="connsiteY0" fmla="*/ 0 h 6360160"/>
                <a:gd name="connsiteX1" fmla="*/ 2880360 w 5293360"/>
                <a:gd name="connsiteY1" fmla="*/ 0 h 6360160"/>
                <a:gd name="connsiteX2" fmla="*/ 5293360 w 5293360"/>
                <a:gd name="connsiteY2" fmla="*/ 3180080 h 6360160"/>
                <a:gd name="connsiteX3" fmla="*/ 2900680 w 5293360"/>
                <a:gd name="connsiteY3" fmla="*/ 6350000 h 6360160"/>
                <a:gd name="connsiteX4" fmla="*/ 0 w 5293360"/>
                <a:gd name="connsiteY4" fmla="*/ 6360160 h 6360160"/>
                <a:gd name="connsiteX5" fmla="*/ 2372167 w 5293360"/>
                <a:gd name="connsiteY5" fmla="*/ 3169920 h 6360160"/>
                <a:gd name="connsiteX6" fmla="*/ 0 w 5293360"/>
                <a:gd name="connsiteY6" fmla="*/ 0 h 6360160"/>
                <a:gd name="connsiteX0" fmla="*/ 0 w 5232979"/>
                <a:gd name="connsiteY0" fmla="*/ 0 h 6360160"/>
                <a:gd name="connsiteX1" fmla="*/ 2880360 w 5232979"/>
                <a:gd name="connsiteY1" fmla="*/ 0 h 6360160"/>
                <a:gd name="connsiteX2" fmla="*/ 5232979 w 5232979"/>
                <a:gd name="connsiteY2" fmla="*/ 3180080 h 6360160"/>
                <a:gd name="connsiteX3" fmla="*/ 2900680 w 5232979"/>
                <a:gd name="connsiteY3" fmla="*/ 6350000 h 6360160"/>
                <a:gd name="connsiteX4" fmla="*/ 0 w 5232979"/>
                <a:gd name="connsiteY4" fmla="*/ 6360160 h 6360160"/>
                <a:gd name="connsiteX5" fmla="*/ 2372167 w 5232979"/>
                <a:gd name="connsiteY5" fmla="*/ 3169920 h 6360160"/>
                <a:gd name="connsiteX6" fmla="*/ 0 w 5232979"/>
                <a:gd name="connsiteY6" fmla="*/ 0 h 636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2979" h="6360160">
                  <a:moveTo>
                    <a:pt x="0" y="0"/>
                  </a:moveTo>
                  <a:lnTo>
                    <a:pt x="2880360" y="0"/>
                  </a:lnTo>
                  <a:lnTo>
                    <a:pt x="5232979" y="3180080"/>
                  </a:lnTo>
                  <a:lnTo>
                    <a:pt x="2900680" y="6350000"/>
                  </a:lnTo>
                  <a:lnTo>
                    <a:pt x="0" y="6360160"/>
                  </a:lnTo>
                  <a:lnTo>
                    <a:pt x="2372167" y="3169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hevron 29"/>
            <p:cNvSpPr/>
            <p:nvPr/>
          </p:nvSpPr>
          <p:spPr>
            <a:xfrm>
              <a:off x="3860800" y="0"/>
              <a:ext cx="5283200" cy="6360160"/>
            </a:xfrm>
            <a:custGeom>
              <a:avLst/>
              <a:gdLst>
                <a:gd name="connsiteX0" fmla="*/ 0 w 5293360"/>
                <a:gd name="connsiteY0" fmla="*/ 0 h 6360160"/>
                <a:gd name="connsiteX1" fmla="*/ 2646680 w 5293360"/>
                <a:gd name="connsiteY1" fmla="*/ 0 h 6360160"/>
                <a:gd name="connsiteX2" fmla="*/ 5293360 w 5293360"/>
                <a:gd name="connsiteY2" fmla="*/ 3180080 h 6360160"/>
                <a:gd name="connsiteX3" fmla="*/ 2646680 w 5293360"/>
                <a:gd name="connsiteY3" fmla="*/ 6360160 h 6360160"/>
                <a:gd name="connsiteX4" fmla="*/ 0 w 5293360"/>
                <a:gd name="connsiteY4" fmla="*/ 6360160 h 6360160"/>
                <a:gd name="connsiteX5" fmla="*/ 2646680 w 5293360"/>
                <a:gd name="connsiteY5" fmla="*/ 3180080 h 6360160"/>
                <a:gd name="connsiteX6" fmla="*/ 0 w 5293360"/>
                <a:gd name="connsiteY6" fmla="*/ 0 h 6360160"/>
                <a:gd name="connsiteX0" fmla="*/ 0 w 5293360"/>
                <a:gd name="connsiteY0" fmla="*/ 0 h 6360160"/>
                <a:gd name="connsiteX1" fmla="*/ 2646680 w 5293360"/>
                <a:gd name="connsiteY1" fmla="*/ 0 h 6360160"/>
                <a:gd name="connsiteX2" fmla="*/ 5293360 w 5293360"/>
                <a:gd name="connsiteY2" fmla="*/ 3180080 h 6360160"/>
                <a:gd name="connsiteX3" fmla="*/ 2646680 w 5293360"/>
                <a:gd name="connsiteY3" fmla="*/ 6360160 h 6360160"/>
                <a:gd name="connsiteX4" fmla="*/ 0 w 5293360"/>
                <a:gd name="connsiteY4" fmla="*/ 6360160 h 6360160"/>
                <a:gd name="connsiteX5" fmla="*/ 2352040 w 5293360"/>
                <a:gd name="connsiteY5" fmla="*/ 3180080 h 6360160"/>
                <a:gd name="connsiteX6" fmla="*/ 0 w 5293360"/>
                <a:gd name="connsiteY6" fmla="*/ 0 h 6360160"/>
                <a:gd name="connsiteX0" fmla="*/ 0 w 5293360"/>
                <a:gd name="connsiteY0" fmla="*/ 0 h 6360160"/>
                <a:gd name="connsiteX1" fmla="*/ 2880360 w 5293360"/>
                <a:gd name="connsiteY1" fmla="*/ 0 h 6360160"/>
                <a:gd name="connsiteX2" fmla="*/ 5293360 w 5293360"/>
                <a:gd name="connsiteY2" fmla="*/ 3180080 h 6360160"/>
                <a:gd name="connsiteX3" fmla="*/ 2646680 w 5293360"/>
                <a:gd name="connsiteY3" fmla="*/ 6360160 h 6360160"/>
                <a:gd name="connsiteX4" fmla="*/ 0 w 5293360"/>
                <a:gd name="connsiteY4" fmla="*/ 6360160 h 6360160"/>
                <a:gd name="connsiteX5" fmla="*/ 2352040 w 5293360"/>
                <a:gd name="connsiteY5" fmla="*/ 3180080 h 6360160"/>
                <a:gd name="connsiteX6" fmla="*/ 0 w 5293360"/>
                <a:gd name="connsiteY6" fmla="*/ 0 h 6360160"/>
                <a:gd name="connsiteX0" fmla="*/ 0 w 5293360"/>
                <a:gd name="connsiteY0" fmla="*/ 0 h 6360160"/>
                <a:gd name="connsiteX1" fmla="*/ 2880360 w 5293360"/>
                <a:gd name="connsiteY1" fmla="*/ 0 h 6360160"/>
                <a:gd name="connsiteX2" fmla="*/ 5293360 w 5293360"/>
                <a:gd name="connsiteY2" fmla="*/ 3180080 h 6360160"/>
                <a:gd name="connsiteX3" fmla="*/ 2900680 w 5293360"/>
                <a:gd name="connsiteY3" fmla="*/ 6350000 h 6360160"/>
                <a:gd name="connsiteX4" fmla="*/ 0 w 5293360"/>
                <a:gd name="connsiteY4" fmla="*/ 6360160 h 6360160"/>
                <a:gd name="connsiteX5" fmla="*/ 2352040 w 5293360"/>
                <a:gd name="connsiteY5" fmla="*/ 3180080 h 6360160"/>
                <a:gd name="connsiteX6" fmla="*/ 0 w 5293360"/>
                <a:gd name="connsiteY6" fmla="*/ 0 h 6360160"/>
                <a:gd name="connsiteX0" fmla="*/ 0 w 5293360"/>
                <a:gd name="connsiteY0" fmla="*/ 0 h 6360160"/>
                <a:gd name="connsiteX1" fmla="*/ 2880360 w 5293360"/>
                <a:gd name="connsiteY1" fmla="*/ 0 h 6360160"/>
                <a:gd name="connsiteX2" fmla="*/ 5293360 w 5293360"/>
                <a:gd name="connsiteY2" fmla="*/ 3180080 h 6360160"/>
                <a:gd name="connsiteX3" fmla="*/ 2900680 w 5293360"/>
                <a:gd name="connsiteY3" fmla="*/ 6350000 h 6360160"/>
                <a:gd name="connsiteX4" fmla="*/ 0 w 5293360"/>
                <a:gd name="connsiteY4" fmla="*/ 6360160 h 6360160"/>
                <a:gd name="connsiteX5" fmla="*/ 2372167 w 5293360"/>
                <a:gd name="connsiteY5" fmla="*/ 3169920 h 6360160"/>
                <a:gd name="connsiteX6" fmla="*/ 0 w 5293360"/>
                <a:gd name="connsiteY6" fmla="*/ 0 h 6360160"/>
                <a:gd name="connsiteX0" fmla="*/ 0 w 5232979"/>
                <a:gd name="connsiteY0" fmla="*/ 0 h 6360160"/>
                <a:gd name="connsiteX1" fmla="*/ 2880360 w 5232979"/>
                <a:gd name="connsiteY1" fmla="*/ 0 h 6360160"/>
                <a:gd name="connsiteX2" fmla="*/ 5232979 w 5232979"/>
                <a:gd name="connsiteY2" fmla="*/ 3180080 h 6360160"/>
                <a:gd name="connsiteX3" fmla="*/ 2900680 w 5232979"/>
                <a:gd name="connsiteY3" fmla="*/ 6350000 h 6360160"/>
                <a:gd name="connsiteX4" fmla="*/ 0 w 5232979"/>
                <a:gd name="connsiteY4" fmla="*/ 6360160 h 6360160"/>
                <a:gd name="connsiteX5" fmla="*/ 2372167 w 5232979"/>
                <a:gd name="connsiteY5" fmla="*/ 3169920 h 6360160"/>
                <a:gd name="connsiteX6" fmla="*/ 0 w 5232979"/>
                <a:gd name="connsiteY6" fmla="*/ 0 h 636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2979" h="6360160">
                  <a:moveTo>
                    <a:pt x="0" y="0"/>
                  </a:moveTo>
                  <a:lnTo>
                    <a:pt x="2880360" y="0"/>
                  </a:lnTo>
                  <a:lnTo>
                    <a:pt x="5232979" y="3180080"/>
                  </a:lnTo>
                  <a:lnTo>
                    <a:pt x="2900680" y="6350000"/>
                  </a:lnTo>
                  <a:lnTo>
                    <a:pt x="0" y="6360160"/>
                  </a:lnTo>
                  <a:lnTo>
                    <a:pt x="2372167" y="3169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277552" y="2467345"/>
            <a:ext cx="29863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Novo Nordisk </a:t>
            </a:r>
            <a:r>
              <a:rPr lang="en-US" sz="2600" b="1" dirty="0">
                <a:solidFill>
                  <a:srgbClr val="002C5F"/>
                </a:solidFill>
                <a:latin typeface="Arial"/>
                <a:cs typeface="Arial"/>
              </a:rPr>
              <a:t>agreed to cap price increases </a:t>
            </a: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on insulin products</a:t>
            </a:r>
            <a:endParaRPr lang="en-US" sz="2600" b="1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73" y="390819"/>
            <a:ext cx="956240" cy="72465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700150" y="2682068"/>
            <a:ext cx="1967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002C5F"/>
                </a:solidFill>
                <a:latin typeface="Arial"/>
                <a:cs typeface="Arial"/>
              </a:rPr>
              <a:t>Novo Nordisk </a:t>
            </a:r>
            <a:r>
              <a:rPr lang="en-US" b="1" dirty="0">
                <a:solidFill>
                  <a:srgbClr val="002C5F"/>
                </a:solidFill>
                <a:latin typeface="Arial"/>
                <a:cs typeface="Arial"/>
              </a:rPr>
              <a:t>agreed to cap price increases</a:t>
            </a:r>
            <a:r>
              <a:rPr lang="en-US" dirty="0">
                <a:solidFill>
                  <a:srgbClr val="002C5F"/>
                </a:solidFill>
                <a:latin typeface="Arial"/>
                <a:cs typeface="Arial"/>
              </a:rPr>
              <a:t> on insulin products</a:t>
            </a:r>
            <a:endParaRPr lang="en-US" b="1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52" name="Rectangle 4"/>
          <p:cNvSpPr/>
          <p:nvPr/>
        </p:nvSpPr>
        <p:spPr>
          <a:xfrm>
            <a:off x="7955150" y="0"/>
            <a:ext cx="4236849" cy="6360160"/>
          </a:xfrm>
          <a:custGeom>
            <a:avLst/>
            <a:gdLst>
              <a:gd name="connsiteX0" fmla="*/ 0 w 2397760"/>
              <a:gd name="connsiteY0" fmla="*/ 0 h 6360160"/>
              <a:gd name="connsiteX1" fmla="*/ 2397760 w 2397760"/>
              <a:gd name="connsiteY1" fmla="*/ 0 h 6360160"/>
              <a:gd name="connsiteX2" fmla="*/ 2397760 w 2397760"/>
              <a:gd name="connsiteY2" fmla="*/ 6360160 h 6360160"/>
              <a:gd name="connsiteX3" fmla="*/ 0 w 2397760"/>
              <a:gd name="connsiteY3" fmla="*/ 6360160 h 6360160"/>
              <a:gd name="connsiteX4" fmla="*/ 0 w 2397760"/>
              <a:gd name="connsiteY4" fmla="*/ 0 h 6360160"/>
              <a:gd name="connsiteX0" fmla="*/ 0 w 2733040"/>
              <a:gd name="connsiteY0" fmla="*/ 0 h 6360160"/>
              <a:gd name="connsiteX1" fmla="*/ 2733040 w 2733040"/>
              <a:gd name="connsiteY1" fmla="*/ 0 h 6360160"/>
              <a:gd name="connsiteX2" fmla="*/ 2733040 w 2733040"/>
              <a:gd name="connsiteY2" fmla="*/ 6360160 h 6360160"/>
              <a:gd name="connsiteX3" fmla="*/ 335280 w 2733040"/>
              <a:gd name="connsiteY3" fmla="*/ 6360160 h 6360160"/>
              <a:gd name="connsiteX4" fmla="*/ 0 w 2733040"/>
              <a:gd name="connsiteY4" fmla="*/ 0 h 6360160"/>
              <a:gd name="connsiteX0" fmla="*/ 0 w 2733040"/>
              <a:gd name="connsiteY0" fmla="*/ 0 h 6360160"/>
              <a:gd name="connsiteX1" fmla="*/ 2733040 w 2733040"/>
              <a:gd name="connsiteY1" fmla="*/ 0 h 6360160"/>
              <a:gd name="connsiteX2" fmla="*/ 2733040 w 2733040"/>
              <a:gd name="connsiteY2" fmla="*/ 6360160 h 6360160"/>
              <a:gd name="connsiteX3" fmla="*/ 335280 w 2733040"/>
              <a:gd name="connsiteY3" fmla="*/ 6360160 h 6360160"/>
              <a:gd name="connsiteX4" fmla="*/ 538480 w 2733040"/>
              <a:gd name="connsiteY4" fmla="*/ 3169920 h 6360160"/>
              <a:gd name="connsiteX5" fmla="*/ 0 w 2733040"/>
              <a:gd name="connsiteY5" fmla="*/ 0 h 6360160"/>
              <a:gd name="connsiteX0" fmla="*/ 104734 w 2837774"/>
              <a:gd name="connsiteY0" fmla="*/ 0 h 6360160"/>
              <a:gd name="connsiteX1" fmla="*/ 2837774 w 2837774"/>
              <a:gd name="connsiteY1" fmla="*/ 0 h 6360160"/>
              <a:gd name="connsiteX2" fmla="*/ 2837774 w 2837774"/>
              <a:gd name="connsiteY2" fmla="*/ 6360160 h 6360160"/>
              <a:gd name="connsiteX3" fmla="*/ 3134 w 2837774"/>
              <a:gd name="connsiteY3" fmla="*/ 6360160 h 6360160"/>
              <a:gd name="connsiteX4" fmla="*/ 643214 w 2837774"/>
              <a:gd name="connsiteY4" fmla="*/ 3169920 h 6360160"/>
              <a:gd name="connsiteX5" fmla="*/ 104734 w 2837774"/>
              <a:gd name="connsiteY5" fmla="*/ 0 h 6360160"/>
              <a:gd name="connsiteX0" fmla="*/ 101600 w 2834640"/>
              <a:gd name="connsiteY0" fmla="*/ 0 h 6360160"/>
              <a:gd name="connsiteX1" fmla="*/ 2834640 w 2834640"/>
              <a:gd name="connsiteY1" fmla="*/ 0 h 6360160"/>
              <a:gd name="connsiteX2" fmla="*/ 2834640 w 2834640"/>
              <a:gd name="connsiteY2" fmla="*/ 6360160 h 6360160"/>
              <a:gd name="connsiteX3" fmla="*/ 0 w 2834640"/>
              <a:gd name="connsiteY3" fmla="*/ 6360160 h 6360160"/>
              <a:gd name="connsiteX4" fmla="*/ 640080 w 2834640"/>
              <a:gd name="connsiteY4" fmla="*/ 3169920 h 6360160"/>
              <a:gd name="connsiteX5" fmla="*/ 101600 w 2834640"/>
              <a:gd name="connsiteY5" fmla="*/ 0 h 6360160"/>
              <a:gd name="connsiteX0" fmla="*/ 0 w 3139440"/>
              <a:gd name="connsiteY0" fmla="*/ 10160 h 6360160"/>
              <a:gd name="connsiteX1" fmla="*/ 3139440 w 3139440"/>
              <a:gd name="connsiteY1" fmla="*/ 0 h 6360160"/>
              <a:gd name="connsiteX2" fmla="*/ 3139440 w 3139440"/>
              <a:gd name="connsiteY2" fmla="*/ 6360160 h 6360160"/>
              <a:gd name="connsiteX3" fmla="*/ 304800 w 3139440"/>
              <a:gd name="connsiteY3" fmla="*/ 6360160 h 6360160"/>
              <a:gd name="connsiteX4" fmla="*/ 944880 w 3139440"/>
              <a:gd name="connsiteY4" fmla="*/ 3169920 h 6360160"/>
              <a:gd name="connsiteX5" fmla="*/ 0 w 3139440"/>
              <a:gd name="connsiteY5" fmla="*/ 10160 h 6360160"/>
              <a:gd name="connsiteX0" fmla="*/ 0 w 3139440"/>
              <a:gd name="connsiteY0" fmla="*/ 10160 h 6360160"/>
              <a:gd name="connsiteX1" fmla="*/ 3139440 w 3139440"/>
              <a:gd name="connsiteY1" fmla="*/ 0 h 6360160"/>
              <a:gd name="connsiteX2" fmla="*/ 3139440 w 3139440"/>
              <a:gd name="connsiteY2" fmla="*/ 6360160 h 6360160"/>
              <a:gd name="connsiteX3" fmla="*/ 0 w 3139440"/>
              <a:gd name="connsiteY3" fmla="*/ 6360160 h 6360160"/>
              <a:gd name="connsiteX4" fmla="*/ 944880 w 3139440"/>
              <a:gd name="connsiteY4" fmla="*/ 3169920 h 6360160"/>
              <a:gd name="connsiteX5" fmla="*/ 0 w 3139440"/>
              <a:gd name="connsiteY5" fmla="*/ 10160 h 6360160"/>
              <a:gd name="connsiteX0" fmla="*/ 0 w 3210560"/>
              <a:gd name="connsiteY0" fmla="*/ 0 h 6360160"/>
              <a:gd name="connsiteX1" fmla="*/ 3210560 w 3210560"/>
              <a:gd name="connsiteY1" fmla="*/ 0 h 6360160"/>
              <a:gd name="connsiteX2" fmla="*/ 3210560 w 3210560"/>
              <a:gd name="connsiteY2" fmla="*/ 6360160 h 6360160"/>
              <a:gd name="connsiteX3" fmla="*/ 71120 w 3210560"/>
              <a:gd name="connsiteY3" fmla="*/ 6360160 h 6360160"/>
              <a:gd name="connsiteX4" fmla="*/ 1016000 w 3210560"/>
              <a:gd name="connsiteY4" fmla="*/ 3169920 h 6360160"/>
              <a:gd name="connsiteX5" fmla="*/ 0 w 3210560"/>
              <a:gd name="connsiteY5" fmla="*/ 0 h 6360160"/>
              <a:gd name="connsiteX0" fmla="*/ 223520 w 3434080"/>
              <a:gd name="connsiteY0" fmla="*/ 0 h 6360160"/>
              <a:gd name="connsiteX1" fmla="*/ 3434080 w 3434080"/>
              <a:gd name="connsiteY1" fmla="*/ 0 h 6360160"/>
              <a:gd name="connsiteX2" fmla="*/ 3434080 w 3434080"/>
              <a:gd name="connsiteY2" fmla="*/ 6360160 h 6360160"/>
              <a:gd name="connsiteX3" fmla="*/ 0 w 3434080"/>
              <a:gd name="connsiteY3" fmla="*/ 6360160 h 6360160"/>
              <a:gd name="connsiteX4" fmla="*/ 1239520 w 3434080"/>
              <a:gd name="connsiteY4" fmla="*/ 3169920 h 6360160"/>
              <a:gd name="connsiteX5" fmla="*/ 223520 w 3434080"/>
              <a:gd name="connsiteY5" fmla="*/ 0 h 6360160"/>
              <a:gd name="connsiteX0" fmla="*/ 0 w 3749362"/>
              <a:gd name="connsiteY0" fmla="*/ 0 h 6360160"/>
              <a:gd name="connsiteX1" fmla="*/ 3749362 w 3749362"/>
              <a:gd name="connsiteY1" fmla="*/ 0 h 6360160"/>
              <a:gd name="connsiteX2" fmla="*/ 3749362 w 3749362"/>
              <a:gd name="connsiteY2" fmla="*/ 6360160 h 6360160"/>
              <a:gd name="connsiteX3" fmla="*/ 315282 w 3749362"/>
              <a:gd name="connsiteY3" fmla="*/ 6360160 h 6360160"/>
              <a:gd name="connsiteX4" fmla="*/ 1554802 w 3749362"/>
              <a:gd name="connsiteY4" fmla="*/ 3169920 h 6360160"/>
              <a:gd name="connsiteX5" fmla="*/ 0 w 3749362"/>
              <a:gd name="connsiteY5" fmla="*/ 0 h 6360160"/>
              <a:gd name="connsiteX0" fmla="*/ 428778 w 4178140"/>
              <a:gd name="connsiteY0" fmla="*/ 0 h 6360160"/>
              <a:gd name="connsiteX1" fmla="*/ 4178140 w 4178140"/>
              <a:gd name="connsiteY1" fmla="*/ 0 h 6360160"/>
              <a:gd name="connsiteX2" fmla="*/ 4178140 w 4178140"/>
              <a:gd name="connsiteY2" fmla="*/ 6360160 h 6360160"/>
              <a:gd name="connsiteX3" fmla="*/ 0 w 4178140"/>
              <a:gd name="connsiteY3" fmla="*/ 6360160 h 6360160"/>
              <a:gd name="connsiteX4" fmla="*/ 1983580 w 4178140"/>
              <a:gd name="connsiteY4" fmla="*/ 3169920 h 6360160"/>
              <a:gd name="connsiteX5" fmla="*/ 428778 w 4178140"/>
              <a:gd name="connsiteY5" fmla="*/ 0 h 6360160"/>
              <a:gd name="connsiteX0" fmla="*/ 428778 w 4178140"/>
              <a:gd name="connsiteY0" fmla="*/ 0 h 6360160"/>
              <a:gd name="connsiteX1" fmla="*/ 4178140 w 4178140"/>
              <a:gd name="connsiteY1" fmla="*/ 0 h 6360160"/>
              <a:gd name="connsiteX2" fmla="*/ 4178140 w 4178140"/>
              <a:gd name="connsiteY2" fmla="*/ 6360160 h 6360160"/>
              <a:gd name="connsiteX3" fmla="*/ 0 w 4178140"/>
              <a:gd name="connsiteY3" fmla="*/ 6360160 h 6360160"/>
              <a:gd name="connsiteX4" fmla="*/ 1662865 w 4178140"/>
              <a:gd name="connsiteY4" fmla="*/ 3169920 h 6360160"/>
              <a:gd name="connsiteX5" fmla="*/ 428778 w 4178140"/>
              <a:gd name="connsiteY5" fmla="*/ 0 h 6360160"/>
              <a:gd name="connsiteX0" fmla="*/ 0 w 4236849"/>
              <a:gd name="connsiteY0" fmla="*/ 0 h 6360160"/>
              <a:gd name="connsiteX1" fmla="*/ 4236849 w 4236849"/>
              <a:gd name="connsiteY1" fmla="*/ 0 h 6360160"/>
              <a:gd name="connsiteX2" fmla="*/ 4236849 w 4236849"/>
              <a:gd name="connsiteY2" fmla="*/ 6360160 h 6360160"/>
              <a:gd name="connsiteX3" fmla="*/ 58709 w 4236849"/>
              <a:gd name="connsiteY3" fmla="*/ 6360160 h 6360160"/>
              <a:gd name="connsiteX4" fmla="*/ 1721574 w 4236849"/>
              <a:gd name="connsiteY4" fmla="*/ 3169920 h 6360160"/>
              <a:gd name="connsiteX5" fmla="*/ 0 w 4236849"/>
              <a:gd name="connsiteY5" fmla="*/ 0 h 636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6849" h="6360160">
                <a:moveTo>
                  <a:pt x="0" y="0"/>
                </a:moveTo>
                <a:lnTo>
                  <a:pt x="4236849" y="0"/>
                </a:lnTo>
                <a:lnTo>
                  <a:pt x="4236849" y="6360160"/>
                </a:lnTo>
                <a:lnTo>
                  <a:pt x="58709" y="6360160"/>
                </a:lnTo>
                <a:cubicBezTo>
                  <a:pt x="509136" y="5113867"/>
                  <a:pt x="1779147" y="4233333"/>
                  <a:pt x="1721574" y="316992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hevron 52"/>
          <p:cNvSpPr/>
          <p:nvPr/>
        </p:nvSpPr>
        <p:spPr>
          <a:xfrm>
            <a:off x="5740270" y="0"/>
            <a:ext cx="4785360" cy="6360160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492410" y="2094966"/>
            <a:ext cx="3139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Eli Lilly partnered with Express Scripts to </a:t>
            </a:r>
            <a:r>
              <a:rPr lang="en-US" sz="2600" b="1" dirty="0">
                <a:solidFill>
                  <a:srgbClr val="002C5F"/>
                </a:solidFill>
                <a:latin typeface="Arial"/>
                <a:cs typeface="Arial"/>
              </a:rPr>
              <a:t>provide discounts </a:t>
            </a:r>
            <a:r>
              <a:rPr lang="en-US" sz="2600" dirty="0">
                <a:solidFill>
                  <a:srgbClr val="002C5F"/>
                </a:solidFill>
                <a:latin typeface="Arial"/>
                <a:cs typeface="Arial"/>
              </a:rPr>
              <a:t>on insulin products </a:t>
            </a:r>
            <a:endParaRPr lang="en-US" sz="2600" b="1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11" y="452815"/>
            <a:ext cx="1103835" cy="6037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220" y="1185043"/>
            <a:ext cx="1867712" cy="4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1560"/>
      </p:ext>
    </p:extLst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7" grpId="0"/>
      <p:bldP spid="43" grpId="0"/>
      <p:bldP spid="43" grpId="1"/>
      <p:bldP spid="51" grpId="0"/>
      <p:bldP spid="52" grpId="0" animBg="1"/>
      <p:bldP spid="53" grpId="0" animBg="1"/>
      <p:bldP spid="5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50000"/>
            <a:ext cx="1219200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6"/>
          <p:cNvSpPr txBox="1">
            <a:spLocks/>
          </p:cNvSpPr>
          <p:nvPr/>
        </p:nvSpPr>
        <p:spPr>
          <a:xfrm>
            <a:off x="949318" y="1535604"/>
            <a:ext cx="7374624" cy="3216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300"/>
              </a:lnSpc>
            </a:pPr>
            <a:r>
              <a:rPr lang="en-US" sz="6500" dirty="0">
                <a:solidFill>
                  <a:srgbClr val="002C5F"/>
                </a:solidFill>
                <a:latin typeface="Arial"/>
                <a:cs typeface="Arial"/>
              </a:rPr>
              <a:t>The “Opioid Crisis” was frequently in the press</a:t>
            </a:r>
            <a:r>
              <a:rPr lang="is-IS" sz="6500" dirty="0">
                <a:solidFill>
                  <a:srgbClr val="002C5F"/>
                </a:solidFill>
                <a:latin typeface="Arial"/>
                <a:cs typeface="Arial"/>
              </a:rPr>
              <a:t>…</a:t>
            </a:r>
            <a:endParaRPr lang="en-US" sz="6500" dirty="0">
              <a:solidFill>
                <a:srgbClr val="002C5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882908"/>
      </p:ext>
    </p:extLst>
  </p:cSld>
  <p:clrMapOvr>
    <a:masterClrMapping/>
  </p:clrMapOvr>
  <p:transition spd="slow" advClick="0" advTm="3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360160"/>
          </a:xfrm>
          <a:prstGeom prst="rect">
            <a:avLst/>
          </a:prstGeom>
          <a:solidFill>
            <a:srgbClr val="F6B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3767605" y="1181236"/>
            <a:ext cx="4798209" cy="989598"/>
            <a:chOff x="6026976" y="2221156"/>
            <a:chExt cx="4631437" cy="989598"/>
          </a:xfrm>
        </p:grpSpPr>
        <p:grpSp>
          <p:nvGrpSpPr>
            <p:cNvPr id="81" name="Group 80"/>
            <p:cNvGrpSpPr/>
            <p:nvPr/>
          </p:nvGrpSpPr>
          <p:grpSpPr>
            <a:xfrm>
              <a:off x="6026976" y="2221156"/>
              <a:ext cx="4631437" cy="989598"/>
              <a:chOff x="359179" y="126479"/>
              <a:chExt cx="4631437" cy="989598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359179" y="126479"/>
                <a:ext cx="4631437" cy="98959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63040" tIns="182880" rIns="182880" bIns="91440" rtlCol="0" anchor="t" anchorCtr="0"/>
              <a:lstStyle/>
              <a:p>
                <a:pPr marL="230188">
                  <a:lnSpc>
                    <a:spcPct val="100000"/>
                  </a:lnSpc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John Oliver takes on America’s Opioid Crisis</a:t>
                </a:r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1790247" y="285072"/>
                <a:ext cx="0" cy="732801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" name="Picture 8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16972" y="2474339"/>
              <a:ext cx="1043822" cy="33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50000"/>
            <a:ext cx="1219200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6"/>
          <p:cNvSpPr txBox="1">
            <a:spLocks/>
          </p:cNvSpPr>
          <p:nvPr/>
        </p:nvSpPr>
        <p:spPr>
          <a:xfrm>
            <a:off x="448653" y="376435"/>
            <a:ext cx="8826091" cy="3216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50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12666" y="1790818"/>
            <a:ext cx="4396695" cy="1187909"/>
            <a:chOff x="6026976" y="2598699"/>
            <a:chExt cx="4396695" cy="1187909"/>
          </a:xfrm>
        </p:grpSpPr>
        <p:grpSp>
          <p:nvGrpSpPr>
            <p:cNvPr id="14" name="Group 13"/>
            <p:cNvGrpSpPr/>
            <p:nvPr/>
          </p:nvGrpSpPr>
          <p:grpSpPr>
            <a:xfrm>
              <a:off x="6026976" y="2598699"/>
              <a:ext cx="4396695" cy="1187909"/>
              <a:chOff x="359179" y="504022"/>
              <a:chExt cx="4396695" cy="118790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9179" y="504022"/>
                <a:ext cx="4396695" cy="1187909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63040" tIns="182880" rIns="182880" bIns="91440" rtlCol="0" anchor="t" anchorCtr="0"/>
              <a:lstStyle/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The VA hooked veterans on opioids, then failed them again 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1649128" y="619714"/>
                <a:ext cx="0" cy="91453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86" b="14856"/>
            <a:stretch/>
          </p:blipFill>
          <p:spPr bwMode="auto">
            <a:xfrm>
              <a:off x="6219483" y="2709969"/>
              <a:ext cx="957459" cy="69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719765" y="2898397"/>
            <a:ext cx="3964578" cy="1283080"/>
            <a:chOff x="6220245" y="2304227"/>
            <a:chExt cx="3964578" cy="1283080"/>
          </a:xfrm>
        </p:grpSpPr>
        <p:grpSp>
          <p:nvGrpSpPr>
            <p:cNvPr id="19" name="Group 18"/>
            <p:cNvGrpSpPr/>
            <p:nvPr/>
          </p:nvGrpSpPr>
          <p:grpSpPr>
            <a:xfrm>
              <a:off x="6220245" y="2304227"/>
              <a:ext cx="3964578" cy="1283080"/>
              <a:chOff x="552448" y="209550"/>
              <a:chExt cx="3964578" cy="128308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52448" y="209550"/>
                <a:ext cx="3964578" cy="1283080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rgbClr val="BF9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54480" tIns="137160" rIns="182880" bIns="91440" rtlCol="0" anchor="t" anchorCtr="0"/>
              <a:lstStyle/>
              <a:p>
                <a:pPr fontAlgn="base"/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Opioid epidemic leads to foster care crisis in many states 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1858665" y="306836"/>
                <a:ext cx="0" cy="1066164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4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07" b="8258"/>
            <a:stretch/>
          </p:blipFill>
          <p:spPr bwMode="auto">
            <a:xfrm>
              <a:off x="6352420" y="2409413"/>
              <a:ext cx="1054749" cy="1067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7115015" y="2342646"/>
            <a:ext cx="4259638" cy="921752"/>
            <a:chOff x="6220245" y="2304227"/>
            <a:chExt cx="4259638" cy="921752"/>
          </a:xfrm>
        </p:grpSpPr>
        <p:grpSp>
          <p:nvGrpSpPr>
            <p:cNvPr id="24" name="Group 23"/>
            <p:cNvGrpSpPr/>
            <p:nvPr/>
          </p:nvGrpSpPr>
          <p:grpSpPr>
            <a:xfrm>
              <a:off x="6220245" y="2304227"/>
              <a:ext cx="4259638" cy="921752"/>
              <a:chOff x="552448" y="209550"/>
              <a:chExt cx="4259638" cy="92175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52448" y="209550"/>
                <a:ext cx="4259638" cy="921752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rgbClr val="BF9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54480" tIns="137160" rIns="182880" bIns="91440" rtlCol="0" anchor="t" anchorCtr="0"/>
              <a:lstStyle/>
              <a:p>
                <a:pPr fontAlgn="base"/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Wave of opioid-related deaths hits Erie County 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858665" y="306836"/>
                <a:ext cx="0" cy="683362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90905" y="2422122"/>
              <a:ext cx="973405" cy="70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118671" y="3896434"/>
            <a:ext cx="4259638" cy="1178305"/>
            <a:chOff x="6220245" y="2304226"/>
            <a:chExt cx="4259638" cy="1178305"/>
          </a:xfrm>
        </p:grpSpPr>
        <p:grpSp>
          <p:nvGrpSpPr>
            <p:cNvPr id="30" name="Group 29"/>
            <p:cNvGrpSpPr/>
            <p:nvPr/>
          </p:nvGrpSpPr>
          <p:grpSpPr>
            <a:xfrm>
              <a:off x="6220245" y="2304226"/>
              <a:ext cx="4259638" cy="1178305"/>
              <a:chOff x="552448" y="209549"/>
              <a:chExt cx="4259638" cy="1178305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52448" y="209549"/>
                <a:ext cx="4259638" cy="1178305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rgbClr val="BF9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54480" tIns="137160" rIns="182880" bIns="91440" rtlCol="0" anchor="t" anchorCtr="0"/>
              <a:lstStyle/>
              <a:p>
                <a:pPr fontAlgn="base"/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Fentanyl outpaces heroin as the deadliest drug on Long Island 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1858665" y="306836"/>
                <a:ext cx="0" cy="939914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00851" y="2499088"/>
              <a:ext cx="1004819" cy="80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5977482" y="4654066"/>
            <a:ext cx="5798843" cy="1187909"/>
            <a:chOff x="6026975" y="2598699"/>
            <a:chExt cx="5798843" cy="1187909"/>
          </a:xfrm>
        </p:grpSpPr>
        <p:grpSp>
          <p:nvGrpSpPr>
            <p:cNvPr id="36" name="Group 35"/>
            <p:cNvGrpSpPr/>
            <p:nvPr/>
          </p:nvGrpSpPr>
          <p:grpSpPr>
            <a:xfrm>
              <a:off x="6026975" y="2598699"/>
              <a:ext cx="5798843" cy="1187909"/>
              <a:chOff x="359178" y="504022"/>
              <a:chExt cx="5798843" cy="118790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59178" y="504022"/>
                <a:ext cx="5798843" cy="1187909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63040" tIns="182880" rIns="182880" bIns="91440" rtlCol="0" anchor="t" anchorCtr="0"/>
              <a:lstStyle/>
              <a:p>
                <a:pPr marL="795338" defTabSz="744538">
                  <a:lnSpc>
                    <a:spcPct val="100000"/>
                  </a:lnSpc>
                </a:pPr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South Florida’s opioid overdose crisis: at least 800 expected to die by end of 2016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329043" y="619714"/>
                <a:ext cx="0" cy="91453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2310" y="2864145"/>
              <a:ext cx="1615962" cy="4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5404908" y="1452339"/>
            <a:ext cx="4682982" cy="1024373"/>
            <a:chOff x="6220245" y="2304226"/>
            <a:chExt cx="4682982" cy="1024373"/>
          </a:xfrm>
        </p:grpSpPr>
        <p:grpSp>
          <p:nvGrpSpPr>
            <p:cNvPr id="41" name="Group 40"/>
            <p:cNvGrpSpPr/>
            <p:nvPr/>
          </p:nvGrpSpPr>
          <p:grpSpPr>
            <a:xfrm>
              <a:off x="6220245" y="2304226"/>
              <a:ext cx="4682982" cy="1024373"/>
              <a:chOff x="552448" y="209549"/>
              <a:chExt cx="4682982" cy="102437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52448" y="209549"/>
                <a:ext cx="4682982" cy="1024373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rgbClr val="BF9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54480" tIns="137160" rIns="182880" bIns="91440" rtlCol="0" anchor="t" anchorCtr="0"/>
              <a:lstStyle/>
              <a:p>
                <a:pPr fontAlgn="base"/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How drug companies helped drive the opioid crisis 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1858665" y="306836"/>
                <a:ext cx="0" cy="785982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2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01334" y="2447778"/>
              <a:ext cx="745738" cy="745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550574" y="4987391"/>
            <a:ext cx="4259638" cy="921752"/>
            <a:chOff x="6220245" y="2304227"/>
            <a:chExt cx="4259638" cy="921752"/>
          </a:xfrm>
        </p:grpSpPr>
        <p:grpSp>
          <p:nvGrpSpPr>
            <p:cNvPr id="48" name="Group 47"/>
            <p:cNvGrpSpPr/>
            <p:nvPr/>
          </p:nvGrpSpPr>
          <p:grpSpPr>
            <a:xfrm>
              <a:off x="6220245" y="2304227"/>
              <a:ext cx="4259638" cy="921752"/>
              <a:chOff x="552448" y="209550"/>
              <a:chExt cx="4259638" cy="921752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52448" y="209550"/>
                <a:ext cx="4259638" cy="921752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rgbClr val="BF9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54480" tIns="137160" rIns="182880" bIns="91440" rtlCol="0" anchor="t" anchorCtr="0"/>
              <a:lstStyle/>
              <a:p>
                <a:pPr fontAlgn="base"/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Hacking a solution to Boston’s Opioid Crisis </a:t>
                </a:r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1858665" y="306836"/>
                <a:ext cx="0" cy="683362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9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90905" y="2533284"/>
              <a:ext cx="1017908" cy="458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/>
          <p:cNvGrpSpPr/>
          <p:nvPr/>
        </p:nvGrpSpPr>
        <p:grpSpPr>
          <a:xfrm>
            <a:off x="961493" y="614920"/>
            <a:ext cx="4798209" cy="989598"/>
            <a:chOff x="6026976" y="2221156"/>
            <a:chExt cx="4631437" cy="989598"/>
          </a:xfrm>
        </p:grpSpPr>
        <p:grpSp>
          <p:nvGrpSpPr>
            <p:cNvPr id="53" name="Group 52"/>
            <p:cNvGrpSpPr/>
            <p:nvPr/>
          </p:nvGrpSpPr>
          <p:grpSpPr>
            <a:xfrm>
              <a:off x="6026976" y="2221156"/>
              <a:ext cx="4631437" cy="989598"/>
              <a:chOff x="359179" y="126479"/>
              <a:chExt cx="4631437" cy="989598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359179" y="126479"/>
                <a:ext cx="4631437" cy="989598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63040" tIns="182880" rIns="182880" bIns="91440" rtlCol="0" anchor="t" anchorCtr="0"/>
              <a:lstStyle/>
              <a:p>
                <a:pPr marL="230188">
                  <a:lnSpc>
                    <a:spcPct val="100000"/>
                  </a:lnSpc>
                </a:pPr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Tennessee parents lose kids as opioid crisis rages on</a:t>
                </a:r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1790247" y="285072"/>
                <a:ext cx="0" cy="732801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5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24" b="18351"/>
            <a:stretch/>
          </p:blipFill>
          <p:spPr bwMode="auto">
            <a:xfrm>
              <a:off x="6167275" y="2445510"/>
              <a:ext cx="1176021" cy="47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/>
          <p:cNvGrpSpPr/>
          <p:nvPr/>
        </p:nvGrpSpPr>
        <p:grpSpPr>
          <a:xfrm>
            <a:off x="6936022" y="426470"/>
            <a:ext cx="3836293" cy="883269"/>
            <a:chOff x="6220245" y="2304226"/>
            <a:chExt cx="3836293" cy="883269"/>
          </a:xfrm>
        </p:grpSpPr>
        <p:grpSp>
          <p:nvGrpSpPr>
            <p:cNvPr id="59" name="Group 58"/>
            <p:cNvGrpSpPr/>
            <p:nvPr/>
          </p:nvGrpSpPr>
          <p:grpSpPr>
            <a:xfrm>
              <a:off x="6220245" y="2304226"/>
              <a:ext cx="3836293" cy="883269"/>
              <a:chOff x="552448" y="209549"/>
              <a:chExt cx="3836293" cy="883269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552448" y="209549"/>
                <a:ext cx="3836293" cy="883269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rgbClr val="BF9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54480" tIns="137160" rIns="182880" bIns="91440" rtlCol="0" anchor="t" anchorCtr="0"/>
              <a:lstStyle/>
              <a:p>
                <a:pPr marL="346075" fontAlgn="base"/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The opioid crisis in Rhode Island</a:t>
                </a:r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2243525" y="306836"/>
                <a:ext cx="0" cy="657705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0" name="Picture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85875" y="2562702"/>
              <a:ext cx="1400873" cy="342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6580734" y="3433431"/>
            <a:ext cx="5028819" cy="921752"/>
            <a:chOff x="5771778" y="2304227"/>
            <a:chExt cx="5028819" cy="921752"/>
          </a:xfrm>
        </p:grpSpPr>
        <p:grpSp>
          <p:nvGrpSpPr>
            <p:cNvPr id="65" name="Group 64"/>
            <p:cNvGrpSpPr/>
            <p:nvPr/>
          </p:nvGrpSpPr>
          <p:grpSpPr>
            <a:xfrm>
              <a:off x="5771778" y="2304227"/>
              <a:ext cx="5028819" cy="921752"/>
              <a:chOff x="103981" y="209550"/>
              <a:chExt cx="5028819" cy="921752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103981" y="209550"/>
                <a:ext cx="5028819" cy="921752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rgbClr val="BF9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54480" tIns="137160" rIns="182880" bIns="91440" rtlCol="0" anchor="t" anchorCtr="0"/>
              <a:lstStyle/>
              <a:p>
                <a:pPr marL="398463" fontAlgn="base"/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Opioid-related crimes continued to climb in 2016 </a:t>
                </a: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1858665" y="306836"/>
                <a:ext cx="0" cy="683362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79615" y="2610248"/>
              <a:ext cx="1384695" cy="15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oup 68"/>
          <p:cNvGrpSpPr/>
          <p:nvPr/>
        </p:nvGrpSpPr>
        <p:grpSpPr>
          <a:xfrm>
            <a:off x="320367" y="2583095"/>
            <a:ext cx="6144909" cy="1187909"/>
            <a:chOff x="6181225" y="2598699"/>
            <a:chExt cx="6144909" cy="1187909"/>
          </a:xfrm>
        </p:grpSpPr>
        <p:grpSp>
          <p:nvGrpSpPr>
            <p:cNvPr id="70" name="Group 69"/>
            <p:cNvGrpSpPr/>
            <p:nvPr/>
          </p:nvGrpSpPr>
          <p:grpSpPr>
            <a:xfrm>
              <a:off x="6181225" y="2598699"/>
              <a:ext cx="6144909" cy="1187909"/>
              <a:chOff x="513428" y="504022"/>
              <a:chExt cx="6144909" cy="1187909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513428" y="504022"/>
                <a:ext cx="6144909" cy="1187909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63040" tIns="182880" rIns="182880" bIns="91440" rtlCol="0" anchor="t" anchorCtr="0"/>
              <a:lstStyle/>
              <a:p>
                <a:pPr marL="577850" defTabSz="744538">
                  <a:lnSpc>
                    <a:spcPct val="100000"/>
                  </a:lnSpc>
                </a:pPr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Southeast Texas far from immune to opioid epidemic continuing to sweep across the nation 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2329043" y="619714"/>
                <a:ext cx="0" cy="91453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1" name="Picture 7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44232" y="2864145"/>
              <a:ext cx="1494750" cy="4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73"/>
          <p:cNvGrpSpPr/>
          <p:nvPr/>
        </p:nvGrpSpPr>
        <p:grpSpPr>
          <a:xfrm>
            <a:off x="3642980" y="4006968"/>
            <a:ext cx="5721564" cy="1187909"/>
            <a:chOff x="6181226" y="2598699"/>
            <a:chExt cx="5919286" cy="1187909"/>
          </a:xfrm>
        </p:grpSpPr>
        <p:grpSp>
          <p:nvGrpSpPr>
            <p:cNvPr id="75" name="Group 74"/>
            <p:cNvGrpSpPr/>
            <p:nvPr/>
          </p:nvGrpSpPr>
          <p:grpSpPr>
            <a:xfrm>
              <a:off x="6181226" y="2598699"/>
              <a:ext cx="5919286" cy="1187909"/>
              <a:chOff x="513429" y="504022"/>
              <a:chExt cx="5919286" cy="1187909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513429" y="504022"/>
                <a:ext cx="5919286" cy="1187909"/>
              </a:xfrm>
              <a:prstGeom prst="rect">
                <a:avLst/>
              </a:prstGeom>
              <a:solidFill>
                <a:schemeClr val="bg1"/>
              </a:solidFill>
              <a:ln w="6350" cmpd="sng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63040" tIns="182880" rIns="182880" bIns="91440" rtlCol="0" anchor="t" anchorCtr="0"/>
              <a:lstStyle/>
              <a:p>
                <a:pPr marL="166688" defTabSz="744538">
                  <a:lnSpc>
                    <a:spcPct val="100000"/>
                  </a:lnSpc>
                </a:pPr>
                <a:r>
                  <a:rPr lang="en-US" dirty="0">
                    <a:solidFill>
                      <a:srgbClr val="404040"/>
                    </a:solidFill>
                    <a:latin typeface="Arial"/>
                    <a:cs typeface="Arial"/>
                  </a:rPr>
                  <a:t>Drug industry hired dozens of officials from the DEA as the agency tried to curb opioid abuse </a:t>
                </a: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1957013" y="619714"/>
                <a:ext cx="0" cy="91453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6" name="Picture 7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3" y="2864145"/>
              <a:ext cx="1237337" cy="69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9839552" y="-10775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27827"/>
      </p:ext>
    </p:extLst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25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50000"/>
            <a:ext cx="1219200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6"/>
          <p:cNvSpPr txBox="1">
            <a:spLocks/>
          </p:cNvSpPr>
          <p:nvPr/>
        </p:nvSpPr>
        <p:spPr>
          <a:xfrm>
            <a:off x="551630" y="496562"/>
            <a:ext cx="9839552" cy="3216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000" dirty="0">
                <a:solidFill>
                  <a:srgbClr val="002C5F"/>
                </a:solidFill>
                <a:latin typeface="Arial"/>
                <a:cs typeface="Arial"/>
              </a:rPr>
              <a:t>The government responds: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839552" y="-10775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ounded Rectangular Callout 25"/>
          <p:cNvSpPr/>
          <p:nvPr/>
        </p:nvSpPr>
        <p:spPr>
          <a:xfrm flipH="1">
            <a:off x="692743" y="1911316"/>
            <a:ext cx="3181500" cy="2090914"/>
          </a:xfrm>
          <a:prstGeom prst="wedgeRoundRectCallout">
            <a:avLst>
              <a:gd name="adj1" fmla="val -70875"/>
              <a:gd name="adj2" fmla="val 33076"/>
              <a:gd name="adj3" fmla="val 16667"/>
            </a:avLst>
          </a:prstGeom>
          <a:solidFill>
            <a:srgbClr val="D63D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115888" lvl="2"/>
            <a:r>
              <a:rPr lang="en-US" sz="2600" dirty="0">
                <a:latin typeface="Arial"/>
                <a:cs typeface="Arial"/>
              </a:rPr>
              <a:t>10 employees arrested in connection with </a:t>
            </a:r>
            <a:r>
              <a:rPr lang="en-US" sz="2600" dirty="0" err="1">
                <a:latin typeface="Arial"/>
                <a:cs typeface="Arial"/>
              </a:rPr>
              <a:t>Subsys</a:t>
            </a:r>
            <a:r>
              <a:rPr lang="en-US" sz="2600" dirty="0">
                <a:latin typeface="Arial"/>
                <a:cs typeface="Arial"/>
              </a:rPr>
              <a:t> kickbacks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8120517" y="3720025"/>
            <a:ext cx="3489384" cy="1731739"/>
          </a:xfrm>
          <a:prstGeom prst="wedgeRoundRectCallout">
            <a:avLst>
              <a:gd name="adj1" fmla="val -67595"/>
              <a:gd name="adj2" fmla="val -34914"/>
              <a:gd name="adj3" fmla="val 16667"/>
            </a:avLst>
          </a:prstGeom>
          <a:solidFill>
            <a:srgbClr val="002C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119063" lvl="2"/>
            <a:r>
              <a:rPr lang="en-US" sz="2600" dirty="0">
                <a:latin typeface="Arial"/>
                <a:cs typeface="Arial"/>
              </a:rPr>
              <a:t>Illinois AG sues </a:t>
            </a:r>
            <a:r>
              <a:rPr lang="en-US" sz="2600" dirty="0" err="1">
                <a:latin typeface="Arial"/>
                <a:cs typeface="Arial"/>
              </a:rPr>
              <a:t>Insys</a:t>
            </a:r>
            <a:r>
              <a:rPr lang="en-US" sz="2600" dirty="0">
                <a:latin typeface="Arial"/>
                <a:cs typeface="Arial"/>
              </a:rPr>
              <a:t> for deceptive opioid marketing</a:t>
            </a:r>
          </a:p>
        </p:txBody>
      </p:sp>
      <p:pic>
        <p:nvPicPr>
          <p:cNvPr id="28" name="Picture 27" descr="Insys-Therapeutics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96" y="2996939"/>
            <a:ext cx="2506008" cy="1253004"/>
          </a:xfrm>
          <a:prstGeom prst="rect">
            <a:avLst/>
          </a:prstGeom>
        </p:spPr>
      </p:pic>
      <p:sp>
        <p:nvSpPr>
          <p:cNvPr id="29" name="Freeform 28"/>
          <p:cNvSpPr>
            <a:spLocks/>
          </p:cNvSpPr>
          <p:nvPr/>
        </p:nvSpPr>
        <p:spPr bwMode="auto">
          <a:xfrm>
            <a:off x="10522362" y="2644600"/>
            <a:ext cx="856417" cy="1494119"/>
          </a:xfrm>
          <a:custGeom>
            <a:avLst/>
            <a:gdLst>
              <a:gd name="T0" fmla="*/ 2147483647 w 374"/>
              <a:gd name="T1" fmla="*/ 2147483647 h 618"/>
              <a:gd name="T2" fmla="*/ 2147483647 w 374"/>
              <a:gd name="T3" fmla="*/ 0 h 618"/>
              <a:gd name="T4" fmla="*/ 2147483647 w 374"/>
              <a:gd name="T5" fmla="*/ 2147483647 h 618"/>
              <a:gd name="T6" fmla="*/ 2147483647 w 374"/>
              <a:gd name="T7" fmla="*/ 2147483647 h 618"/>
              <a:gd name="T8" fmla="*/ 2147483647 w 374"/>
              <a:gd name="T9" fmla="*/ 2147483647 h 618"/>
              <a:gd name="T10" fmla="*/ 2147483647 w 374"/>
              <a:gd name="T11" fmla="*/ 2147483647 h 618"/>
              <a:gd name="T12" fmla="*/ 2147483647 w 374"/>
              <a:gd name="T13" fmla="*/ 2147483647 h 618"/>
              <a:gd name="T14" fmla="*/ 2147483647 w 374"/>
              <a:gd name="T15" fmla="*/ 2147483647 h 618"/>
              <a:gd name="T16" fmla="*/ 2147483647 w 374"/>
              <a:gd name="T17" fmla="*/ 2147483647 h 618"/>
              <a:gd name="T18" fmla="*/ 2147483647 w 374"/>
              <a:gd name="T19" fmla="*/ 2147483647 h 618"/>
              <a:gd name="T20" fmla="*/ 2147483647 w 374"/>
              <a:gd name="T21" fmla="*/ 2147483647 h 618"/>
              <a:gd name="T22" fmla="*/ 2147483647 w 374"/>
              <a:gd name="T23" fmla="*/ 2147483647 h 618"/>
              <a:gd name="T24" fmla="*/ 2147483647 w 374"/>
              <a:gd name="T25" fmla="*/ 2147483647 h 618"/>
              <a:gd name="T26" fmla="*/ 2147483647 w 374"/>
              <a:gd name="T27" fmla="*/ 2147483647 h 618"/>
              <a:gd name="T28" fmla="*/ 2147483647 w 374"/>
              <a:gd name="T29" fmla="*/ 2147483647 h 618"/>
              <a:gd name="T30" fmla="*/ 2147483647 w 374"/>
              <a:gd name="T31" fmla="*/ 2147483647 h 618"/>
              <a:gd name="T32" fmla="*/ 2147483647 w 374"/>
              <a:gd name="T33" fmla="*/ 2147483647 h 618"/>
              <a:gd name="T34" fmla="*/ 0 w 374"/>
              <a:gd name="T35" fmla="*/ 2147483647 h 618"/>
              <a:gd name="T36" fmla="*/ 2147483647 w 374"/>
              <a:gd name="T37" fmla="*/ 2147483647 h 618"/>
              <a:gd name="T38" fmla="*/ 2147483647 w 374"/>
              <a:gd name="T39" fmla="*/ 2147483647 h 618"/>
              <a:gd name="T40" fmla="*/ 2147483647 w 374"/>
              <a:gd name="T41" fmla="*/ 2147483647 h 618"/>
              <a:gd name="T42" fmla="*/ 2147483647 w 374"/>
              <a:gd name="T43" fmla="*/ 2147483647 h 618"/>
              <a:gd name="T44" fmla="*/ 2147483647 w 374"/>
              <a:gd name="T45" fmla="*/ 2147483647 h 6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74"/>
              <a:gd name="T70" fmla="*/ 0 h 618"/>
              <a:gd name="T71" fmla="*/ 374 w 374"/>
              <a:gd name="T72" fmla="*/ 618 h 6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74" h="618">
                <a:moveTo>
                  <a:pt x="69" y="36"/>
                </a:moveTo>
                <a:lnTo>
                  <a:pt x="284" y="0"/>
                </a:lnTo>
                <a:lnTo>
                  <a:pt x="318" y="76"/>
                </a:lnTo>
                <a:lnTo>
                  <a:pt x="361" y="392"/>
                </a:lnTo>
                <a:lnTo>
                  <a:pt x="374" y="434"/>
                </a:lnTo>
                <a:lnTo>
                  <a:pt x="340" y="518"/>
                </a:lnTo>
                <a:lnTo>
                  <a:pt x="340" y="576"/>
                </a:lnTo>
                <a:lnTo>
                  <a:pt x="302" y="570"/>
                </a:lnTo>
                <a:lnTo>
                  <a:pt x="303" y="618"/>
                </a:lnTo>
                <a:lnTo>
                  <a:pt x="263" y="599"/>
                </a:lnTo>
                <a:lnTo>
                  <a:pt x="242" y="605"/>
                </a:lnTo>
                <a:lnTo>
                  <a:pt x="211" y="601"/>
                </a:lnTo>
                <a:lnTo>
                  <a:pt x="189" y="526"/>
                </a:lnTo>
                <a:lnTo>
                  <a:pt x="145" y="504"/>
                </a:lnTo>
                <a:lnTo>
                  <a:pt x="145" y="425"/>
                </a:lnTo>
                <a:lnTo>
                  <a:pt x="102" y="434"/>
                </a:lnTo>
                <a:lnTo>
                  <a:pt x="77" y="376"/>
                </a:lnTo>
                <a:lnTo>
                  <a:pt x="0" y="308"/>
                </a:lnTo>
                <a:lnTo>
                  <a:pt x="56" y="202"/>
                </a:lnTo>
                <a:lnTo>
                  <a:pt x="40" y="152"/>
                </a:lnTo>
                <a:lnTo>
                  <a:pt x="97" y="142"/>
                </a:lnTo>
                <a:lnTo>
                  <a:pt x="102" y="73"/>
                </a:lnTo>
                <a:lnTo>
                  <a:pt x="69" y="36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0" name="Rounded Rectangular Callout 29"/>
          <p:cNvSpPr/>
          <p:nvPr/>
        </p:nvSpPr>
        <p:spPr>
          <a:xfrm>
            <a:off x="4837639" y="2442906"/>
            <a:ext cx="4515679" cy="1629119"/>
          </a:xfrm>
          <a:prstGeom prst="wedgeRoundRectCallout">
            <a:avLst>
              <a:gd name="adj1" fmla="val 68871"/>
              <a:gd name="adj2" fmla="val -32653"/>
              <a:gd name="adj3" fmla="val 16667"/>
            </a:avLst>
          </a:prstGeom>
          <a:solidFill>
            <a:srgbClr val="D63D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161925" lvl="1"/>
            <a:r>
              <a:rPr lang="en-US" sz="2600" dirty="0">
                <a:latin typeface="Arial"/>
                <a:cs typeface="Arial"/>
              </a:rPr>
              <a:t>Chicago will license </a:t>
            </a:r>
            <a:r>
              <a:rPr lang="en-US" sz="2600" dirty="0" err="1">
                <a:latin typeface="Arial"/>
                <a:cs typeface="Arial"/>
              </a:rPr>
              <a:t>pharma</a:t>
            </a:r>
            <a:r>
              <a:rPr lang="en-US" sz="2600" dirty="0">
                <a:latin typeface="Arial"/>
                <a:cs typeface="Arial"/>
              </a:rPr>
              <a:t> sales reps to fight opioid overprescribing</a:t>
            </a:r>
          </a:p>
        </p:txBody>
      </p:sp>
      <p:sp>
        <p:nvSpPr>
          <p:cNvPr id="31" name="5-Point Star 30"/>
          <p:cNvSpPr/>
          <p:nvPr/>
        </p:nvSpPr>
        <p:spPr>
          <a:xfrm>
            <a:off x="10958426" y="2548383"/>
            <a:ext cx="403325" cy="403325"/>
          </a:xfrm>
          <a:prstGeom prst="star5">
            <a:avLst/>
          </a:prstGeom>
          <a:solidFill>
            <a:srgbClr val="002C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7033802" y="3146593"/>
            <a:ext cx="1784229" cy="1965113"/>
          </a:xfrm>
          <a:custGeom>
            <a:avLst/>
            <a:gdLst>
              <a:gd name="T0" fmla="*/ 2147483647 w 440"/>
              <a:gd name="T1" fmla="*/ 2147483647 h 458"/>
              <a:gd name="T2" fmla="*/ 2147483647 w 440"/>
              <a:gd name="T3" fmla="*/ 2147483647 h 458"/>
              <a:gd name="T4" fmla="*/ 0 w 440"/>
              <a:gd name="T5" fmla="*/ 2147483647 h 458"/>
              <a:gd name="T6" fmla="*/ 2147483647 w 440"/>
              <a:gd name="T7" fmla="*/ 2147483647 h 458"/>
              <a:gd name="T8" fmla="*/ 2147483647 w 440"/>
              <a:gd name="T9" fmla="*/ 2147483647 h 458"/>
              <a:gd name="T10" fmla="*/ 2147483647 w 440"/>
              <a:gd name="T11" fmla="*/ 2147483647 h 458"/>
              <a:gd name="T12" fmla="*/ 2147483647 w 440"/>
              <a:gd name="T13" fmla="*/ 2147483647 h 458"/>
              <a:gd name="T14" fmla="*/ 2147483647 w 440"/>
              <a:gd name="T15" fmla="*/ 2147483647 h 458"/>
              <a:gd name="T16" fmla="*/ 2147483647 w 440"/>
              <a:gd name="T17" fmla="*/ 2147483647 h 458"/>
              <a:gd name="T18" fmla="*/ 2147483647 w 440"/>
              <a:gd name="T19" fmla="*/ 2147483647 h 458"/>
              <a:gd name="T20" fmla="*/ 2147483647 w 440"/>
              <a:gd name="T21" fmla="*/ 2147483647 h 458"/>
              <a:gd name="T22" fmla="*/ 2147483647 w 440"/>
              <a:gd name="T23" fmla="*/ 2147483647 h 458"/>
              <a:gd name="T24" fmla="*/ 2147483647 w 440"/>
              <a:gd name="T25" fmla="*/ 2147483647 h 458"/>
              <a:gd name="T26" fmla="*/ 2147483647 w 440"/>
              <a:gd name="T27" fmla="*/ 2147483647 h 458"/>
              <a:gd name="T28" fmla="*/ 2147483647 w 440"/>
              <a:gd name="T29" fmla="*/ 2147483647 h 458"/>
              <a:gd name="T30" fmla="*/ 2147483647 w 440"/>
              <a:gd name="T31" fmla="*/ 2147483647 h 458"/>
              <a:gd name="T32" fmla="*/ 2147483647 w 440"/>
              <a:gd name="T33" fmla="*/ 0 h 458"/>
              <a:gd name="T34" fmla="*/ 2147483647 w 440"/>
              <a:gd name="T35" fmla="*/ 2147483647 h 458"/>
              <a:gd name="T36" fmla="*/ 2147483647 w 440"/>
              <a:gd name="T37" fmla="*/ 2147483647 h 458"/>
              <a:gd name="T38" fmla="*/ 2147483647 w 440"/>
              <a:gd name="T39" fmla="*/ 2147483647 h 458"/>
              <a:gd name="T40" fmla="*/ 2147483647 w 440"/>
              <a:gd name="T41" fmla="*/ 2147483647 h 45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40"/>
              <a:gd name="T64" fmla="*/ 0 h 458"/>
              <a:gd name="T65" fmla="*/ 440 w 440"/>
              <a:gd name="T66" fmla="*/ 458 h 45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40" h="458">
                <a:moveTo>
                  <a:pt x="45" y="239"/>
                </a:moveTo>
                <a:lnTo>
                  <a:pt x="12" y="230"/>
                </a:lnTo>
                <a:lnTo>
                  <a:pt x="0" y="303"/>
                </a:lnTo>
                <a:lnTo>
                  <a:pt x="12" y="379"/>
                </a:lnTo>
                <a:lnTo>
                  <a:pt x="75" y="431"/>
                </a:lnTo>
                <a:lnTo>
                  <a:pt x="90" y="458"/>
                </a:lnTo>
                <a:lnTo>
                  <a:pt x="170" y="431"/>
                </a:lnTo>
                <a:lnTo>
                  <a:pt x="267" y="370"/>
                </a:lnTo>
                <a:lnTo>
                  <a:pt x="294" y="235"/>
                </a:lnTo>
                <a:lnTo>
                  <a:pt x="356" y="199"/>
                </a:lnTo>
                <a:lnTo>
                  <a:pt x="389" y="117"/>
                </a:lnTo>
                <a:lnTo>
                  <a:pt x="440" y="93"/>
                </a:lnTo>
                <a:lnTo>
                  <a:pt x="374" y="83"/>
                </a:lnTo>
                <a:lnTo>
                  <a:pt x="260" y="141"/>
                </a:lnTo>
                <a:lnTo>
                  <a:pt x="248" y="86"/>
                </a:lnTo>
                <a:lnTo>
                  <a:pt x="152" y="92"/>
                </a:lnTo>
                <a:lnTo>
                  <a:pt x="130" y="0"/>
                </a:lnTo>
                <a:lnTo>
                  <a:pt x="105" y="24"/>
                </a:lnTo>
                <a:lnTo>
                  <a:pt x="112" y="155"/>
                </a:lnTo>
                <a:lnTo>
                  <a:pt x="70" y="166"/>
                </a:lnTo>
                <a:lnTo>
                  <a:pt x="45" y="239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3" name="Rounded Rectangular Callout 32"/>
          <p:cNvSpPr/>
          <p:nvPr/>
        </p:nvSpPr>
        <p:spPr>
          <a:xfrm>
            <a:off x="667088" y="1902832"/>
            <a:ext cx="5452163" cy="2065256"/>
          </a:xfrm>
          <a:prstGeom prst="wedgeRoundRectCallout">
            <a:avLst>
              <a:gd name="adj1" fmla="val 62404"/>
              <a:gd name="adj2" fmla="val 34683"/>
              <a:gd name="adj3" fmla="val 16667"/>
            </a:avLst>
          </a:prstGeom>
          <a:solidFill>
            <a:srgbClr val="002C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166688" lvl="1"/>
            <a:r>
              <a:rPr lang="en-US" sz="2600" dirty="0">
                <a:latin typeface="Arial"/>
                <a:cs typeface="Arial"/>
              </a:rPr>
              <a:t>West Virginia agrees to $4.2 million settlement with 5 drug wholesalers for shipping excessive numbers of opioids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837653" y="3568910"/>
            <a:ext cx="2298025" cy="1640985"/>
            <a:chOff x="9697788" y="655195"/>
            <a:chExt cx="1644414" cy="1174251"/>
          </a:xfrm>
          <a:solidFill>
            <a:srgbClr val="002C5F"/>
          </a:solidFill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9697788" y="655195"/>
              <a:ext cx="1300079" cy="1113222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0962552" y="1591649"/>
              <a:ext cx="379650" cy="237797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37" name="Picture 36" descr="end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55" y="2849014"/>
            <a:ext cx="1399181" cy="387046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667087" y="2410311"/>
            <a:ext cx="5888337" cy="1603462"/>
          </a:xfrm>
          <a:prstGeom prst="wedgeRoundRectCallout">
            <a:avLst>
              <a:gd name="adj1" fmla="val 60294"/>
              <a:gd name="adj2" fmla="val 43301"/>
              <a:gd name="adj3" fmla="val 16667"/>
            </a:avLst>
          </a:prstGeom>
          <a:solidFill>
            <a:srgbClr val="D63D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Ins="182880" rtlCol="0" anchor="ctr"/>
          <a:lstStyle/>
          <a:p>
            <a:pPr marL="166688" lvl="1"/>
            <a:r>
              <a:rPr lang="en-US" sz="2600" dirty="0">
                <a:latin typeface="Arial"/>
                <a:cs typeface="Arial"/>
              </a:rPr>
              <a:t>New York agrees to $200 thousand settlement with Endo for improper opioid marketing</a:t>
            </a:r>
          </a:p>
        </p:txBody>
      </p:sp>
    </p:spTree>
    <p:extLst>
      <p:ext uri="{BB962C8B-B14F-4D97-AF65-F5344CB8AC3E}">
        <p14:creationId xmlns:p14="http://schemas.microsoft.com/office/powerpoint/2010/main" val="3135984852"/>
      </p:ext>
    </p:extLst>
  </p:cSld>
  <p:clrMapOvr>
    <a:masterClrMapping/>
  </p:clrMapOvr>
  <p:transition spd="slow" advClick="0" advTm="17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8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8" grpId="0" animBg="1"/>
      <p:bldP spid="3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118E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877719" y="1404739"/>
            <a:ext cx="10654808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 dirty="0">
                <a:solidFill>
                  <a:srgbClr val="FFFFFF"/>
                </a:solidFill>
                <a:latin typeface="Arial"/>
                <a:cs typeface="Arial"/>
              </a:rPr>
              <a:t>PATIENT ASSISTANCE PROGRAM SCRUTINY</a:t>
            </a:r>
          </a:p>
        </p:txBody>
      </p:sp>
    </p:spTree>
    <p:extLst>
      <p:ext uri="{BB962C8B-B14F-4D97-AF65-F5344CB8AC3E}">
        <p14:creationId xmlns:p14="http://schemas.microsoft.com/office/powerpoint/2010/main" val="3976284924"/>
      </p:ext>
    </p:extLst>
  </p:cSld>
  <p:clrMapOvr>
    <a:masterClrMapping/>
  </p:clrMapOvr>
  <p:transition spd="slow" advClick="0" advTm="27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7" name="Title 6"/>
          <p:cNvSpPr>
            <a:spLocks noGrp="1"/>
          </p:cNvSpPr>
          <p:nvPr>
            <p:ph type="title"/>
          </p:nvPr>
        </p:nvSpPr>
        <p:spPr>
          <a:xfrm>
            <a:off x="754099" y="981755"/>
            <a:ext cx="10570611" cy="2149653"/>
          </a:xfrm>
        </p:spPr>
        <p:txBody>
          <a:bodyPr anchor="t">
            <a:noAutofit/>
          </a:bodyPr>
          <a:lstStyle/>
          <a:p>
            <a:pPr>
              <a:lnSpc>
                <a:spcPts val="6400"/>
              </a:lnSpc>
            </a:pPr>
            <a:r>
              <a:rPr lang="en-US" sz="5400" dirty="0">
                <a:solidFill>
                  <a:srgbClr val="F6BC1C"/>
                </a:solidFill>
                <a:latin typeface="Aril"/>
                <a:cs typeface="Aril"/>
              </a:rPr>
              <a:t>of Opioids:</a:t>
            </a:r>
          </a:p>
        </p:txBody>
      </p:sp>
      <p:sp>
        <p:nvSpPr>
          <p:cNvPr id="19" name="Title 6"/>
          <p:cNvSpPr txBox="1">
            <a:spLocks/>
          </p:cNvSpPr>
          <p:nvPr/>
        </p:nvSpPr>
        <p:spPr>
          <a:xfrm>
            <a:off x="757668" y="2142076"/>
            <a:ext cx="7935274" cy="3465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10 former </a:t>
            </a:r>
            <a:r>
              <a:rPr lang="en-US" sz="5400" dirty="0" err="1">
                <a:solidFill>
                  <a:schemeClr val="bg1"/>
                </a:solidFill>
                <a:latin typeface="Arial"/>
                <a:cs typeface="Arial"/>
              </a:rPr>
              <a:t>Insys</a:t>
            </a: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 employees arrested in kickback scheme surrounding Subsys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87" y="1167948"/>
            <a:ext cx="3535844" cy="31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7164"/>
      </p:ext>
    </p:extLst>
  </p:cSld>
  <p:clrMapOvr>
    <a:masterClrMapping/>
  </p:clrMapOvr>
  <p:transition spd="slow" advClick="0" advTm="4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" y="0"/>
            <a:ext cx="6116037" cy="6858000"/>
          </a:xfrm>
          <a:prstGeom prst="rect">
            <a:avLst/>
          </a:prstGeom>
          <a:solidFill>
            <a:srgbClr val="002C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heart tu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15" y="2336962"/>
            <a:ext cx="6848231" cy="4245507"/>
          </a:xfrm>
          <a:prstGeom prst="rect">
            <a:avLst/>
          </a:prstGeom>
        </p:spPr>
      </p:pic>
      <p:sp>
        <p:nvSpPr>
          <p:cNvPr id="22" name="Title 6"/>
          <p:cNvSpPr txBox="1">
            <a:spLocks/>
          </p:cNvSpPr>
          <p:nvPr/>
        </p:nvSpPr>
        <p:spPr>
          <a:xfrm>
            <a:off x="492161" y="683423"/>
            <a:ext cx="4716259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Gilead, Biogen, Jazz, and Celgene questioned on relationships with independent charities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118E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pic>
        <p:nvPicPr>
          <p:cNvPr id="10" name="Picture 9" descr="Gilead_Sciences_Logo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85" y="481635"/>
            <a:ext cx="1263407" cy="354346"/>
          </a:xfrm>
          <a:prstGeom prst="rect">
            <a:avLst/>
          </a:prstGeom>
        </p:spPr>
      </p:pic>
      <p:pic>
        <p:nvPicPr>
          <p:cNvPr id="11" name="Picture 10" descr="Biogen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71" y="989452"/>
            <a:ext cx="1389360" cy="781747"/>
          </a:xfrm>
          <a:prstGeom prst="rect">
            <a:avLst/>
          </a:prstGeom>
        </p:spPr>
      </p:pic>
      <p:pic>
        <p:nvPicPr>
          <p:cNvPr id="12" name="Picture 11" descr="jazz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89" y="1902756"/>
            <a:ext cx="1935802" cy="404124"/>
          </a:xfrm>
          <a:prstGeom prst="rect">
            <a:avLst/>
          </a:prstGeom>
        </p:spPr>
      </p:pic>
      <p:pic>
        <p:nvPicPr>
          <p:cNvPr id="13" name="Picture 12" descr="celgene-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736" y="2672137"/>
            <a:ext cx="725226" cy="6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76661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1104613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b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NEW FDA GUIDANCES</a:t>
            </a:r>
            <a:b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585159626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flipV="1">
            <a:off x="0" y="-1"/>
            <a:ext cx="12192000" cy="6452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6" name="Title 6"/>
          <p:cNvSpPr txBox="1">
            <a:spLocks/>
          </p:cNvSpPr>
          <p:nvPr/>
        </p:nvSpPr>
        <p:spPr>
          <a:xfrm>
            <a:off x="1132743" y="633845"/>
            <a:ext cx="4951458" cy="4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u="sng" dirty="0">
                <a:solidFill>
                  <a:srgbClr val="002C5F"/>
                </a:solidFill>
                <a:latin typeface="Arial"/>
                <a:cs typeface="Arial"/>
              </a:rPr>
              <a:t>PHARMA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5" y="403286"/>
            <a:ext cx="576166" cy="5523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itle 6"/>
          <p:cNvSpPr txBox="1">
            <a:spLocks/>
          </p:cNvSpPr>
          <p:nvPr/>
        </p:nvSpPr>
        <p:spPr>
          <a:xfrm>
            <a:off x="1149868" y="1625380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Access to Investigational Drugs </a:t>
            </a:r>
          </a:p>
        </p:txBody>
      </p:sp>
      <p:pic>
        <p:nvPicPr>
          <p:cNvPr id="2" name="Picture 1" descr="access to investigational drug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5" t="-3808" r="-6923" b="-3147"/>
          <a:stretch/>
        </p:blipFill>
        <p:spPr>
          <a:xfrm>
            <a:off x="7277014" y="851833"/>
            <a:ext cx="3383786" cy="453674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itle 6"/>
          <p:cNvSpPr txBox="1">
            <a:spLocks/>
          </p:cNvSpPr>
          <p:nvPr/>
        </p:nvSpPr>
        <p:spPr>
          <a:xfrm>
            <a:off x="1149868" y="2274640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Rx and OTC Co-Packaged Drugs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7" t="-6205" r="-1026" b="-3534"/>
          <a:stretch/>
        </p:blipFill>
        <p:spPr>
          <a:xfrm>
            <a:off x="7285594" y="851833"/>
            <a:ext cx="3381065" cy="4531013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itle 6"/>
          <p:cNvSpPr txBox="1">
            <a:spLocks/>
          </p:cNvSpPr>
          <p:nvPr/>
        </p:nvSpPr>
        <p:spPr>
          <a:xfrm>
            <a:off x="1149868" y="2923900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Data Integrity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1" t="-4039" r="-3674" b="-2608"/>
          <a:stretch/>
        </p:blipFill>
        <p:spPr>
          <a:xfrm>
            <a:off x="7285594" y="851833"/>
            <a:ext cx="3381065" cy="453052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itle 6"/>
          <p:cNvSpPr txBox="1">
            <a:spLocks/>
          </p:cNvSpPr>
          <p:nvPr/>
        </p:nvSpPr>
        <p:spPr>
          <a:xfrm>
            <a:off x="1149868" y="3573160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Clinical Safety Data Collection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44" t="-4975" r="-5549" b="-2436"/>
          <a:stretch/>
        </p:blipFill>
        <p:spPr>
          <a:xfrm>
            <a:off x="7285594" y="851833"/>
            <a:ext cx="3381065" cy="453910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29386"/>
      </p:ext>
    </p:extLst>
  </p:cSld>
  <p:clrMapOvr>
    <a:masterClrMapping/>
  </p:clrMapOvr>
  <p:transition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30" grpId="1"/>
      <p:bldP spid="32" grpId="0"/>
      <p:bldP spid="32" grpId="1"/>
      <p:bldP spid="3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flipV="1">
            <a:off x="0" y="-1"/>
            <a:ext cx="12192000" cy="6452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6" name="Title 6"/>
          <p:cNvSpPr txBox="1">
            <a:spLocks/>
          </p:cNvSpPr>
          <p:nvPr/>
        </p:nvSpPr>
        <p:spPr>
          <a:xfrm>
            <a:off x="1132743" y="633845"/>
            <a:ext cx="4951458" cy="438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u="sng" dirty="0">
                <a:solidFill>
                  <a:srgbClr val="002C5F"/>
                </a:solidFill>
                <a:latin typeface="Arial"/>
                <a:cs typeface="Arial"/>
              </a:rPr>
              <a:t>DEVICE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2117">
            <a:off x="240279" y="503478"/>
            <a:ext cx="863995" cy="4631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6"/>
          <p:cNvSpPr txBox="1">
            <a:spLocks/>
          </p:cNvSpPr>
          <p:nvPr/>
        </p:nvSpPr>
        <p:spPr>
          <a:xfrm>
            <a:off x="1149868" y="2138494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Device Adverse Events Reporting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14649" r="-1750" b="-21409"/>
          <a:stretch/>
        </p:blipFill>
        <p:spPr>
          <a:xfrm>
            <a:off x="7268431" y="849474"/>
            <a:ext cx="3389647" cy="453910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itle 6"/>
          <p:cNvSpPr txBox="1">
            <a:spLocks/>
          </p:cNvSpPr>
          <p:nvPr/>
        </p:nvSpPr>
        <p:spPr>
          <a:xfrm>
            <a:off x="1149868" y="2711675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Benefit/Risk Determinations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1" t="-29280" r="-2843" b="-27938"/>
          <a:stretch/>
        </p:blipFill>
        <p:spPr>
          <a:xfrm>
            <a:off x="7268431" y="849474"/>
            <a:ext cx="3381065" cy="453910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itle 6"/>
          <p:cNvSpPr txBox="1">
            <a:spLocks/>
          </p:cNvSpPr>
          <p:nvPr/>
        </p:nvSpPr>
        <p:spPr>
          <a:xfrm>
            <a:off x="1149868" y="3284856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Patient Preference Information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8" t="-10658" r="-4573" b="-7810"/>
          <a:stretch/>
        </p:blipFill>
        <p:spPr>
          <a:xfrm>
            <a:off x="7268431" y="849474"/>
            <a:ext cx="3363902" cy="455627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itle 6"/>
          <p:cNvSpPr txBox="1">
            <a:spLocks/>
          </p:cNvSpPr>
          <p:nvPr/>
        </p:nvSpPr>
        <p:spPr>
          <a:xfrm>
            <a:off x="1149868" y="3858037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3D Printing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8" t="-12199" r="-3449" b="-14055"/>
          <a:stretch/>
        </p:blipFill>
        <p:spPr>
          <a:xfrm>
            <a:off x="7268431" y="849474"/>
            <a:ext cx="3363901" cy="454768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6"/>
          <p:cNvSpPr txBox="1">
            <a:spLocks/>
          </p:cNvSpPr>
          <p:nvPr/>
        </p:nvSpPr>
        <p:spPr>
          <a:xfrm>
            <a:off x="1141287" y="4431216"/>
            <a:ext cx="5960430" cy="524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2C5F"/>
                </a:solidFill>
                <a:latin typeface="Arial"/>
                <a:cs typeface="Arial"/>
              </a:rPr>
              <a:t>Software as a Device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68431" y="849474"/>
            <a:ext cx="3363903" cy="4556269"/>
            <a:chOff x="7503347" y="1372887"/>
            <a:chExt cx="3363903" cy="4556269"/>
          </a:xfrm>
        </p:grpSpPr>
        <p:sp>
          <p:nvSpPr>
            <p:cNvPr id="3" name="Rectangle 2"/>
            <p:cNvSpPr/>
            <p:nvPr/>
          </p:nvSpPr>
          <p:spPr>
            <a:xfrm>
              <a:off x="7503347" y="1372887"/>
              <a:ext cx="3363903" cy="4556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" t="1445" r="1980" b="1552"/>
            <a:stretch/>
          </p:blipFill>
          <p:spPr>
            <a:xfrm>
              <a:off x="7563417" y="1630303"/>
              <a:ext cx="3243762" cy="4058598"/>
            </a:xfrm>
            <a:prstGeom prst="rect">
              <a:avLst/>
            </a:prstGeom>
            <a:solidFill>
              <a:srgbClr val="FFFFFF"/>
            </a:solidFill>
            <a:effectLst/>
          </p:spPr>
        </p:pic>
      </p:grpSp>
    </p:spTree>
    <p:extLst>
      <p:ext uri="{BB962C8B-B14F-4D97-AF65-F5344CB8AC3E}">
        <p14:creationId xmlns:p14="http://schemas.microsoft.com/office/powerpoint/2010/main" val="21418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500">
        <p:fade/>
      </p:transition>
    </mc:Choice>
    <mc:Fallback xmlns="">
      <p:transition spd="med" advClick="0" advTm="1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1" grpId="0"/>
      <p:bldP spid="21" grpId="1"/>
      <p:bldP spid="23" grpId="0"/>
      <p:bldP spid="23" grpId="1"/>
      <p:bldP spid="29" grpId="0"/>
      <p:bldP spid="29" grpId="1"/>
      <p:bldP spid="3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354526"/>
            <a:ext cx="10654808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FDA LETTERS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118E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71613018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rning b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509">
            <a:off x="5110779" y="415752"/>
            <a:ext cx="7872219" cy="402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warning bar.pn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8273">
            <a:off x="5172431" y="4891174"/>
            <a:ext cx="7872219" cy="402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1" y="0"/>
            <a:ext cx="6116037" cy="6858000"/>
          </a:xfrm>
          <a:prstGeom prst="rect">
            <a:avLst/>
          </a:prstGeom>
          <a:solidFill>
            <a:srgbClr val="002C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118E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92162" y="683423"/>
            <a:ext cx="4514111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FDA sent Pfizer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Hospira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unit Untitled Letter for misleading YouTube ad </a:t>
            </a:r>
          </a:p>
        </p:txBody>
      </p:sp>
      <p:pic>
        <p:nvPicPr>
          <p:cNvPr id="2" name="Picture 1" descr="HSP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23" y="2135427"/>
            <a:ext cx="2325769" cy="1649573"/>
          </a:xfrm>
          <a:prstGeom prst="rect">
            <a:avLst/>
          </a:prstGeom>
        </p:spPr>
      </p:pic>
      <p:pic>
        <p:nvPicPr>
          <p:cNvPr id="20" name="Picture 19" descr="warning bar.png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8439">
            <a:off x="6520911" y="851720"/>
            <a:ext cx="7872219" cy="402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76678"/>
      </p:ext>
    </p:extLst>
  </p:cSld>
  <p:clrMapOvr>
    <a:masterClrMapping/>
  </p:clrMapOvr>
  <p:transition spd="slow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velo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85" y="3005089"/>
            <a:ext cx="3429245" cy="2098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6116037" cy="6858000"/>
          </a:xfrm>
          <a:prstGeom prst="rect">
            <a:avLst/>
          </a:prstGeom>
          <a:solidFill>
            <a:srgbClr val="002C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118E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92162" y="683423"/>
            <a:ext cx="4797468" cy="2175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FDA sent Warning Letter to Shionogi for copay voucher claims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72964" y="1186631"/>
            <a:ext cx="3429245" cy="3927120"/>
            <a:chOff x="7572964" y="844708"/>
            <a:chExt cx="3429245" cy="3927120"/>
          </a:xfrm>
        </p:grpSpPr>
        <p:pic>
          <p:nvPicPr>
            <p:cNvPr id="4" name="Picture 3" descr="envelope lett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964" y="844708"/>
              <a:ext cx="3429245" cy="3927120"/>
            </a:xfrm>
            <a:prstGeom prst="rect">
              <a:avLst/>
            </a:prstGeom>
          </p:spPr>
        </p:pic>
        <p:pic>
          <p:nvPicPr>
            <p:cNvPr id="7" name="Picture 6" descr="SHIONOGI INC-jpg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6332" y="1427284"/>
              <a:ext cx="2199283" cy="331177"/>
            </a:xfrm>
            <a:prstGeom prst="rect">
              <a:avLst/>
            </a:prstGeom>
          </p:spPr>
        </p:pic>
      </p:grpSp>
      <p:pic>
        <p:nvPicPr>
          <p:cNvPr id="6" name="Picture 5" descr="warn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12">
            <a:off x="8115706" y="2161108"/>
            <a:ext cx="2359800" cy="6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54921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CB4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457150"/>
            <a:ext cx="9510082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503442851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348575"/>
            <a:ext cx="12192000" cy="720766"/>
            <a:chOff x="0" y="1348575"/>
            <a:chExt cx="12192000" cy="720766"/>
          </a:xfrm>
        </p:grpSpPr>
        <p:sp>
          <p:nvSpPr>
            <p:cNvPr id="10" name="Rectangle 9"/>
            <p:cNvSpPr/>
            <p:nvPr/>
          </p:nvSpPr>
          <p:spPr>
            <a:xfrm>
              <a:off x="0" y="1348575"/>
              <a:ext cx="12192000" cy="720766"/>
            </a:xfrm>
            <a:prstGeom prst="rect">
              <a:avLst/>
            </a:prstGeom>
            <a:gradFill flip="none" rotWithShape="1">
              <a:gsLst>
                <a:gs pos="16000">
                  <a:schemeClr val="bg1"/>
                </a:gs>
                <a:gs pos="92000">
                  <a:srgbClr val="8CB42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3" y="1506215"/>
              <a:ext cx="1448960" cy="4346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-1" y="600637"/>
            <a:ext cx="12192001" cy="720766"/>
            <a:chOff x="-1" y="600637"/>
            <a:chExt cx="12192001" cy="720766"/>
          </a:xfrm>
        </p:grpSpPr>
        <p:sp>
          <p:nvSpPr>
            <p:cNvPr id="3" name="Rectangle 2"/>
            <p:cNvSpPr/>
            <p:nvPr/>
          </p:nvSpPr>
          <p:spPr>
            <a:xfrm>
              <a:off x="-1" y="600637"/>
              <a:ext cx="12192001" cy="720766"/>
            </a:xfrm>
            <a:prstGeom prst="rect">
              <a:avLst/>
            </a:prstGeom>
            <a:gradFill flip="none" rotWithShape="1">
              <a:gsLst>
                <a:gs pos="16000">
                  <a:schemeClr val="bg1"/>
                </a:gs>
                <a:gs pos="92000">
                  <a:srgbClr val="8CB42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opentrials.jpe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06" y="759708"/>
              <a:ext cx="1549154" cy="43468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-1" y="2096513"/>
            <a:ext cx="12192001" cy="720766"/>
            <a:chOff x="-1" y="2096513"/>
            <a:chExt cx="12192001" cy="720766"/>
          </a:xfrm>
        </p:grpSpPr>
        <p:sp>
          <p:nvSpPr>
            <p:cNvPr id="16" name="Rectangle 15"/>
            <p:cNvSpPr/>
            <p:nvPr/>
          </p:nvSpPr>
          <p:spPr>
            <a:xfrm>
              <a:off x="-1" y="2096513"/>
              <a:ext cx="12192001" cy="720766"/>
            </a:xfrm>
            <a:prstGeom prst="rect">
              <a:avLst/>
            </a:prstGeom>
            <a:gradFill flip="none" rotWithShape="1">
              <a:gsLst>
                <a:gs pos="16000">
                  <a:schemeClr val="bg1"/>
                </a:gs>
                <a:gs pos="92000">
                  <a:srgbClr val="8CB42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288" y="2252723"/>
              <a:ext cx="1132065" cy="43468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1" y="2844451"/>
            <a:ext cx="12192001" cy="720766"/>
            <a:chOff x="-1" y="2844451"/>
            <a:chExt cx="12013937" cy="720766"/>
          </a:xfrm>
        </p:grpSpPr>
        <p:sp>
          <p:nvSpPr>
            <p:cNvPr id="18" name="Rectangle 17"/>
            <p:cNvSpPr/>
            <p:nvPr/>
          </p:nvSpPr>
          <p:spPr>
            <a:xfrm>
              <a:off x="-1" y="2844451"/>
              <a:ext cx="12013937" cy="720766"/>
            </a:xfrm>
            <a:prstGeom prst="rect">
              <a:avLst/>
            </a:prstGeom>
            <a:gradFill flip="none" rotWithShape="1">
              <a:gsLst>
                <a:gs pos="16000">
                  <a:schemeClr val="bg1"/>
                </a:gs>
                <a:gs pos="92000">
                  <a:srgbClr val="8CB42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52"/>
            <a:stretch/>
          </p:blipFill>
          <p:spPr>
            <a:xfrm>
              <a:off x="1149153" y="3007812"/>
              <a:ext cx="777090" cy="39008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-1" y="3592389"/>
            <a:ext cx="12192001" cy="720766"/>
            <a:chOff x="-1" y="3592389"/>
            <a:chExt cx="12013937" cy="720766"/>
          </a:xfrm>
        </p:grpSpPr>
        <p:sp>
          <p:nvSpPr>
            <p:cNvPr id="20" name="Rectangle 19"/>
            <p:cNvSpPr/>
            <p:nvPr/>
          </p:nvSpPr>
          <p:spPr>
            <a:xfrm>
              <a:off x="-1" y="3592389"/>
              <a:ext cx="12013937" cy="720766"/>
            </a:xfrm>
            <a:prstGeom prst="rect">
              <a:avLst/>
            </a:prstGeom>
            <a:gradFill flip="none" rotWithShape="1">
              <a:gsLst>
                <a:gs pos="16000">
                  <a:schemeClr val="bg1"/>
                </a:gs>
                <a:gs pos="92000">
                  <a:srgbClr val="8CB42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AFAF4"/>
                </a:clrFrom>
                <a:clrTo>
                  <a:srgbClr val="FAFA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98"/>
            <a:stretch/>
          </p:blipFill>
          <p:spPr>
            <a:xfrm>
              <a:off x="815232" y="3686623"/>
              <a:ext cx="1381603" cy="55216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-1" y="4340327"/>
            <a:ext cx="12192001" cy="720766"/>
            <a:chOff x="-1" y="4340327"/>
            <a:chExt cx="12192001" cy="720766"/>
          </a:xfrm>
        </p:grpSpPr>
        <p:sp>
          <p:nvSpPr>
            <p:cNvPr id="22" name="Rectangle 21"/>
            <p:cNvSpPr/>
            <p:nvPr/>
          </p:nvSpPr>
          <p:spPr>
            <a:xfrm>
              <a:off x="-1" y="4340327"/>
              <a:ext cx="12192001" cy="720766"/>
            </a:xfrm>
            <a:prstGeom prst="rect">
              <a:avLst/>
            </a:prstGeom>
            <a:gradFill flip="none" rotWithShape="1">
              <a:gsLst>
                <a:gs pos="16000">
                  <a:schemeClr val="bg1"/>
                </a:gs>
                <a:gs pos="92000">
                  <a:srgbClr val="8CB42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31" b="13972"/>
            <a:stretch/>
          </p:blipFill>
          <p:spPr>
            <a:xfrm>
              <a:off x="1132743" y="4410399"/>
              <a:ext cx="806650" cy="592058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-1" y="5088263"/>
            <a:ext cx="12192001" cy="720766"/>
            <a:chOff x="-1" y="5088263"/>
            <a:chExt cx="12192001" cy="720766"/>
          </a:xfrm>
        </p:grpSpPr>
        <p:sp>
          <p:nvSpPr>
            <p:cNvPr id="24" name="Rectangle 23"/>
            <p:cNvSpPr/>
            <p:nvPr/>
          </p:nvSpPr>
          <p:spPr>
            <a:xfrm>
              <a:off x="-1" y="5088263"/>
              <a:ext cx="12192001" cy="720766"/>
            </a:xfrm>
            <a:prstGeom prst="rect">
              <a:avLst/>
            </a:prstGeom>
            <a:gradFill flip="none" rotWithShape="1">
              <a:gsLst>
                <a:gs pos="16000">
                  <a:schemeClr val="bg1"/>
                </a:gs>
                <a:gs pos="92000">
                  <a:srgbClr val="8CB42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22" t="19967" r="28158" b="18468"/>
            <a:stretch/>
          </p:blipFill>
          <p:spPr>
            <a:xfrm>
              <a:off x="1750601" y="5195420"/>
              <a:ext cx="583534" cy="5020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59" y="5241980"/>
              <a:ext cx="1012603" cy="43187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28880" y="724476"/>
            <a:ext cx="988360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300"/>
              </a:spcBef>
            </a:pPr>
            <a:r>
              <a:rPr lang="en-US" sz="2200" dirty="0" err="1">
                <a:solidFill>
                  <a:srgbClr val="002C5F"/>
                </a:solidFill>
                <a:latin typeface="Arial"/>
                <a:cs typeface="Arial"/>
              </a:rPr>
              <a:t>OpenTrials</a:t>
            </a:r>
            <a:r>
              <a:rPr lang="en-US" sz="2200" dirty="0">
                <a:solidFill>
                  <a:srgbClr val="002C5F"/>
                </a:solidFill>
                <a:latin typeface="Arial"/>
                <a:cs typeface="Arial"/>
              </a:rPr>
              <a:t> website launched</a:t>
            </a:r>
          </a:p>
          <a:p>
            <a:pPr>
              <a:spcBef>
                <a:spcPts val="3300"/>
              </a:spcBef>
            </a:pPr>
            <a:r>
              <a:rPr lang="en-US" sz="2200" dirty="0">
                <a:solidFill>
                  <a:srgbClr val="002C5F"/>
                </a:solidFill>
                <a:latin typeface="Arial"/>
                <a:cs typeface="Arial"/>
              </a:rPr>
              <a:t>Advocate Health paid largest ever HIPAA settlement</a:t>
            </a:r>
          </a:p>
          <a:p>
            <a:pPr>
              <a:spcBef>
                <a:spcPts val="3300"/>
              </a:spcBef>
            </a:pPr>
            <a:r>
              <a:rPr lang="en-US" sz="2200" dirty="0">
                <a:solidFill>
                  <a:srgbClr val="002C5F"/>
                </a:solidFill>
                <a:latin typeface="Arial"/>
                <a:cs typeface="Arial"/>
              </a:rPr>
              <a:t>Zimmer Biomet breached Deferred Prosecution Agreement</a:t>
            </a:r>
          </a:p>
          <a:p>
            <a:pPr>
              <a:spcBef>
                <a:spcPts val="3300"/>
              </a:spcBef>
            </a:pPr>
            <a:r>
              <a:rPr lang="en-US" sz="2200" dirty="0">
                <a:solidFill>
                  <a:srgbClr val="002C5F"/>
                </a:solidFill>
                <a:latin typeface="Arial"/>
                <a:cs typeface="Arial"/>
              </a:rPr>
              <a:t>FDA held hearing on off-label communications</a:t>
            </a:r>
          </a:p>
          <a:p>
            <a:pPr>
              <a:spcBef>
                <a:spcPts val="3300"/>
              </a:spcBef>
            </a:pPr>
            <a:r>
              <a:rPr lang="en-US" sz="2200" dirty="0">
                <a:solidFill>
                  <a:srgbClr val="002C5F"/>
                </a:solidFill>
                <a:latin typeface="Arial"/>
                <a:cs typeface="Arial"/>
              </a:rPr>
              <a:t>False Claims Act penalties doubled</a:t>
            </a:r>
          </a:p>
          <a:p>
            <a:pPr>
              <a:spcBef>
                <a:spcPts val="3300"/>
              </a:spcBef>
            </a:pPr>
            <a:r>
              <a:rPr lang="en-US" sz="2200" dirty="0">
                <a:solidFill>
                  <a:srgbClr val="002C5F"/>
                </a:solidFill>
                <a:latin typeface="Arial"/>
                <a:cs typeface="Arial"/>
              </a:rPr>
              <a:t>Feds requested info on 80,000 doctor events from Novartis</a:t>
            </a:r>
          </a:p>
          <a:p>
            <a:pPr>
              <a:spcBef>
                <a:spcPts val="3300"/>
              </a:spcBef>
            </a:pPr>
            <a:r>
              <a:rPr lang="en-US" sz="2200" dirty="0">
                <a:solidFill>
                  <a:srgbClr val="002C5F"/>
                </a:solidFill>
                <a:latin typeface="Arial"/>
                <a:cs typeface="Arial"/>
              </a:rPr>
              <a:t>PhRMA / BIO released new communication guidelines</a:t>
            </a:r>
          </a:p>
        </p:txBody>
      </p:sp>
    </p:spTree>
    <p:extLst>
      <p:ext uri="{BB962C8B-B14F-4D97-AF65-F5344CB8AC3E}">
        <p14:creationId xmlns:p14="http://schemas.microsoft.com/office/powerpoint/2010/main" val="324838006"/>
      </p:ext>
    </p:extLst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52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2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457150"/>
            <a:ext cx="10654808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rgbClr val="D63D24"/>
                </a:solidFill>
                <a:latin typeface="Arial"/>
                <a:cs typeface="Arial"/>
              </a:rPr>
              <a:t>INTERNATIONAL ENFORCEMENT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463273893"/>
      </p:ext>
    </p:extLst>
  </p:cSld>
  <p:clrMapOvr>
    <a:masterClrMapping/>
  </p:clrMapOvr>
  <p:transition spd="slow" advClick="0" advTm="27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rgbClr val="002C5F"/>
                </a:solidFill>
                <a:latin typeface="Arial"/>
                <a:cs typeface="Arial"/>
              </a:rPr>
              <a:t>U.S. FEDERAL SETTLEMENTS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118E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01584649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pic>
        <p:nvPicPr>
          <p:cNvPr id="19" name="Picture 18" descr="coin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3"/>
          <a:stretch/>
        </p:blipFill>
        <p:spPr>
          <a:xfrm>
            <a:off x="8939234" y="2971139"/>
            <a:ext cx="2465848" cy="30250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uk fla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r="20074"/>
          <a:stretch/>
        </p:blipFill>
        <p:spPr>
          <a:xfrm>
            <a:off x="9141520" y="1793622"/>
            <a:ext cx="1709672" cy="1715055"/>
          </a:xfrm>
          <a:prstGeom prst="ellipse">
            <a:avLst/>
          </a:prstGeom>
          <a:noFill/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-4912" r="10892" b="-5020"/>
          <a:stretch/>
        </p:blipFill>
        <p:spPr>
          <a:xfrm>
            <a:off x="7842558" y="4207224"/>
            <a:ext cx="1727960" cy="1723005"/>
          </a:xfrm>
          <a:prstGeom prst="ellipse">
            <a:avLst/>
          </a:prstGeom>
          <a:solidFill>
            <a:srgbClr val="FFFFF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702549" y="658049"/>
            <a:ext cx="6911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UK fined GSK $54.3 million  </a:t>
            </a:r>
          </a:p>
          <a:p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in pay-for-delay antitrust probe </a:t>
            </a:r>
          </a:p>
        </p:txBody>
      </p:sp>
      <p:pic>
        <p:nvPicPr>
          <p:cNvPr id="24" name="Picture 23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17" t="-9168" r="-12499" b="-17448"/>
          <a:stretch/>
        </p:blipFill>
        <p:spPr>
          <a:xfrm>
            <a:off x="6915256" y="3685574"/>
            <a:ext cx="1723005" cy="1723005"/>
          </a:xfrm>
          <a:prstGeom prst="ellipse">
            <a:avLst/>
          </a:prstGeom>
          <a:solidFill>
            <a:srgbClr val="FFFFF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pic>
        <p:nvPicPr>
          <p:cNvPr id="29" name="Picture 28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-21872" r="656" b="-22495"/>
          <a:stretch/>
        </p:blipFill>
        <p:spPr>
          <a:xfrm>
            <a:off x="8069334" y="2468088"/>
            <a:ext cx="1727960" cy="1721565"/>
          </a:xfrm>
          <a:prstGeom prst="ellipse">
            <a:avLst/>
          </a:prstGeom>
          <a:solidFill>
            <a:srgbClr val="FFFFF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sp>
        <p:nvSpPr>
          <p:cNvPr id="31" name="Rectangle 30"/>
          <p:cNvSpPr/>
          <p:nvPr/>
        </p:nvSpPr>
        <p:spPr>
          <a:xfrm>
            <a:off x="702549" y="658049"/>
            <a:ext cx="691178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Six former and current Novartis execs indicted for bribery in South Korea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02549" y="658049"/>
            <a:ext cx="630192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Association of the British Pharmaceutical Industry (ABPI) suspended </a:t>
            </a:r>
            <a:r>
              <a:rPr lang="en-US" sz="3800" dirty="0" err="1">
                <a:solidFill>
                  <a:srgbClr val="002C5F"/>
                </a:solidFill>
                <a:latin typeface="Arial"/>
                <a:cs typeface="Arial"/>
              </a:rPr>
              <a:t>Astellas</a:t>
            </a:r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 UK for deception</a:t>
            </a:r>
          </a:p>
        </p:txBody>
      </p:sp>
      <p:pic>
        <p:nvPicPr>
          <p:cNvPr id="36" name="Picture 35" descr="uk fla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r="20074"/>
          <a:stretch/>
        </p:blipFill>
        <p:spPr>
          <a:xfrm>
            <a:off x="9141520" y="1857759"/>
            <a:ext cx="1709672" cy="1715055"/>
          </a:xfrm>
          <a:prstGeom prst="ellipse">
            <a:avLst/>
          </a:prstGeom>
          <a:noFill/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22" t="-82069" r="-11196" b="-91768"/>
          <a:stretch/>
        </p:blipFill>
        <p:spPr>
          <a:xfrm>
            <a:off x="9815504" y="4218562"/>
            <a:ext cx="1727960" cy="1721511"/>
          </a:xfrm>
          <a:prstGeom prst="ellipse">
            <a:avLst/>
          </a:prstGeom>
          <a:solidFill>
            <a:srgbClr val="FFFFF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sp>
        <p:nvSpPr>
          <p:cNvPr id="38" name="Rectangle 37"/>
          <p:cNvSpPr/>
          <p:nvPr/>
        </p:nvSpPr>
        <p:spPr>
          <a:xfrm>
            <a:off x="702549" y="658049"/>
            <a:ext cx="63019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China arrested 324 suspects in illegal vaccine sales probe </a:t>
            </a:r>
          </a:p>
        </p:txBody>
      </p:sp>
      <p:pic>
        <p:nvPicPr>
          <p:cNvPr id="39" name="Picture 38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-6361" r="48559" b="38757"/>
          <a:stretch/>
        </p:blipFill>
        <p:spPr>
          <a:xfrm>
            <a:off x="9059670" y="1839786"/>
            <a:ext cx="1718816" cy="1719072"/>
          </a:xfrm>
          <a:prstGeom prst="ellipse">
            <a:avLst/>
          </a:prstGeom>
          <a:solidFill>
            <a:srgbClr val="D3120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sp>
        <p:nvSpPr>
          <p:cNvPr id="44" name="Rectangle 43"/>
          <p:cNvSpPr/>
          <p:nvPr/>
        </p:nvSpPr>
        <p:spPr>
          <a:xfrm>
            <a:off x="702549" y="658049"/>
            <a:ext cx="647748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Competitions and Market Authority fined Pfizer and </a:t>
            </a:r>
          </a:p>
          <a:p>
            <a:pPr lvl="0"/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Flynn </a:t>
            </a:r>
            <a:r>
              <a:rPr lang="en-US" sz="3800" dirty="0" err="1">
                <a:solidFill>
                  <a:srgbClr val="002C5F"/>
                </a:solidFill>
                <a:latin typeface="Arial"/>
                <a:cs typeface="Arial"/>
              </a:rPr>
              <a:t>Pharma</a:t>
            </a:r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 $110 million </a:t>
            </a:r>
          </a:p>
          <a:p>
            <a:pPr lvl="0"/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for price hikes</a:t>
            </a:r>
          </a:p>
        </p:txBody>
      </p:sp>
      <p:pic>
        <p:nvPicPr>
          <p:cNvPr id="45" name="Picture 44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9" t="-6890" r="-10622" b="-7414"/>
          <a:stretch/>
        </p:blipFill>
        <p:spPr>
          <a:xfrm>
            <a:off x="9302062" y="4335814"/>
            <a:ext cx="1728216" cy="1723005"/>
          </a:xfrm>
          <a:prstGeom prst="ellipse">
            <a:avLst/>
          </a:prstGeom>
          <a:solidFill>
            <a:srgbClr val="FFFFF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pic>
        <p:nvPicPr>
          <p:cNvPr id="46" name="Picture 45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26" t="-61117" r="-18851" b="-59721"/>
          <a:stretch/>
        </p:blipFill>
        <p:spPr>
          <a:xfrm>
            <a:off x="7895264" y="3585710"/>
            <a:ext cx="1727960" cy="1728216"/>
          </a:xfrm>
          <a:prstGeom prst="ellipse">
            <a:avLst/>
          </a:prstGeom>
          <a:solidFill>
            <a:srgbClr val="FFFFF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pic>
        <p:nvPicPr>
          <p:cNvPr id="47" name="Picture 46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9" t="-65687" r="-15769" b="-74035"/>
          <a:stretch/>
        </p:blipFill>
        <p:spPr>
          <a:xfrm>
            <a:off x="9375200" y="1836862"/>
            <a:ext cx="1709672" cy="1709928"/>
          </a:xfrm>
          <a:prstGeom prst="ellipse">
            <a:avLst/>
          </a:prstGeom>
          <a:solidFill>
            <a:schemeClr val="bg1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pic>
        <p:nvPicPr>
          <p:cNvPr id="48" name="Picture 47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-6361" r="48559" b="38757"/>
          <a:stretch/>
        </p:blipFill>
        <p:spPr>
          <a:xfrm>
            <a:off x="9051247" y="1837630"/>
            <a:ext cx="1718816" cy="1719072"/>
          </a:xfrm>
          <a:prstGeom prst="ellipse">
            <a:avLst/>
          </a:prstGeom>
          <a:solidFill>
            <a:srgbClr val="D3120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  <p:sp>
        <p:nvSpPr>
          <p:cNvPr id="49" name="Rectangle 48"/>
          <p:cNvSpPr/>
          <p:nvPr/>
        </p:nvSpPr>
        <p:spPr>
          <a:xfrm>
            <a:off x="702549" y="658049"/>
            <a:ext cx="647748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China fined Medtronic </a:t>
            </a:r>
          </a:p>
          <a:p>
            <a:pPr lvl="0"/>
            <a:r>
              <a:rPr lang="en-US" sz="3800" dirty="0">
                <a:solidFill>
                  <a:srgbClr val="002C5F"/>
                </a:solidFill>
                <a:latin typeface="Arial"/>
                <a:cs typeface="Arial"/>
              </a:rPr>
              <a:t>$17.2 million for price fixing its cardiovascular and diabetes devices</a:t>
            </a:r>
          </a:p>
        </p:txBody>
      </p:sp>
      <p:pic>
        <p:nvPicPr>
          <p:cNvPr id="50" name="Picture 49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1" t="-165053" r="-3930" b="-169239"/>
          <a:stretch/>
        </p:blipFill>
        <p:spPr>
          <a:xfrm>
            <a:off x="8565824" y="4250474"/>
            <a:ext cx="1727960" cy="1728216"/>
          </a:xfrm>
          <a:prstGeom prst="ellipse">
            <a:avLst/>
          </a:prstGeom>
          <a:solidFill>
            <a:srgbClr val="FFFFFF"/>
          </a:solidFill>
          <a:ln w="127000" cap="rnd" cmpd="sng">
            <a:solidFill>
              <a:srgbClr val="F6BC1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362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00"/>
    </mc:Choice>
    <mc:Fallback xmlns="">
      <p:transition spd="slow" advClick="0" advTm="1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1" grpId="0"/>
      <p:bldP spid="31" grpId="1"/>
      <p:bldP spid="35" grpId="0"/>
      <p:bldP spid="35" grpId="1"/>
      <p:bldP spid="38" grpId="0"/>
      <p:bldP spid="38" grpId="1"/>
      <p:bldP spid="44" grpId="0"/>
      <p:bldP spid="44" grpId="1"/>
      <p:bldP spid="4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457150"/>
            <a:ext cx="10654808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799301853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FFFFF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FFFFF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FFFFF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7" y="2200672"/>
            <a:ext cx="9771888" cy="4639056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grpSp>
        <p:nvGrpSpPr>
          <p:cNvPr id="155" name="Group 154"/>
          <p:cNvGrpSpPr/>
          <p:nvPr/>
        </p:nvGrpSpPr>
        <p:grpSpPr>
          <a:xfrm>
            <a:off x="548640" y="457200"/>
            <a:ext cx="9731723" cy="5653180"/>
            <a:chOff x="626195" y="448443"/>
            <a:chExt cx="9731723" cy="5653180"/>
          </a:xfrm>
        </p:grpSpPr>
        <p:sp>
          <p:nvSpPr>
            <p:cNvPr id="156" name="Rectangle 155"/>
            <p:cNvSpPr/>
            <p:nvPr/>
          </p:nvSpPr>
          <p:spPr>
            <a:xfrm>
              <a:off x="626195" y="448443"/>
              <a:ext cx="52073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18E7D"/>
                  </a:solidFill>
                  <a:latin typeface="Arial"/>
                  <a:cs typeface="Arial"/>
                </a:rPr>
                <a:t>EMA revised first-in-human trials guidelines </a:t>
              </a:r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5564476" y="948109"/>
              <a:ext cx="4793442" cy="5153514"/>
              <a:chOff x="5513650" y="966238"/>
              <a:chExt cx="4793442" cy="5153514"/>
            </a:xfrm>
          </p:grpSpPr>
          <p:grpSp>
            <p:nvGrpSpPr>
              <p:cNvPr id="158" name="Group 157"/>
              <p:cNvGrpSpPr/>
              <p:nvPr/>
            </p:nvGrpSpPr>
            <p:grpSpPr>
              <a:xfrm>
                <a:off x="5513650" y="966238"/>
                <a:ext cx="4793442" cy="3115064"/>
                <a:chOff x="5513650" y="966238"/>
                <a:chExt cx="4793442" cy="3115064"/>
              </a:xfrm>
            </p:grpSpPr>
            <p:sp>
              <p:nvSpPr>
                <p:cNvPr id="160" name="Oval 159"/>
                <p:cNvSpPr/>
                <p:nvPr/>
              </p:nvSpPr>
              <p:spPr>
                <a:xfrm>
                  <a:off x="5513650" y="3470535"/>
                  <a:ext cx="1361352" cy="610767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5744633" y="3563374"/>
                  <a:ext cx="917839" cy="339117"/>
                </a:xfrm>
                <a:prstGeom prst="ellipse">
                  <a:avLst/>
                </a:prstGeom>
                <a:noFill/>
                <a:ln w="19050" cmpd="sng">
                  <a:solidFill>
                    <a:srgbClr val="118E7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2" name="Picture 161" descr="EMA logo.jp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6" t="9451" r="5729" b="18921"/>
                <a:stretch/>
              </p:blipFill>
              <p:spPr>
                <a:xfrm>
                  <a:off x="7739387" y="966238"/>
                  <a:ext cx="2567705" cy="975442"/>
                </a:xfrm>
                <a:prstGeom prst="rect">
                  <a:avLst/>
                </a:prstGeom>
              </p:spPr>
            </p:pic>
          </p:grpSp>
          <p:sp>
            <p:nvSpPr>
              <p:cNvPr id="159" name="Arc 158"/>
              <p:cNvSpPr/>
              <p:nvPr/>
            </p:nvSpPr>
            <p:spPr>
              <a:xfrm rot="16464159">
                <a:off x="5733078" y="2125728"/>
                <a:ext cx="4463574" cy="3524473"/>
              </a:xfrm>
              <a:prstGeom prst="arc">
                <a:avLst>
                  <a:gd name="adj1" fmla="val 16266235"/>
                  <a:gd name="adj2" fmla="val 21011698"/>
                </a:avLst>
              </a:prstGeom>
              <a:ln w="19050" cmpd="sng">
                <a:solidFill>
                  <a:srgbClr val="002C5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548640" y="457200"/>
            <a:ext cx="8863678" cy="5750349"/>
            <a:chOff x="548640" y="448443"/>
            <a:chExt cx="8863678" cy="5750349"/>
          </a:xfrm>
        </p:grpSpPr>
        <p:sp>
          <p:nvSpPr>
            <p:cNvPr id="92" name="Rectangle 91"/>
            <p:cNvSpPr/>
            <p:nvPr/>
          </p:nvSpPr>
          <p:spPr>
            <a:xfrm>
              <a:off x="548640" y="448443"/>
              <a:ext cx="566170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18E7D"/>
                  </a:solidFill>
                  <a:latin typeface="Arial"/>
                  <a:cs typeface="Arial"/>
                </a:rPr>
                <a:t>Swiss pharmaceutical companies published payments for health services and consultations </a:t>
              </a: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5666784" y="1471757"/>
              <a:ext cx="3745534" cy="4727035"/>
              <a:chOff x="5807248" y="1392717"/>
              <a:chExt cx="3745534" cy="4727035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5807248" y="1392717"/>
                <a:ext cx="2759098" cy="2647084"/>
                <a:chOff x="5807248" y="1392717"/>
                <a:chExt cx="2759098" cy="2647084"/>
              </a:xfrm>
            </p:grpSpPr>
            <p:sp>
              <p:nvSpPr>
                <p:cNvPr id="96" name="Oval 95"/>
                <p:cNvSpPr/>
                <p:nvPr/>
              </p:nvSpPr>
              <p:spPr>
                <a:xfrm>
                  <a:off x="5807248" y="3883362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D63D2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5874710" y="3906930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8179" y="1392717"/>
                  <a:ext cx="838167" cy="558778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" h="50800" prst="angle"/>
                </a:sp3d>
              </p:spPr>
            </p:pic>
          </p:grpSp>
          <p:sp>
            <p:nvSpPr>
              <p:cNvPr id="95" name="Arc 94"/>
              <p:cNvSpPr/>
              <p:nvPr/>
            </p:nvSpPr>
            <p:spPr>
              <a:xfrm rot="16464159">
                <a:off x="5558759" y="2125728"/>
                <a:ext cx="4463574" cy="3524473"/>
              </a:xfrm>
              <a:prstGeom prst="arc">
                <a:avLst>
                  <a:gd name="adj1" fmla="val 15858444"/>
                  <a:gd name="adj2" fmla="val 21011698"/>
                </a:avLst>
              </a:prstGeom>
              <a:ln w="19050" cmpd="sng">
                <a:solidFill>
                  <a:srgbClr val="D63D24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552722" y="457200"/>
            <a:ext cx="9125732" cy="5653180"/>
            <a:chOff x="552722" y="457200"/>
            <a:chExt cx="9125732" cy="5653180"/>
          </a:xfrm>
        </p:grpSpPr>
        <p:grpSp>
          <p:nvGrpSpPr>
            <p:cNvPr id="129" name="Group 128"/>
            <p:cNvGrpSpPr/>
            <p:nvPr/>
          </p:nvGrpSpPr>
          <p:grpSpPr>
            <a:xfrm>
              <a:off x="5498205" y="1646806"/>
              <a:ext cx="4180249" cy="4463574"/>
              <a:chOff x="5372533" y="1656178"/>
              <a:chExt cx="4180249" cy="4463574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5372533" y="3470535"/>
                <a:ext cx="1361352" cy="610767"/>
                <a:chOff x="5372533" y="3470535"/>
                <a:chExt cx="1361352" cy="610767"/>
              </a:xfrm>
            </p:grpSpPr>
            <p:sp>
              <p:nvSpPr>
                <p:cNvPr id="134" name="Oval 133"/>
                <p:cNvSpPr/>
                <p:nvPr/>
              </p:nvSpPr>
              <p:spPr>
                <a:xfrm>
                  <a:off x="5372533" y="3470535"/>
                  <a:ext cx="1361352" cy="610767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5595215" y="3563374"/>
                  <a:ext cx="917839" cy="339117"/>
                </a:xfrm>
                <a:prstGeom prst="ellipse">
                  <a:avLst/>
                </a:prstGeom>
                <a:noFill/>
                <a:ln w="19050" cmpd="sng">
                  <a:solidFill>
                    <a:srgbClr val="118E7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3" name="Arc 132"/>
              <p:cNvSpPr/>
              <p:nvPr/>
            </p:nvSpPr>
            <p:spPr>
              <a:xfrm rot="16464159">
                <a:off x="5558759" y="2125728"/>
                <a:ext cx="4463574" cy="3524473"/>
              </a:xfrm>
              <a:prstGeom prst="arc">
                <a:avLst>
                  <a:gd name="adj1" fmla="val 16266235"/>
                  <a:gd name="adj2" fmla="val 19350776"/>
                </a:avLst>
              </a:prstGeom>
              <a:ln w="19050" cmpd="sng">
                <a:solidFill>
                  <a:srgbClr val="002C5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Rectangle 129"/>
            <p:cNvSpPr/>
            <p:nvPr/>
          </p:nvSpPr>
          <p:spPr>
            <a:xfrm>
              <a:off x="552722" y="457200"/>
              <a:ext cx="52073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18E7D"/>
                  </a:solidFill>
                  <a:latin typeface="Arial"/>
                  <a:cs typeface="Arial"/>
                </a:rPr>
                <a:t>Europe approved new Transatlantic data transfer deal </a:t>
              </a:r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045" y="1710968"/>
              <a:ext cx="839006" cy="55877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 h="50800" prst="angle"/>
            </a:sp3d>
          </p:spPr>
        </p:pic>
      </p:grpSp>
      <p:grpSp>
        <p:nvGrpSpPr>
          <p:cNvPr id="48" name="Group 47"/>
          <p:cNvGrpSpPr/>
          <p:nvPr/>
        </p:nvGrpSpPr>
        <p:grpSpPr>
          <a:xfrm>
            <a:off x="548640" y="457200"/>
            <a:ext cx="8661723" cy="5716856"/>
            <a:chOff x="828151" y="375291"/>
            <a:chExt cx="8661723" cy="5716856"/>
          </a:xfrm>
        </p:grpSpPr>
        <p:grpSp>
          <p:nvGrpSpPr>
            <p:cNvPr id="49" name="Group 48"/>
            <p:cNvGrpSpPr/>
            <p:nvPr/>
          </p:nvGrpSpPr>
          <p:grpSpPr>
            <a:xfrm>
              <a:off x="5744340" y="1365112"/>
              <a:ext cx="3745534" cy="4727035"/>
              <a:chOff x="5807248" y="1392717"/>
              <a:chExt cx="3745534" cy="4727035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807248" y="1392717"/>
                <a:ext cx="2759862" cy="2647084"/>
                <a:chOff x="5807248" y="1392717"/>
                <a:chExt cx="2759862" cy="2647084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5807248" y="3883362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D63D2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5874710" y="3906930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7416" y="1392717"/>
                  <a:ext cx="839694" cy="558778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" h="50800" prst="angle"/>
                </a:sp3d>
              </p:spPr>
            </p:pic>
          </p:grpSp>
          <p:sp>
            <p:nvSpPr>
              <p:cNvPr id="52" name="Arc 51"/>
              <p:cNvSpPr/>
              <p:nvPr/>
            </p:nvSpPr>
            <p:spPr>
              <a:xfrm rot="16464159">
                <a:off x="5558759" y="2125728"/>
                <a:ext cx="4463574" cy="3524473"/>
              </a:xfrm>
              <a:prstGeom prst="arc">
                <a:avLst>
                  <a:gd name="adj1" fmla="val 15858444"/>
                  <a:gd name="adj2" fmla="val 21011698"/>
                </a:avLst>
              </a:prstGeom>
              <a:ln w="19050" cmpd="sng">
                <a:solidFill>
                  <a:srgbClr val="D63D24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828151" y="375291"/>
              <a:ext cx="52073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2C5F"/>
                  </a:solidFill>
                  <a:latin typeface="Arial"/>
                  <a:cs typeface="Arial"/>
                </a:rPr>
                <a:t>Experimental </a:t>
              </a:r>
              <a:r>
                <a:rPr lang="en-US" sz="2800" dirty="0" err="1">
                  <a:solidFill>
                    <a:srgbClr val="002C5F"/>
                  </a:solidFill>
                  <a:latin typeface="Arial"/>
                  <a:cs typeface="Arial"/>
                </a:rPr>
                <a:t>Bial</a:t>
              </a:r>
              <a:r>
                <a:rPr lang="en-US" sz="2800" dirty="0">
                  <a:solidFill>
                    <a:srgbClr val="002C5F"/>
                  </a:solidFill>
                  <a:latin typeface="Arial"/>
                  <a:cs typeface="Arial"/>
                </a:rPr>
                <a:t> drug trial left one man dead 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48640" y="457200"/>
            <a:ext cx="8518779" cy="5488565"/>
            <a:chOff x="626196" y="448443"/>
            <a:chExt cx="8518779" cy="5488565"/>
          </a:xfrm>
        </p:grpSpPr>
        <p:sp>
          <p:nvSpPr>
            <p:cNvPr id="100" name="Rectangle 99"/>
            <p:cNvSpPr/>
            <p:nvPr/>
          </p:nvSpPr>
          <p:spPr>
            <a:xfrm>
              <a:off x="626196" y="448443"/>
              <a:ext cx="465622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2C5F"/>
                  </a:solidFill>
                  <a:latin typeface="Arial"/>
                  <a:cs typeface="Arial"/>
                </a:rPr>
                <a:t>UK investigated Concordia for specialty generics pricing, CEO steps down 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5399441" y="1183274"/>
              <a:ext cx="3745534" cy="4753734"/>
              <a:chOff x="5348615" y="1201403"/>
              <a:chExt cx="3745534" cy="4753734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5348615" y="1201403"/>
                <a:ext cx="2926788" cy="2673783"/>
                <a:chOff x="5348615" y="1201403"/>
                <a:chExt cx="2926788" cy="2673783"/>
              </a:xfrm>
            </p:grpSpPr>
            <p:sp>
              <p:nvSpPr>
                <p:cNvPr id="104" name="Oval 103"/>
                <p:cNvSpPr/>
                <p:nvPr/>
              </p:nvSpPr>
              <p:spPr>
                <a:xfrm>
                  <a:off x="5348615" y="3718747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5416077" y="3742315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DC452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3685" y="1201403"/>
                  <a:ext cx="991718" cy="595223"/>
                </a:xfrm>
                <a:prstGeom prst="rect">
                  <a:avLst/>
                </a:prstGeom>
              </p:spPr>
            </p:pic>
          </p:grpSp>
          <p:sp>
            <p:nvSpPr>
              <p:cNvPr id="103" name="Arc 102"/>
              <p:cNvSpPr/>
              <p:nvPr/>
            </p:nvSpPr>
            <p:spPr>
              <a:xfrm rot="16464159">
                <a:off x="5100126" y="1961113"/>
                <a:ext cx="4463574" cy="3524473"/>
              </a:xfrm>
              <a:prstGeom prst="arc">
                <a:avLst>
                  <a:gd name="adj1" fmla="val 15858444"/>
                  <a:gd name="adj2" fmla="val 21011698"/>
                </a:avLst>
              </a:prstGeom>
              <a:ln w="19050" cmpd="sng">
                <a:solidFill>
                  <a:srgbClr val="002C5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4" name="Group 193"/>
          <p:cNvGrpSpPr/>
          <p:nvPr/>
        </p:nvGrpSpPr>
        <p:grpSpPr>
          <a:xfrm>
            <a:off x="548640" y="457200"/>
            <a:ext cx="9557405" cy="5653181"/>
            <a:chOff x="548640" y="457200"/>
            <a:chExt cx="9557405" cy="5653181"/>
          </a:xfrm>
        </p:grpSpPr>
        <p:grpSp>
          <p:nvGrpSpPr>
            <p:cNvPr id="195" name="Group 194"/>
            <p:cNvGrpSpPr/>
            <p:nvPr/>
          </p:nvGrpSpPr>
          <p:grpSpPr>
            <a:xfrm>
              <a:off x="5498205" y="1646807"/>
              <a:ext cx="4185567" cy="4463574"/>
              <a:chOff x="5498205" y="1646807"/>
              <a:chExt cx="4185567" cy="4463574"/>
            </a:xfrm>
          </p:grpSpPr>
          <p:sp>
            <p:nvSpPr>
              <p:cNvPr id="199" name="Arc 198"/>
              <p:cNvSpPr/>
              <p:nvPr/>
            </p:nvSpPr>
            <p:spPr>
              <a:xfrm rot="16464159">
                <a:off x="5689749" y="2116357"/>
                <a:ext cx="4463574" cy="3524473"/>
              </a:xfrm>
              <a:prstGeom prst="arc">
                <a:avLst>
                  <a:gd name="adj1" fmla="val 16207592"/>
                  <a:gd name="adj2" fmla="val 21011698"/>
                </a:avLst>
              </a:prstGeom>
              <a:ln w="19050" cmpd="sng">
                <a:solidFill>
                  <a:srgbClr val="002C5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5498205" y="3461163"/>
                <a:ext cx="1361352" cy="610767"/>
              </a:xfrm>
              <a:prstGeom prst="ellipse">
                <a:avLst/>
              </a:prstGeom>
              <a:noFill/>
              <a:ln w="19050" cmpd="sng">
                <a:solidFill>
                  <a:srgbClr val="002C5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5720887" y="3554002"/>
                <a:ext cx="917839" cy="339117"/>
              </a:xfrm>
              <a:prstGeom prst="ellipse">
                <a:avLst/>
              </a:prstGeom>
              <a:noFill/>
              <a:ln w="19050" cmpd="sng">
                <a:solidFill>
                  <a:srgbClr val="118E7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548640" y="457200"/>
              <a:ext cx="9557405" cy="1475108"/>
              <a:chOff x="626194" y="448443"/>
              <a:chExt cx="9557405" cy="1475108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626194" y="448443"/>
                <a:ext cx="5207313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118E7D"/>
                    </a:solidFill>
                    <a:latin typeface="Arial"/>
                    <a:cs typeface="Arial"/>
                  </a:rPr>
                  <a:t>EMA released framework for interaction between Agency and industry </a:t>
                </a:r>
              </a:p>
            </p:txBody>
          </p:sp>
          <p:pic>
            <p:nvPicPr>
              <p:cNvPr id="198" name="Picture 197" descr="EMA logo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6" t="9451" r="5729" b="18921"/>
              <a:stretch/>
            </p:blipFill>
            <p:spPr>
              <a:xfrm>
                <a:off x="7615894" y="948109"/>
                <a:ext cx="2567705" cy="975442"/>
              </a:xfrm>
              <a:prstGeom prst="rect">
                <a:avLst/>
              </a:prstGeom>
            </p:spPr>
          </p:pic>
        </p:grpSp>
      </p:grpSp>
      <p:grpSp>
        <p:nvGrpSpPr>
          <p:cNvPr id="115" name="Group 114"/>
          <p:cNvGrpSpPr/>
          <p:nvPr/>
        </p:nvGrpSpPr>
        <p:grpSpPr>
          <a:xfrm>
            <a:off x="531706" y="457200"/>
            <a:ext cx="11292052" cy="6455309"/>
            <a:chOff x="626196" y="448443"/>
            <a:chExt cx="11292052" cy="6455309"/>
          </a:xfrm>
        </p:grpSpPr>
        <p:sp>
          <p:nvSpPr>
            <p:cNvPr id="116" name="Rectangle 115"/>
            <p:cNvSpPr/>
            <p:nvPr/>
          </p:nvSpPr>
          <p:spPr>
            <a:xfrm>
              <a:off x="626196" y="448443"/>
              <a:ext cx="46758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18E7D"/>
                  </a:solidFill>
                  <a:latin typeface="Arial"/>
                  <a:cs typeface="Arial"/>
                </a:rPr>
                <a:t>Thai FDA (TFDA) issued new medical device reporting requirements 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8172714" y="2176935"/>
              <a:ext cx="3745534" cy="4726817"/>
              <a:chOff x="5533496" y="2185585"/>
              <a:chExt cx="3745534" cy="4726817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5533496" y="2185585"/>
                <a:ext cx="2758771" cy="2646866"/>
                <a:chOff x="5533496" y="2185585"/>
                <a:chExt cx="2758771" cy="2646866"/>
              </a:xfrm>
            </p:grpSpPr>
            <p:sp>
              <p:nvSpPr>
                <p:cNvPr id="120" name="Oval 119"/>
                <p:cNvSpPr/>
                <p:nvPr/>
              </p:nvSpPr>
              <p:spPr>
                <a:xfrm>
                  <a:off x="5533496" y="4676012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5600958" y="4699580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D63D2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54755" y="2185585"/>
                  <a:ext cx="837512" cy="558341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" h="50800" prst="angle"/>
                </a:sp3d>
              </p:spPr>
            </p:pic>
          </p:grpSp>
          <p:sp>
            <p:nvSpPr>
              <p:cNvPr id="119" name="Arc 118"/>
              <p:cNvSpPr/>
              <p:nvPr/>
            </p:nvSpPr>
            <p:spPr>
              <a:xfrm rot="16464159">
                <a:off x="5285007" y="2918378"/>
                <a:ext cx="4463574" cy="3524473"/>
              </a:xfrm>
              <a:prstGeom prst="arc">
                <a:avLst>
                  <a:gd name="adj1" fmla="val 15858444"/>
                  <a:gd name="adj2" fmla="val 21011698"/>
                </a:avLst>
              </a:prstGeom>
              <a:ln w="19050" cmpd="sng">
                <a:solidFill>
                  <a:srgbClr val="002C5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4" name="Group 183"/>
          <p:cNvGrpSpPr/>
          <p:nvPr/>
        </p:nvGrpSpPr>
        <p:grpSpPr>
          <a:xfrm>
            <a:off x="548640" y="457200"/>
            <a:ext cx="9135132" cy="5653181"/>
            <a:chOff x="548640" y="457200"/>
            <a:chExt cx="9135132" cy="5653181"/>
          </a:xfrm>
        </p:grpSpPr>
        <p:grpSp>
          <p:nvGrpSpPr>
            <p:cNvPr id="185" name="Group 184"/>
            <p:cNvGrpSpPr/>
            <p:nvPr/>
          </p:nvGrpSpPr>
          <p:grpSpPr>
            <a:xfrm>
              <a:off x="548640" y="457200"/>
              <a:ext cx="9135132" cy="5653181"/>
              <a:chOff x="626195" y="448443"/>
              <a:chExt cx="9135132" cy="5653181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626195" y="448443"/>
                <a:ext cx="5739261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2C5F"/>
                    </a:solidFill>
                    <a:latin typeface="Arial"/>
                    <a:cs typeface="Arial"/>
                  </a:rPr>
                  <a:t>EDMA and </a:t>
                </a:r>
                <a:r>
                  <a:rPr lang="en-US" sz="2800" dirty="0" err="1">
                    <a:solidFill>
                      <a:srgbClr val="002C5F"/>
                    </a:solidFill>
                    <a:latin typeface="Arial"/>
                    <a:cs typeface="Arial"/>
                  </a:rPr>
                  <a:t>Eucomed</a:t>
                </a:r>
                <a:r>
                  <a:rPr lang="en-US" sz="2800" dirty="0">
                    <a:solidFill>
                      <a:srgbClr val="002C5F"/>
                    </a:solidFill>
                    <a:latin typeface="Arial"/>
                    <a:cs typeface="Arial"/>
                  </a:rPr>
                  <a:t> approved new Code of Ethical Business Practice </a:t>
                </a:r>
              </a:p>
            </p:txBody>
          </p:sp>
          <p:grpSp>
            <p:nvGrpSpPr>
              <p:cNvPr id="189" name="Group 188"/>
              <p:cNvGrpSpPr/>
              <p:nvPr/>
            </p:nvGrpSpPr>
            <p:grpSpPr>
              <a:xfrm>
                <a:off x="6236854" y="1139787"/>
                <a:ext cx="3524473" cy="4961837"/>
                <a:chOff x="6186027" y="1157915"/>
                <a:chExt cx="3524473" cy="4961837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7856703" y="1157915"/>
                  <a:ext cx="1720033" cy="983126"/>
                  <a:chOff x="7856703" y="1157915"/>
                  <a:chExt cx="1720033" cy="983126"/>
                </a:xfrm>
              </p:grpSpPr>
              <p:pic>
                <p:nvPicPr>
                  <p:cNvPr id="192" name="Picture 191"/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21322"/>
                  <a:stretch/>
                </p:blipFill>
                <p:spPr>
                  <a:xfrm>
                    <a:off x="7856703" y="1157915"/>
                    <a:ext cx="1519474" cy="376580"/>
                  </a:xfrm>
                  <a:prstGeom prst="rect">
                    <a:avLst/>
                  </a:prstGeom>
                </p:spPr>
              </p:pic>
              <p:pic>
                <p:nvPicPr>
                  <p:cNvPr id="193" name="Picture 192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80840" y="1743273"/>
                    <a:ext cx="1695896" cy="39776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1" name="Arc 190"/>
                <p:cNvSpPr/>
                <p:nvPr/>
              </p:nvSpPr>
              <p:spPr>
                <a:xfrm rot="16464159">
                  <a:off x="5716477" y="2125728"/>
                  <a:ext cx="4463574" cy="3524473"/>
                </a:xfrm>
                <a:prstGeom prst="arc">
                  <a:avLst>
                    <a:gd name="adj1" fmla="val 16207592"/>
                    <a:gd name="adj2" fmla="val 21011698"/>
                  </a:avLst>
                </a:prstGeom>
                <a:ln w="19050" cmpd="sng">
                  <a:solidFill>
                    <a:srgbClr val="D63D24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6" name="Oval 185"/>
            <p:cNvSpPr/>
            <p:nvPr/>
          </p:nvSpPr>
          <p:spPr>
            <a:xfrm>
              <a:off x="5498205" y="3461163"/>
              <a:ext cx="1361352" cy="610767"/>
            </a:xfrm>
            <a:prstGeom prst="ellipse">
              <a:avLst/>
            </a:prstGeom>
            <a:noFill/>
            <a:ln w="19050" cmpd="sng">
              <a:solidFill>
                <a:srgbClr val="D63D2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720887" y="3554002"/>
              <a:ext cx="917839" cy="339117"/>
            </a:xfrm>
            <a:prstGeom prst="ellipse">
              <a:avLst/>
            </a:prstGeom>
            <a:noFill/>
            <a:ln w="19050" cmpd="sng">
              <a:solidFill>
                <a:srgbClr val="002C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548640" y="457200"/>
            <a:ext cx="9129814" cy="5653180"/>
            <a:chOff x="548640" y="457200"/>
            <a:chExt cx="9129814" cy="5653180"/>
          </a:xfrm>
        </p:grpSpPr>
        <p:grpSp>
          <p:nvGrpSpPr>
            <p:cNvPr id="164" name="Group 163"/>
            <p:cNvGrpSpPr/>
            <p:nvPr/>
          </p:nvGrpSpPr>
          <p:grpSpPr>
            <a:xfrm>
              <a:off x="548640" y="457200"/>
              <a:ext cx="8451276" cy="1689192"/>
              <a:chOff x="548640" y="457200"/>
              <a:chExt cx="8451276" cy="1689192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548640" y="457200"/>
                <a:ext cx="493869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2C5F"/>
                    </a:solidFill>
                    <a:latin typeface="Arial"/>
                    <a:cs typeface="Arial"/>
                  </a:rPr>
                  <a:t>EU device and diagnostic trade groups consolidated to form </a:t>
                </a:r>
                <a:r>
                  <a:rPr lang="en-US" sz="2800" dirty="0" err="1">
                    <a:solidFill>
                      <a:srgbClr val="002C5F"/>
                    </a:solidFill>
                    <a:latin typeface="Arial"/>
                    <a:cs typeface="Arial"/>
                  </a:rPr>
                  <a:t>Medtech</a:t>
                </a:r>
                <a:r>
                  <a:rPr lang="en-US" sz="2800" dirty="0">
                    <a:solidFill>
                      <a:srgbClr val="002C5F"/>
                    </a:solidFill>
                    <a:latin typeface="Arial"/>
                    <a:cs typeface="Arial"/>
                  </a:rPr>
                  <a:t> Europe </a:t>
                </a:r>
              </a:p>
            </p:txBody>
          </p:sp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6284" y="1836509"/>
                <a:ext cx="2103632" cy="309883"/>
              </a:xfrm>
              <a:prstGeom prst="rect">
                <a:avLst/>
              </a:prstGeom>
            </p:spPr>
          </p:pic>
        </p:grpSp>
        <p:grpSp>
          <p:nvGrpSpPr>
            <p:cNvPr id="165" name="Group 164"/>
            <p:cNvGrpSpPr/>
            <p:nvPr/>
          </p:nvGrpSpPr>
          <p:grpSpPr>
            <a:xfrm>
              <a:off x="5498205" y="1646806"/>
              <a:ext cx="4180249" cy="4463574"/>
              <a:chOff x="5372533" y="1656178"/>
              <a:chExt cx="4180249" cy="4463574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5372533" y="3470535"/>
                <a:ext cx="1361352" cy="610767"/>
                <a:chOff x="5372533" y="3470535"/>
                <a:chExt cx="1361352" cy="610767"/>
              </a:xfrm>
            </p:grpSpPr>
            <p:sp>
              <p:nvSpPr>
                <p:cNvPr id="168" name="Oval 167"/>
                <p:cNvSpPr/>
                <p:nvPr/>
              </p:nvSpPr>
              <p:spPr>
                <a:xfrm>
                  <a:off x="5372533" y="3470535"/>
                  <a:ext cx="1361352" cy="610767"/>
                </a:xfrm>
                <a:prstGeom prst="ellipse">
                  <a:avLst/>
                </a:prstGeom>
                <a:noFill/>
                <a:ln w="19050" cmpd="sng">
                  <a:solidFill>
                    <a:srgbClr val="118E7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5595215" y="3563374"/>
                  <a:ext cx="917839" cy="339117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7" name="Arc 166"/>
              <p:cNvSpPr/>
              <p:nvPr/>
            </p:nvSpPr>
            <p:spPr>
              <a:xfrm rot="16464159">
                <a:off x="5558759" y="2125728"/>
                <a:ext cx="4463574" cy="3524473"/>
              </a:xfrm>
              <a:prstGeom prst="arc">
                <a:avLst>
                  <a:gd name="adj1" fmla="val 16266235"/>
                  <a:gd name="adj2" fmla="val 19350776"/>
                </a:avLst>
              </a:prstGeom>
              <a:ln w="19050" cmpd="sng">
                <a:solidFill>
                  <a:srgbClr val="118E7D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548640" y="457200"/>
            <a:ext cx="11441472" cy="6106709"/>
            <a:chOff x="626194" y="448443"/>
            <a:chExt cx="11441472" cy="6106709"/>
          </a:xfrm>
        </p:grpSpPr>
        <p:sp>
          <p:nvSpPr>
            <p:cNvPr id="84" name="Rectangle 83"/>
            <p:cNvSpPr/>
            <p:nvPr/>
          </p:nvSpPr>
          <p:spPr>
            <a:xfrm>
              <a:off x="626194" y="448443"/>
              <a:ext cx="64954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2C5F"/>
                  </a:solidFill>
                  <a:latin typeface="Arial"/>
                  <a:cs typeface="Arial"/>
                </a:rPr>
                <a:t>China’s Medical Device Good Clinical Practices went into effect June 1, 2016 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8322132" y="1828117"/>
              <a:ext cx="3745534" cy="4727035"/>
              <a:chOff x="5682914" y="1836767"/>
              <a:chExt cx="3745534" cy="4727035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5682914" y="1836767"/>
                <a:ext cx="2758771" cy="2647084"/>
                <a:chOff x="5682914" y="1836767"/>
                <a:chExt cx="2758771" cy="2647084"/>
              </a:xfrm>
            </p:grpSpPr>
            <p:sp>
              <p:nvSpPr>
                <p:cNvPr id="88" name="Oval 87"/>
                <p:cNvSpPr/>
                <p:nvPr/>
              </p:nvSpPr>
              <p:spPr>
                <a:xfrm>
                  <a:off x="5682914" y="4327412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5750376" y="4350980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D63D2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4173" y="1836767"/>
                  <a:ext cx="837512" cy="558778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" h="50800" prst="angle"/>
                </a:sp3d>
              </p:spPr>
            </p:pic>
          </p:grpSp>
          <p:sp>
            <p:nvSpPr>
              <p:cNvPr id="87" name="Arc 86"/>
              <p:cNvSpPr/>
              <p:nvPr/>
            </p:nvSpPr>
            <p:spPr>
              <a:xfrm rot="16464159">
                <a:off x="5434425" y="2569778"/>
                <a:ext cx="4463574" cy="3524473"/>
              </a:xfrm>
              <a:prstGeom prst="arc">
                <a:avLst>
                  <a:gd name="adj1" fmla="val 15858444"/>
                  <a:gd name="adj2" fmla="val 21011698"/>
                </a:avLst>
              </a:prstGeom>
              <a:ln w="19050" cmpd="sng">
                <a:solidFill>
                  <a:srgbClr val="002C5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7952297" y="-232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8640" y="457200"/>
            <a:ext cx="8518780" cy="5486891"/>
            <a:chOff x="626195" y="450117"/>
            <a:chExt cx="8518780" cy="5486891"/>
          </a:xfrm>
        </p:grpSpPr>
        <p:sp>
          <p:nvSpPr>
            <p:cNvPr id="6" name="Rectangle 5"/>
            <p:cNvSpPr/>
            <p:nvPr/>
          </p:nvSpPr>
          <p:spPr>
            <a:xfrm>
              <a:off x="626195" y="450117"/>
              <a:ext cx="52073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2C5F"/>
                  </a:solidFill>
                  <a:latin typeface="Arial"/>
                  <a:cs typeface="Arial"/>
                </a:rPr>
                <a:t>UK ABPI published first Transparency Data 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99441" y="1183274"/>
              <a:ext cx="3745534" cy="4753734"/>
              <a:chOff x="5348615" y="1201403"/>
              <a:chExt cx="3745534" cy="475373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348615" y="1201403"/>
                <a:ext cx="2926788" cy="2673783"/>
                <a:chOff x="5348615" y="1201403"/>
                <a:chExt cx="2926788" cy="2673783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5348615" y="3718747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5416077" y="3742315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DC452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3685" y="1201403"/>
                  <a:ext cx="991718" cy="595223"/>
                </a:xfrm>
                <a:prstGeom prst="rect">
                  <a:avLst/>
                </a:prstGeom>
              </p:spPr>
            </p:pic>
          </p:grpSp>
          <p:sp>
            <p:nvSpPr>
              <p:cNvPr id="32" name="Arc 31"/>
              <p:cNvSpPr/>
              <p:nvPr/>
            </p:nvSpPr>
            <p:spPr>
              <a:xfrm rot="16464159">
                <a:off x="5100126" y="1961113"/>
                <a:ext cx="4463574" cy="3524473"/>
              </a:xfrm>
              <a:prstGeom prst="arc">
                <a:avLst>
                  <a:gd name="adj1" fmla="val 15858444"/>
                  <a:gd name="adj2" fmla="val 21011698"/>
                </a:avLst>
              </a:prstGeom>
              <a:ln w="19050" cmpd="sng">
                <a:solidFill>
                  <a:srgbClr val="002C5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548640" y="457200"/>
            <a:ext cx="5865462" cy="5982595"/>
            <a:chOff x="597109" y="448443"/>
            <a:chExt cx="5865462" cy="5982595"/>
          </a:xfrm>
        </p:grpSpPr>
        <p:sp>
          <p:nvSpPr>
            <p:cNvPr id="76" name="Rectangle 75"/>
            <p:cNvSpPr/>
            <p:nvPr/>
          </p:nvSpPr>
          <p:spPr>
            <a:xfrm>
              <a:off x="597109" y="448443"/>
              <a:ext cx="563262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18E7D"/>
                  </a:solidFill>
                  <a:latin typeface="Arial"/>
                  <a:cs typeface="Arial"/>
                </a:rPr>
                <a:t>Canada released new CME standards for commercial support </a:t>
              </a: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2804288" y="1967464"/>
              <a:ext cx="3658283" cy="4463574"/>
              <a:chOff x="5807248" y="2218489"/>
              <a:chExt cx="3658283" cy="4463574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5807248" y="2328178"/>
                <a:ext cx="2068533" cy="1711623"/>
                <a:chOff x="5807248" y="2328178"/>
                <a:chExt cx="2068533" cy="1711623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5807248" y="3883362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118E7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874710" y="3906930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D63D2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4477" y="2328178"/>
                  <a:ext cx="971304" cy="569582"/>
                </a:xfrm>
                <a:prstGeom prst="rect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38100" h="50800" prst="angle"/>
                </a:sp3d>
              </p:spPr>
            </p:pic>
          </p:grpSp>
          <p:sp>
            <p:nvSpPr>
              <p:cNvPr id="79" name="Arc 78"/>
              <p:cNvSpPr/>
              <p:nvPr/>
            </p:nvSpPr>
            <p:spPr>
              <a:xfrm rot="17515644">
                <a:off x="5471508" y="2688039"/>
                <a:ext cx="4463574" cy="3524473"/>
              </a:xfrm>
              <a:prstGeom prst="arc">
                <a:avLst>
                  <a:gd name="adj1" fmla="val 15858444"/>
                  <a:gd name="adj2" fmla="val 18630730"/>
                </a:avLst>
              </a:prstGeom>
              <a:ln w="19050" cmpd="sng">
                <a:solidFill>
                  <a:srgbClr val="118E7D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7" name="Group 146"/>
          <p:cNvGrpSpPr/>
          <p:nvPr/>
        </p:nvGrpSpPr>
        <p:grpSpPr>
          <a:xfrm>
            <a:off x="548640" y="457200"/>
            <a:ext cx="12091164" cy="6488904"/>
            <a:chOff x="597109" y="448443"/>
            <a:chExt cx="12091164" cy="6488904"/>
          </a:xfrm>
        </p:grpSpPr>
        <p:sp>
          <p:nvSpPr>
            <p:cNvPr id="148" name="Rectangle 147"/>
            <p:cNvSpPr/>
            <p:nvPr/>
          </p:nvSpPr>
          <p:spPr>
            <a:xfrm>
              <a:off x="597109" y="448443"/>
              <a:ext cx="550646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18E7D"/>
                  </a:solidFill>
                  <a:latin typeface="Arial"/>
                  <a:cs typeface="Arial"/>
                </a:rPr>
                <a:t>Japan will increase frequency of drug price reviews </a:t>
              </a: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9029990" y="2473773"/>
              <a:ext cx="3658283" cy="4463574"/>
              <a:chOff x="12032950" y="2724798"/>
              <a:chExt cx="3658283" cy="4463574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12032950" y="2834487"/>
                <a:ext cx="2010234" cy="1711623"/>
                <a:chOff x="12032950" y="2834487"/>
                <a:chExt cx="2010234" cy="1711623"/>
              </a:xfrm>
            </p:grpSpPr>
            <p:sp>
              <p:nvSpPr>
                <p:cNvPr id="152" name="Oval 151"/>
                <p:cNvSpPr/>
                <p:nvPr/>
              </p:nvSpPr>
              <p:spPr>
                <a:xfrm>
                  <a:off x="12032950" y="4389671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12100412" y="4413239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D63D2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88478" y="2834487"/>
                  <a:ext cx="854706" cy="569582"/>
                </a:xfrm>
                <a:prstGeom prst="rect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38100" h="50800" prst="angle"/>
                </a:sp3d>
              </p:spPr>
            </p:pic>
          </p:grpSp>
          <p:sp>
            <p:nvSpPr>
              <p:cNvPr id="151" name="Arc 150"/>
              <p:cNvSpPr/>
              <p:nvPr/>
            </p:nvSpPr>
            <p:spPr>
              <a:xfrm rot="17515644">
                <a:off x="11697210" y="3194348"/>
                <a:ext cx="4463574" cy="3524473"/>
              </a:xfrm>
              <a:prstGeom prst="arc">
                <a:avLst>
                  <a:gd name="adj1" fmla="val 15858444"/>
                  <a:gd name="adj2" fmla="val 18630730"/>
                </a:avLst>
              </a:prstGeom>
              <a:ln w="19050" cmpd="sng">
                <a:solidFill>
                  <a:srgbClr val="002C5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9" name="Group 138"/>
          <p:cNvGrpSpPr/>
          <p:nvPr/>
        </p:nvGrpSpPr>
        <p:grpSpPr>
          <a:xfrm>
            <a:off x="548640" y="457200"/>
            <a:ext cx="9266625" cy="5749796"/>
            <a:chOff x="626195" y="448443"/>
            <a:chExt cx="9266625" cy="5749796"/>
          </a:xfrm>
        </p:grpSpPr>
        <p:sp>
          <p:nvSpPr>
            <p:cNvPr id="140" name="Rectangle 139"/>
            <p:cNvSpPr/>
            <p:nvPr/>
          </p:nvSpPr>
          <p:spPr>
            <a:xfrm>
              <a:off x="626195" y="448443"/>
              <a:ext cx="517918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2C5F"/>
                  </a:solidFill>
                  <a:latin typeface="Arial"/>
                  <a:cs typeface="Arial"/>
                </a:rPr>
                <a:t>Teva</a:t>
              </a:r>
              <a:r>
                <a:rPr lang="en-US" sz="2800" dirty="0">
                  <a:solidFill>
                    <a:srgbClr val="002C5F"/>
                  </a:solidFill>
                  <a:latin typeface="Arial"/>
                  <a:cs typeface="Arial"/>
                </a:rPr>
                <a:t> investigating allegations of bribery in Romania </a:t>
              </a: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6147286" y="1471422"/>
              <a:ext cx="3745534" cy="4726817"/>
              <a:chOff x="3508068" y="1480072"/>
              <a:chExt cx="3745534" cy="4726817"/>
            </a:xfrm>
          </p:grpSpPr>
          <p:grpSp>
            <p:nvGrpSpPr>
              <p:cNvPr id="142" name="Group 141"/>
              <p:cNvGrpSpPr/>
              <p:nvPr/>
            </p:nvGrpSpPr>
            <p:grpSpPr>
              <a:xfrm>
                <a:off x="3508068" y="1480072"/>
                <a:ext cx="2758770" cy="2646866"/>
                <a:chOff x="3508068" y="1480072"/>
                <a:chExt cx="2758770" cy="2646866"/>
              </a:xfrm>
            </p:grpSpPr>
            <p:sp>
              <p:nvSpPr>
                <p:cNvPr id="144" name="Oval 143"/>
                <p:cNvSpPr/>
                <p:nvPr/>
              </p:nvSpPr>
              <p:spPr>
                <a:xfrm>
                  <a:off x="3508068" y="3970499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D63D2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3575530" y="3994067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9327" y="1480072"/>
                  <a:ext cx="837511" cy="558341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" h="50800" prst="angle"/>
                </a:sp3d>
              </p:spPr>
            </p:pic>
          </p:grpSp>
          <p:sp>
            <p:nvSpPr>
              <p:cNvPr id="143" name="Arc 142"/>
              <p:cNvSpPr/>
              <p:nvPr/>
            </p:nvSpPr>
            <p:spPr>
              <a:xfrm rot="16464159">
                <a:off x="3259579" y="2212865"/>
                <a:ext cx="4463574" cy="3524473"/>
              </a:xfrm>
              <a:prstGeom prst="arc">
                <a:avLst>
                  <a:gd name="adj1" fmla="val 15858444"/>
                  <a:gd name="adj2" fmla="val 21011698"/>
                </a:avLst>
              </a:prstGeom>
              <a:ln w="19050" cmpd="sng">
                <a:solidFill>
                  <a:srgbClr val="D63D24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4" name="Group 123"/>
          <p:cNvGrpSpPr/>
          <p:nvPr/>
        </p:nvGrpSpPr>
        <p:grpSpPr>
          <a:xfrm>
            <a:off x="548640" y="457200"/>
            <a:ext cx="9500565" cy="5875136"/>
            <a:chOff x="626195" y="448443"/>
            <a:chExt cx="9500565" cy="5875136"/>
          </a:xfrm>
        </p:grpSpPr>
        <p:sp>
          <p:nvSpPr>
            <p:cNvPr id="125" name="Rectangle 124"/>
            <p:cNvSpPr/>
            <p:nvPr/>
          </p:nvSpPr>
          <p:spPr>
            <a:xfrm>
              <a:off x="626195" y="448443"/>
              <a:ext cx="517918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2C5F"/>
                  </a:solidFill>
                  <a:latin typeface="Arial"/>
                  <a:cs typeface="Arial"/>
                </a:rPr>
                <a:t>Novartis investigating bribery allegations in Turkey</a:t>
              </a: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6381226" y="1596762"/>
              <a:ext cx="3745534" cy="4726817"/>
              <a:chOff x="3742008" y="1605412"/>
              <a:chExt cx="3745534" cy="4726817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742008" y="1605412"/>
                <a:ext cx="2758770" cy="2646866"/>
                <a:chOff x="3742008" y="1605412"/>
                <a:chExt cx="2758770" cy="2646866"/>
              </a:xfrm>
            </p:grpSpPr>
            <p:sp>
              <p:nvSpPr>
                <p:cNvPr id="137" name="Oval 136"/>
                <p:cNvSpPr/>
                <p:nvPr/>
              </p:nvSpPr>
              <p:spPr>
                <a:xfrm>
                  <a:off x="3742008" y="4095839"/>
                  <a:ext cx="414146" cy="156439"/>
                </a:xfrm>
                <a:prstGeom prst="ellipse">
                  <a:avLst/>
                </a:prstGeom>
                <a:noFill/>
                <a:ln w="19050" cmpd="sng">
                  <a:solidFill>
                    <a:srgbClr val="118E7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3809470" y="4119407"/>
                  <a:ext cx="279222" cy="86860"/>
                </a:xfrm>
                <a:prstGeom prst="ellipse">
                  <a:avLst/>
                </a:prstGeom>
                <a:noFill/>
                <a:ln w="19050" cmpd="sng">
                  <a:solidFill>
                    <a:srgbClr val="002C5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72" name="Picture 171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3267" y="1605412"/>
                  <a:ext cx="837511" cy="55834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" h="50800" prst="angle"/>
                </a:sp3d>
              </p:spPr>
            </p:pic>
          </p:grpSp>
          <p:sp>
            <p:nvSpPr>
              <p:cNvPr id="136" name="Arc 135"/>
              <p:cNvSpPr/>
              <p:nvPr/>
            </p:nvSpPr>
            <p:spPr>
              <a:xfrm rot="16464159">
                <a:off x="3493519" y="2338205"/>
                <a:ext cx="4463574" cy="3524473"/>
              </a:xfrm>
              <a:prstGeom prst="arc">
                <a:avLst>
                  <a:gd name="adj1" fmla="val 15858444"/>
                  <a:gd name="adj2" fmla="val 21011698"/>
                </a:avLst>
              </a:prstGeom>
              <a:ln w="19050" cmpd="sng">
                <a:solidFill>
                  <a:srgbClr val="118E7D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9522574"/>
      </p:ext>
    </p:extLst>
  </p:cSld>
  <p:clrMapOvr>
    <a:masterClrMapping/>
  </p:clrMapOvr>
  <p:transition spd="slow" advClick="0" advTm="44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000"/>
                            </p:stCondLst>
                            <p:childTnLst>
                              <p:par>
                                <p:cTn id="82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000"/>
                            </p:stCondLst>
                            <p:childTnLst>
                              <p:par>
                                <p:cTn id="89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96" presetID="2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8541381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2017 is already off to a fast start…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760723740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flipH="1">
            <a:off x="901711" y="482203"/>
            <a:ext cx="5309827" cy="1906511"/>
            <a:chOff x="1259025" y="1151418"/>
            <a:chExt cx="5309827" cy="1906511"/>
          </a:xfrm>
        </p:grpSpPr>
        <p:grpSp>
          <p:nvGrpSpPr>
            <p:cNvPr id="21" name="Group 20"/>
            <p:cNvGrpSpPr/>
            <p:nvPr/>
          </p:nvGrpSpPr>
          <p:grpSpPr>
            <a:xfrm>
              <a:off x="1259025" y="1151418"/>
              <a:ext cx="5309827" cy="1906511"/>
              <a:chOff x="1259025" y="1950674"/>
              <a:chExt cx="5309827" cy="1906511"/>
            </a:xfrm>
          </p:grpSpPr>
          <p:sp>
            <p:nvSpPr>
              <p:cNvPr id="24" name="Rectangle 60"/>
              <p:cNvSpPr/>
              <p:nvPr/>
            </p:nvSpPr>
            <p:spPr>
              <a:xfrm flipH="1">
                <a:off x="6181478" y="2619502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792461" y="1950674"/>
                <a:ext cx="1776391" cy="14419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259025" y="1950676"/>
                <a:ext cx="3522622" cy="1454776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59381" y="1684094"/>
              <a:ext cx="1411313" cy="371398"/>
            </a:xfrm>
            <a:prstGeom prst="rect">
              <a:avLst/>
            </a:prstGeom>
          </p:spPr>
        </p:pic>
        <p:sp>
          <p:nvSpPr>
            <p:cNvPr id="23" name="Title 6"/>
            <p:cNvSpPr txBox="1">
              <a:spLocks/>
            </p:cNvSpPr>
            <p:nvPr/>
          </p:nvSpPr>
          <p:spPr>
            <a:xfrm>
              <a:off x="1386709" y="1268805"/>
              <a:ext cx="3236697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$30 million to settle FCPA violations in Brazil and Mexico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85810" y="465042"/>
            <a:ext cx="6125728" cy="223555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 flipH="1">
            <a:off x="6001687" y="746978"/>
            <a:ext cx="5871344" cy="1906511"/>
            <a:chOff x="1245594" y="1151418"/>
            <a:chExt cx="5871344" cy="1906511"/>
          </a:xfrm>
        </p:grpSpPr>
        <p:grpSp>
          <p:nvGrpSpPr>
            <p:cNvPr id="28" name="Group 27"/>
            <p:cNvGrpSpPr/>
            <p:nvPr/>
          </p:nvGrpSpPr>
          <p:grpSpPr>
            <a:xfrm>
              <a:off x="1259024" y="1151418"/>
              <a:ext cx="5857914" cy="1906511"/>
              <a:chOff x="1259024" y="1950674"/>
              <a:chExt cx="5857914" cy="1906511"/>
            </a:xfrm>
          </p:grpSpPr>
          <p:sp>
            <p:nvSpPr>
              <p:cNvPr id="31" name="Rectangle 60"/>
              <p:cNvSpPr/>
              <p:nvPr/>
            </p:nvSpPr>
            <p:spPr>
              <a:xfrm flipH="1">
                <a:off x="6729340" y="2619502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259024" y="1950675"/>
                <a:ext cx="3508065" cy="1453896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759415" y="1950674"/>
                <a:ext cx="2357523" cy="14538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F7F7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84119" y="1575607"/>
              <a:ext cx="1647564" cy="522909"/>
            </a:xfrm>
            <a:prstGeom prst="rect">
              <a:avLst/>
            </a:prstGeom>
          </p:spPr>
        </p:pic>
        <p:sp>
          <p:nvSpPr>
            <p:cNvPr id="30" name="Title 6"/>
            <p:cNvSpPr txBox="1">
              <a:spLocks/>
            </p:cNvSpPr>
            <p:nvPr/>
          </p:nvSpPr>
          <p:spPr>
            <a:xfrm>
              <a:off x="1245594" y="1255977"/>
              <a:ext cx="3323626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$350 million to settle False Claims Act allegations 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6001687" y="746978"/>
            <a:ext cx="6125728" cy="201097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 flipH="1">
            <a:off x="490700" y="2422860"/>
            <a:ext cx="6013987" cy="1919334"/>
            <a:chOff x="593888" y="1151418"/>
            <a:chExt cx="6013987" cy="1919334"/>
          </a:xfrm>
        </p:grpSpPr>
        <p:grpSp>
          <p:nvGrpSpPr>
            <p:cNvPr id="35" name="Group 34"/>
            <p:cNvGrpSpPr/>
            <p:nvPr/>
          </p:nvGrpSpPr>
          <p:grpSpPr>
            <a:xfrm>
              <a:off x="671123" y="1151418"/>
              <a:ext cx="5936752" cy="1919334"/>
              <a:chOff x="671123" y="1950674"/>
              <a:chExt cx="5936752" cy="1919334"/>
            </a:xfrm>
          </p:grpSpPr>
          <p:sp>
            <p:nvSpPr>
              <p:cNvPr id="38" name="Rectangle 60"/>
              <p:cNvSpPr/>
              <p:nvPr/>
            </p:nvSpPr>
            <p:spPr>
              <a:xfrm flipH="1">
                <a:off x="6214682" y="2632325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71123" y="1950675"/>
                <a:ext cx="4307243" cy="1453896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970395" y="1950674"/>
                <a:ext cx="1637480" cy="14538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Title 6"/>
            <p:cNvSpPr txBox="1">
              <a:spLocks/>
            </p:cNvSpPr>
            <p:nvPr/>
          </p:nvSpPr>
          <p:spPr>
            <a:xfrm>
              <a:off x="593888" y="1268805"/>
              <a:ext cx="4237024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Released guidance on communications with </a:t>
              </a:r>
              <a:r>
                <a:rPr lang="en-US" sz="2400" dirty="0" err="1">
                  <a:solidFill>
                    <a:schemeClr val="bg1"/>
                  </a:solidFill>
                  <a:latin typeface="Arial"/>
                  <a:cs typeface="Arial"/>
                </a:rPr>
                <a:t>payors</a:t>
              </a: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 and formulary committees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268"/>
            <a:stretch/>
          </p:blipFill>
          <p:spPr>
            <a:xfrm flipH="1">
              <a:off x="5267509" y="1555151"/>
              <a:ext cx="1041582" cy="528401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rgbClr val="002C5F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rgbClr val="002C5F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rgbClr val="002C5F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rgbClr val="002C5F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rgbClr val="002C5F"/>
              </a:solidFill>
              <a:latin typeface="Times"/>
              <a:cs typeface="Times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002C5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002C5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002C5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10637" y="2356895"/>
            <a:ext cx="6272993" cy="188351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 flipH="1">
            <a:off x="6794739" y="2510347"/>
            <a:ext cx="5332160" cy="1906509"/>
            <a:chOff x="1350423" y="1151418"/>
            <a:chExt cx="5332160" cy="1906509"/>
          </a:xfrm>
        </p:grpSpPr>
        <p:grpSp>
          <p:nvGrpSpPr>
            <p:cNvPr id="43" name="Group 42"/>
            <p:cNvGrpSpPr/>
            <p:nvPr/>
          </p:nvGrpSpPr>
          <p:grpSpPr>
            <a:xfrm>
              <a:off x="1748109" y="1151418"/>
              <a:ext cx="4934474" cy="1906509"/>
              <a:chOff x="1748109" y="1950674"/>
              <a:chExt cx="4934474" cy="1906509"/>
            </a:xfrm>
          </p:grpSpPr>
          <p:sp>
            <p:nvSpPr>
              <p:cNvPr id="47" name="Rectangle 60"/>
              <p:cNvSpPr/>
              <p:nvPr/>
            </p:nvSpPr>
            <p:spPr>
              <a:xfrm flipH="1">
                <a:off x="6289390" y="2619500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748109" y="1950675"/>
                <a:ext cx="2897480" cy="1453896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653349" y="1950674"/>
                <a:ext cx="2029234" cy="14538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F7F7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3717" y="1575503"/>
              <a:ext cx="1619777" cy="554022"/>
            </a:xfrm>
            <a:prstGeom prst="rect">
              <a:avLst/>
            </a:prstGeom>
          </p:spPr>
        </p:pic>
        <p:sp>
          <p:nvSpPr>
            <p:cNvPr id="45" name="Title 6"/>
            <p:cNvSpPr txBox="1">
              <a:spLocks/>
            </p:cNvSpPr>
            <p:nvPr/>
          </p:nvSpPr>
          <p:spPr>
            <a:xfrm>
              <a:off x="1350423" y="1262016"/>
              <a:ext cx="3104246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$17.4 million to resolve FCPA allegations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6794739" y="2510347"/>
            <a:ext cx="5072437" cy="201765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 flipH="1">
            <a:off x="1248037" y="4314441"/>
            <a:ext cx="4539311" cy="1919337"/>
            <a:chOff x="2143272" y="1151418"/>
            <a:chExt cx="4539311" cy="1919337"/>
          </a:xfrm>
        </p:grpSpPr>
        <p:grpSp>
          <p:nvGrpSpPr>
            <p:cNvPr id="57" name="Group 56"/>
            <p:cNvGrpSpPr/>
            <p:nvPr/>
          </p:nvGrpSpPr>
          <p:grpSpPr>
            <a:xfrm>
              <a:off x="2143272" y="1151418"/>
              <a:ext cx="4539311" cy="1919337"/>
              <a:chOff x="2143272" y="1950674"/>
              <a:chExt cx="4539311" cy="1919337"/>
            </a:xfrm>
          </p:grpSpPr>
          <p:sp>
            <p:nvSpPr>
              <p:cNvPr id="60" name="Rectangle 60"/>
              <p:cNvSpPr/>
              <p:nvPr/>
            </p:nvSpPr>
            <p:spPr>
              <a:xfrm flipH="1">
                <a:off x="6289390" y="2632328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143272" y="1950675"/>
                <a:ext cx="2502318" cy="1453896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653349" y="1950674"/>
                <a:ext cx="2029234" cy="14538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F7F7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9871" y="1549329"/>
              <a:ext cx="1674046" cy="763074"/>
            </a:xfrm>
            <a:prstGeom prst="rect">
              <a:avLst/>
            </a:prstGeom>
          </p:spPr>
        </p:pic>
        <p:sp>
          <p:nvSpPr>
            <p:cNvPr id="59" name="Title 6"/>
            <p:cNvSpPr txBox="1">
              <a:spLocks/>
            </p:cNvSpPr>
            <p:nvPr/>
          </p:nvSpPr>
          <p:spPr>
            <a:xfrm>
              <a:off x="2426458" y="1262016"/>
              <a:ext cx="2028211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rial"/>
                  <a:cs typeface="Arial"/>
                </a:rPr>
                <a:t>$100 million to settle FTC charges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799479" y="4314441"/>
            <a:ext cx="4987869" cy="197606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 flipH="1">
            <a:off x="6276206" y="4319224"/>
            <a:ext cx="4999728" cy="1919334"/>
            <a:chOff x="1682855" y="1151418"/>
            <a:chExt cx="4999728" cy="1919334"/>
          </a:xfrm>
        </p:grpSpPr>
        <p:grpSp>
          <p:nvGrpSpPr>
            <p:cNvPr id="65" name="Group 64"/>
            <p:cNvGrpSpPr/>
            <p:nvPr/>
          </p:nvGrpSpPr>
          <p:grpSpPr>
            <a:xfrm>
              <a:off x="1948879" y="1151418"/>
              <a:ext cx="4733704" cy="1919334"/>
              <a:chOff x="1948879" y="1950674"/>
              <a:chExt cx="4733704" cy="1919334"/>
            </a:xfrm>
          </p:grpSpPr>
          <p:sp>
            <p:nvSpPr>
              <p:cNvPr id="68" name="Rectangle 60"/>
              <p:cNvSpPr/>
              <p:nvPr/>
            </p:nvSpPr>
            <p:spPr>
              <a:xfrm flipH="1">
                <a:off x="6289390" y="2632325"/>
                <a:ext cx="383182" cy="1237683"/>
              </a:xfrm>
              <a:custGeom>
                <a:avLst/>
                <a:gdLst>
                  <a:gd name="connsiteX0" fmla="*/ 0 w 4083616"/>
                  <a:gd name="connsiteY0" fmla="*/ 0 h 1543769"/>
                  <a:gd name="connsiteX1" fmla="*/ 4083616 w 4083616"/>
                  <a:gd name="connsiteY1" fmla="*/ 0 h 1543769"/>
                  <a:gd name="connsiteX2" fmla="*/ 4083616 w 4083616"/>
                  <a:gd name="connsiteY2" fmla="*/ 1543769 h 1543769"/>
                  <a:gd name="connsiteX3" fmla="*/ 0 w 4083616"/>
                  <a:gd name="connsiteY3" fmla="*/ 1543769 h 1543769"/>
                  <a:gd name="connsiteX4" fmla="*/ 0 w 4083616"/>
                  <a:gd name="connsiteY4" fmla="*/ 0 h 1543769"/>
                  <a:gd name="connsiteX0" fmla="*/ 0 w 4083616"/>
                  <a:gd name="connsiteY0" fmla="*/ 0 h 2233538"/>
                  <a:gd name="connsiteX1" fmla="*/ 4083616 w 4083616"/>
                  <a:gd name="connsiteY1" fmla="*/ 0 h 2233538"/>
                  <a:gd name="connsiteX2" fmla="*/ 339390 w 4083616"/>
                  <a:gd name="connsiteY2" fmla="*/ 2233538 h 2233538"/>
                  <a:gd name="connsiteX3" fmla="*/ 0 w 4083616"/>
                  <a:gd name="connsiteY3" fmla="*/ 1543769 h 2233538"/>
                  <a:gd name="connsiteX4" fmla="*/ 0 w 4083616"/>
                  <a:gd name="connsiteY4" fmla="*/ 0 h 2233538"/>
                  <a:gd name="connsiteX0" fmla="*/ 0 w 383182"/>
                  <a:gd name="connsiteY0" fmla="*/ 0 h 2233538"/>
                  <a:gd name="connsiteX1" fmla="*/ 383182 w 383182"/>
                  <a:gd name="connsiteY1" fmla="*/ 503640 h 2233538"/>
                  <a:gd name="connsiteX2" fmla="*/ 339390 w 383182"/>
                  <a:gd name="connsiteY2" fmla="*/ 2233538 h 2233538"/>
                  <a:gd name="connsiteX3" fmla="*/ 0 w 383182"/>
                  <a:gd name="connsiteY3" fmla="*/ 1543769 h 2233538"/>
                  <a:gd name="connsiteX4" fmla="*/ 0 w 383182"/>
                  <a:gd name="connsiteY4" fmla="*/ 0 h 2233538"/>
                  <a:gd name="connsiteX0" fmla="*/ 0 w 383182"/>
                  <a:gd name="connsiteY0" fmla="*/ 0 h 2386820"/>
                  <a:gd name="connsiteX1" fmla="*/ 383182 w 383182"/>
                  <a:gd name="connsiteY1" fmla="*/ 503640 h 2386820"/>
                  <a:gd name="connsiteX2" fmla="*/ 361286 w 383182"/>
                  <a:gd name="connsiteY2" fmla="*/ 2386820 h 2386820"/>
                  <a:gd name="connsiteX3" fmla="*/ 0 w 383182"/>
                  <a:gd name="connsiteY3" fmla="*/ 1543769 h 2386820"/>
                  <a:gd name="connsiteX4" fmla="*/ 0 w 383182"/>
                  <a:gd name="connsiteY4" fmla="*/ 0 h 23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182" h="2386820">
                    <a:moveTo>
                      <a:pt x="0" y="0"/>
                    </a:moveTo>
                    <a:lnTo>
                      <a:pt x="383182" y="503640"/>
                    </a:lnTo>
                    <a:lnTo>
                      <a:pt x="361286" y="2386820"/>
                    </a:lnTo>
                    <a:lnTo>
                      <a:pt x="0" y="15437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948879" y="1950675"/>
                <a:ext cx="2696711" cy="1453896"/>
              </a:xfrm>
              <a:prstGeom prst="rect">
                <a:avLst/>
              </a:prstGeom>
              <a:solidFill>
                <a:srgbClr val="002C5F"/>
              </a:solidFill>
              <a:ln>
                <a:solidFill>
                  <a:srgbClr val="002C5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653349" y="1950674"/>
                <a:ext cx="2029234" cy="14538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F7F7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3717" y="1777723"/>
              <a:ext cx="1619777" cy="226542"/>
            </a:xfrm>
            <a:prstGeom prst="rect">
              <a:avLst/>
            </a:prstGeom>
          </p:spPr>
        </p:pic>
        <p:sp>
          <p:nvSpPr>
            <p:cNvPr id="67" name="Title 6"/>
            <p:cNvSpPr txBox="1">
              <a:spLocks/>
            </p:cNvSpPr>
            <p:nvPr/>
          </p:nvSpPr>
          <p:spPr>
            <a:xfrm>
              <a:off x="1682855" y="1262016"/>
              <a:ext cx="2814718" cy="14839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$150 million for opioid reporting violations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271677"/>
      </p:ext>
    </p:extLst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1" animBg="1"/>
      <p:bldP spid="50" grpId="0" animBg="1"/>
      <p:bldP spid="63" grpId="0" animBg="1"/>
      <p:bldP spid="7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2084" y="1109981"/>
            <a:ext cx="997785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b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ARE </a:t>
            </a:r>
            <a:r>
              <a:rPr lang="en-US" sz="8000" dirty="0">
                <a:solidFill>
                  <a:srgbClr val="F6BC1C"/>
                </a:solidFill>
                <a:latin typeface="Arial"/>
                <a:cs typeface="Arial"/>
              </a:rPr>
              <a:t>YOU</a:t>
            </a: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 READY FOR 2017?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31" name="Rectangle 30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F6B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602140" y="6465311"/>
              <a:ext cx="2475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kern="0" spc="70" dirty="0" err="1">
                  <a:solidFill>
                    <a:srgbClr val="002C5F"/>
                  </a:solidFill>
                  <a:latin typeface="Times"/>
                  <a:cs typeface="Times"/>
                </a:rPr>
                <a:t>www</a:t>
              </a:r>
              <a:r>
                <a:rPr lang="en-US" sz="1100" i="1" kern="0" spc="100" dirty="0" err="1">
                  <a:solidFill>
                    <a:srgbClr val="002C5F"/>
                  </a:solidFill>
                  <a:latin typeface="Times"/>
                  <a:cs typeface="Times"/>
                </a:rPr>
                <a:t>.</a:t>
              </a:r>
              <a:r>
                <a:rPr lang="en-US" sz="1100" kern="0" spc="100" dirty="0" err="1">
                  <a:solidFill>
                    <a:srgbClr val="002C5F"/>
                  </a:solidFill>
                  <a:latin typeface="Arial"/>
                  <a:cs typeface="Arial"/>
                </a:rPr>
                <a:t>p</a:t>
              </a:r>
              <a:r>
                <a:rPr lang="en-US" sz="1100" kern="0" spc="70" dirty="0" err="1">
                  <a:solidFill>
                    <a:srgbClr val="002C5F"/>
                  </a:solidFill>
                  <a:latin typeface="Arial"/>
                  <a:cs typeface="Arial"/>
                </a:rPr>
                <a:t>otomacriverpartners</a:t>
              </a:r>
              <a:r>
                <a:rPr lang="en-US" sz="1200" i="1" kern="0" spc="100" dirty="0" err="1">
                  <a:solidFill>
                    <a:srgbClr val="002C5F"/>
                  </a:solidFill>
                  <a:latin typeface="Times"/>
                  <a:cs typeface="Times"/>
                </a:rPr>
                <a:t>.</a:t>
              </a:r>
              <a:r>
                <a:rPr lang="en-US" sz="1200" i="1" kern="0" spc="70" dirty="0" err="1">
                  <a:solidFill>
                    <a:srgbClr val="002C5F"/>
                  </a:solidFill>
                  <a:latin typeface="Times"/>
                  <a:cs typeface="Times"/>
                </a:rPr>
                <a:t>com</a:t>
              </a:r>
              <a:endParaRPr lang="en-US" sz="1200" i="1" kern="0" spc="70" dirty="0">
                <a:solidFill>
                  <a:srgbClr val="002C5F"/>
                </a:solidFill>
                <a:latin typeface="Times"/>
                <a:cs typeface="Time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9557316" y="6448792"/>
              <a:ext cx="0" cy="339411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917551" y="6465311"/>
              <a:ext cx="1534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kern="1100" dirty="0">
                  <a:solidFill>
                    <a:srgbClr val="002C5F"/>
                  </a:solidFill>
                  <a:latin typeface="Times"/>
                  <a:cs typeface="Times"/>
                </a:rPr>
                <a:t>Year-in-Review</a:t>
              </a:r>
              <a:r>
                <a:rPr lang="en-US" sz="1200" kern="1100" dirty="0">
                  <a:solidFill>
                    <a:srgbClr val="002C5F"/>
                  </a:solidFill>
                  <a:latin typeface="Arial"/>
                  <a:cs typeface="Arial"/>
                </a:rPr>
                <a:t> </a:t>
              </a:r>
              <a:r>
                <a:rPr lang="en-US" sz="1100" kern="1100" dirty="0">
                  <a:solidFill>
                    <a:srgbClr val="002C5F"/>
                  </a:solidFill>
                  <a:latin typeface="Arial"/>
                  <a:cs typeface="Arial"/>
                </a:rPr>
                <a:t>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1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00">
        <p:blinds dir="vert"/>
      </p:transition>
    </mc:Choice>
    <mc:Fallback xmlns="">
      <p:transition spd="slow" advTm="35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3C3C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5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684" y="2172503"/>
            <a:ext cx="5426633" cy="20122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8021" y="806393"/>
            <a:ext cx="6315958" cy="753319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C5F"/>
                </a:solidFill>
                <a:ea typeface="+mj-ea"/>
                <a:cs typeface="+mj-cs"/>
              </a:rPr>
              <a:t>Brought to you by: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2916309" y="4550669"/>
            <a:ext cx="6359383" cy="1085222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495"/>
              </a:spcBef>
              <a:defRPr/>
            </a:pPr>
            <a:r>
              <a:rPr lang="en-US" sz="2400" dirty="0">
                <a:solidFill>
                  <a:srgbClr val="002C5F"/>
                </a:solidFill>
              </a:rPr>
              <a:t>Call us at </a:t>
            </a:r>
            <a:r>
              <a:rPr lang="en-US" sz="2800" b="1" dirty="0">
                <a:solidFill>
                  <a:srgbClr val="002C5F"/>
                </a:solidFill>
              </a:rPr>
              <a:t>703.430.5944</a:t>
            </a:r>
            <a:endParaRPr lang="en-US" sz="2800" dirty="0">
              <a:solidFill>
                <a:srgbClr val="002C5F"/>
              </a:solidFill>
            </a:endParaRPr>
          </a:p>
          <a:p>
            <a:pPr lvl="0" algn="ctr">
              <a:defRPr/>
            </a:pPr>
            <a:r>
              <a:rPr lang="en-US" sz="2400" dirty="0">
                <a:solidFill>
                  <a:srgbClr val="002C5F"/>
                </a:solidFill>
              </a:rPr>
              <a:t>or visit </a:t>
            </a:r>
            <a:r>
              <a:rPr lang="en-US" sz="2800" b="1" dirty="0">
                <a:solidFill>
                  <a:srgbClr val="002C5F"/>
                </a:solidFill>
              </a:rPr>
              <a:t>www.PotomacRiverPartners.com</a:t>
            </a:r>
          </a:p>
          <a:p>
            <a:pPr algn="ctr">
              <a:spcBef>
                <a:spcPts val="495"/>
              </a:spcBef>
              <a:defRPr/>
            </a:pPr>
            <a:endParaRPr lang="en-US" sz="20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01865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143" y="19652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-9143" y="1550674"/>
            <a:ext cx="2387911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FEDERAL SETTLEMENTS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010" y="1823483"/>
            <a:ext cx="59977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https://www.justice.gov/opa/pr/medical-equipment-company-will-pay-646-million-making-illegal-payments-doctors-and-hospitals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https://www.justice.gov/opa/pr/wyeth-and-pfizer-agree-pay-7846-million-resolve-lawsuit-alleging-wyeth-underpaid-drug-rebates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http://www.fcpablog.com/blog/2016/2/4/sciclone-pays-sec-128-million-to-settle-china-fcpa-offenses.html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https://www.justice.gov/opa/pr/united-states-settles-false-claims-act-allegations-against-21st-century-oncology-347-million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https://www.justice.gov/opa/pr/respironics-pay-348-million-allegedly-causing-false-claims-medicare-medicaid-and-tricare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https://www.sec.gov/news/pressrelease/2016-59.html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https://www.justice.gov/opa/pr/pharmaceutical-companies-pay-67-million-resolve-false-claims-act-allegations-relating-tarceva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https://www.sec.gov/Archives/edgar/data/1270073/000114420416098466/v438643_8k.htm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https://www.statnews.com/pharmalot/2016/05/12/aegerion-settlement-40-million/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https://www.justice.gov/usao-sdny/pr/manhattan-us-attorney-announces-54-million-settlement-against-salix-pharmaceuticals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https://www.justice.gov/opa/pr/analogic-subsidiary-agrees-pay-more-14-million-resolve-foreign-bribery-charges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https://www.justice.gov/usao-wdnc/pr/medical-device-company-agrees-pay-8-million-resolve-claims-it-paid-illegal-kickbacks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https://www.justice.gov/opa/pr/johnson-johnson-subsidiary-acclarent-inc-pays-government-18-million-settle-false-claims-act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https://www.treasury.gov/resource-center/sanctions/CivPen/Documents/20160705_alcon.pdf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https://www.sec.gov/litigation/admin/2016/34-78730.pdf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https://www.sec.gov/litigation/admin/2016/34-79005-s.pdf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https://www.justice.gov/opa/pr/nation-s-largest-nursing-home-pharmacy-pay-over-28-million-settle-kickback-allegations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https://www.sec.gov/news/pressrelease/2016-277.html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https://www.justice.gov/opa/pr/forest-laboratories-and-forest-pharmaceuticals-pay-38-million-resolve-kickback-allegations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Rectangle 423"/>
          <p:cNvSpPr/>
          <p:nvPr/>
        </p:nvSpPr>
        <p:spPr>
          <a:xfrm>
            <a:off x="9143" y="4367917"/>
            <a:ext cx="1986768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STATE SETTLEMENTS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17" name="Rectangle 16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</p:grpSp>
      <p:sp>
        <p:nvSpPr>
          <p:cNvPr id="432" name="Rectangle 431"/>
          <p:cNvSpPr/>
          <p:nvPr/>
        </p:nvSpPr>
        <p:spPr>
          <a:xfrm>
            <a:off x="-33138" y="311870"/>
            <a:ext cx="326511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FRONT PAGE NEWS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10" y="608060"/>
            <a:ext cx="536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21"/>
              </a:rPr>
              <a:t>http://www.businessinsider.com/mylan-ceo-heather-bresch-house-oversight-committee-hearing-epipen-2016-9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22"/>
              </a:rPr>
              <a:t>https://www.nytimes.com/2016/12/08/business/insys-therapeutics-arrests-fentanyl.html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4"/>
              </a:rPr>
              <a:t>http://www.fcpablog.com/blog/2016/2/4/sciclone-pays-sec-128-million-to-settle-china-fcpa-offenses.html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23"/>
              </a:rPr>
              <a:t>http://www.fcpablog.com/blog/2016/6/21/analogic-pays-148-million-to-resolve-fcpa-offenses.html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24"/>
              </a:rPr>
              <a:t>http://www.fcpablog.com/blog/2016/9/30/gsk-pays-sec-20-million-to-settle-china-fcpa-violations.html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25"/>
              </a:rPr>
              <a:t>http://www.fcpablog.com/blog/2016/12/22/teva-announces-519-million-fcpa-settlement.html</a:t>
            </a:r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endParaRPr kumimoji="0" lang="en-US" sz="8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" y="4662801"/>
            <a:ext cx="5738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http://www.cbsnews.com/news/kentucky-settles-lawsuit-with-oxycontin-maker-for-24-million/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http://bl.risperdallawsuitcenter.com/kentucky-risperdal-lawsuit-settled-for-15-5-million/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http://bl.therisperdallawsuit.com/south-carolina-risperdal-lawsuit-verdict-pared-to-124-million/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http://www.reuters.com/article/us-endo-new-york-settlement-idUSKCN0W51YI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http://www.insurance.ca.gov/0400-news/0100-press-releases/2016/release082-16.cfm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https://ag.ny.gov/press-release/ag-schneiderman-announces-125-million-settlement-drug-company-impeded-competition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http://www.reuters.com/article/us-bristol-myers-settlement-idUSKBN13X20I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D63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94487" y="311869"/>
            <a:ext cx="233256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CIVIL SETTLEMENTS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4487" y="608060"/>
            <a:ext cx="54092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http://www.reuters.com/article/us-merck-vioxx-settlement-idUSKCN0UT1PX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https://drugsafetynews.com/2016/11/19/johnson-johnson-seek-change-venue-talcum-powder-cases/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https://www.bloomberg.com/news/articles/2016-12-01/j-j-ordered-to-pay-more-than-1-billion-for-pinnacle-hip-device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http://www.reuters.com/article/us-johnsonandjohnson-hips-ruling-idUSKCN0ZM212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https://www.drugwatch.com/2016/01/26/jj-faces-800-m-levaquin-lawsuit/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https://www.drugwatch.com/2016/02/03/jj-settles-mesh-cases-for-over-120m/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https://www.statnews.com/pharmalot/2016/07/05/johnson-johnson-70-million-risperdal-boys/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http://www.njlawjournal.com/id=1202763382908/18-Million-in-Judgments-Reversed-in-Accutane-Litigation?mcode=0&amp;curindex=0&amp;curpage=ALL&amp;slreturn=20170025103813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https://www.knobbe.com/news/2016/12/ranbaxy-and-astrazeneca-prevail-nexium%C2%AE-pay-delay-case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https://www.bloomberg.com/news/articles/2016-04-07/abbott-defeats-1-billion-lawsuit-over-stent-marketing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https://www.bloomberg.com/news/articles/2016-04-06/pfizer-wins-dismissal-in-zoloft-birth-defect-warning-cases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94487" y="2297954"/>
            <a:ext cx="2587558" cy="23551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STATE LAW UPDATES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77498" y="2578004"/>
            <a:ext cx="5646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http://www.policymed.com/2016/01/washington-dc-changes-pharmaceutical-detailer-license-requirements.html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http://www.goldwaterinstitute.org/en/work/topics/healthcare/right-to-try/california-becomes-32nd-state-to-adopt-right-to-tr/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https://www.cga.ct.gov/2016/act/pa/pdf/2016PA-00214-R00SB-00371-PA.pdf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http://goldwaterinstitute.org/en/work/topics/healthcare/right-to-try/idaho-becomes-25th-state-to-adopt-right-to-try-law/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http://legislature.maine.gov/legis/bills/getPDF.asp?paper=HP0138&amp;item=3&amp;snum=127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http://blog.tenthamendmentcenter.com/2016/03/west-virginia-house-passes-right-to-try-act-taking-on-some-fda-restrictions-on-terminal-patients-100-0/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http://www.raps.org/Regulatory-Focus/News/2016/12/06/26309/Vermont-Drug-Price-Transparency-New-Law-Calls-Out-Egregious-Price-Spikes/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1"/>
              </a:rPr>
              <a:t>https://www.cga.ct.gov/2015/ACT/PA/2015PA-00004-R00SB-00257-PA.htm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http://www.chicagotribune.com/business/ct-pharma-sales-licenses-chicago-1117-biz-20161116-story.html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94487" y="4127299"/>
            <a:ext cx="2441449" cy="233991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INDIVIDUAL RESPONSIBILITY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77498" y="4416154"/>
            <a:ext cx="5220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https://www.nytimes.com/2016/12/08/business/insys-therapeutics-arrests-fentanyl.html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https://www.statnews.com/2016/07/08/theranos-elizabeth-holmes-banned/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4"/>
              </a:rPr>
              <a:t>https://www.healthlawpolicymatters.com/2016/06/27/jury-acquits-former-warner-chilcott-president-in-one-of-first-prosecutions-of-a-health-care-executive-following-dojs-yates-memo/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5"/>
              </a:rPr>
              <a:t>https://www.law360.com/articles/856721/ex-warner-chilcott-rep-gets-probation-for-hipaa-violation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6"/>
              </a:rPr>
              <a:t>https://www.nytimes.com/2016/11/18/business/valeant-philidor-fraud-kickback-scheme.html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4487" y="5319385"/>
            <a:ext cx="3088224" cy="236322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NEW FEDERAL LAWS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77498" y="5612190"/>
            <a:ext cx="5292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7"/>
              </a:rPr>
              <a:t>http://www.healthcareitnews.com/news/obama-signs-21st-century-cures-act-law-funding-precision-medicine-cancer-moonshot-ehr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64006"/>
      </p:ext>
    </p:extLst>
  </p:cSld>
  <p:clrMapOvr>
    <a:masterClrMapping/>
  </p:clrMapOvr>
  <p:transition spd="med" advClick="0" advTm="750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948" y="9142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0" y="323613"/>
            <a:ext cx="233256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PRICING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" y="2362288"/>
            <a:ext cx="2587558" cy="23551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OPIOID</a:t>
            </a:r>
            <a:r>
              <a:rPr kumimoji="0" lang="en-US" sz="11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CRISIS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010" y="2642338"/>
            <a:ext cx="58447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http://www.tennessean.com/story/news/investigations/2016/11/26/nas-loss-parental-rights/94231538/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http://www.wsj.com/articles/the-va-hooked-veterans-on-opioids-then-failed-them-again-1483030270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http://theexaminer.com/stories/news/southeast-texas-far-immune-opioid-epidemic-continuing-its-sweep-across-us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https://www.nytimes.com/2016/12/28/nyregion/fentanyl-epidemic-long-island.html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http://www.wbur.org/commonhealth/2016/09/12/opiod-hackathon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http://time.com/4542105/john-oliver-opioids-last-week-tonight/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https://www.washingtonpost.com/investigations/key-officials-switch-sides-from-dea-to-pharmaceutical-industry/2016/12/22/55d2e938-c07b-11e6-b527-949c5893595e_story.html?utm_term=.d99018973af1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http://www.rimonthly.com/Rhode-Island-Monthly/June-2016/The-Opioid-Crisis-in-Rhode-Island/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http://www.pbs.org/newshour/bb/drug-companies-helped-drive-opioid-crisis/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https://buffalonews.com/2016/12/29/wave-opioid-related-deaths-hits-erie-county/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http://www.news-herald.com/article/HR/20161226/NEWS/161229600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http://www.sun-sentinel.com/local/fl-heroin-overdose-epidemic-20161120-story.html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https://www.rt.com/usa/371980-opioid-foster-care-crisis/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http://www.illinoisattorneygeneral.gov/pressroom/2016_08/20160825.html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http://www.pharmpro.com/news/2016/06/5-drug-wholesalers-agree-settle-pill-shipment-lawsuit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https://www.statnews.com/pharmalot/2016/11/17/opioids-chicago-sales-reps/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https://ag.ny.gov/press-release/ag-schneiderman-announces-settlement-endo-health-solutions-inc-endo-pharmaceuticals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http://www.newyorkupstate.com/news/2016/12/ny_law_expands_insurance_coverage_for_heroin_opioid_addicts.html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43" y="5155539"/>
            <a:ext cx="3088224" cy="236322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PATIENT</a:t>
            </a:r>
            <a:r>
              <a:rPr kumimoji="0" lang="en-US" sz="11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ASSISTANCE PROGRAMS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010" y="5435307"/>
            <a:ext cx="5668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https://www.bloomberg.com/news/articles/2016-05-27/gilead-subpoenaed-as-feds-probe-drugmaker-charity-connections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https://www.bloomberg.com/news/articles/2016-08-01/celgene-accused-of-using-charities-in-scheme-to-gain-billions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54608" y="323613"/>
            <a:ext cx="326511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FDA GUIDANCE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27760" y="2933289"/>
            <a:ext cx="5678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http://www.fda.gov/downloads/Drugs/GuidanceComplianceRegulatoryInformation/EnforcementActivitiesbyFDA/WarningLettersandNoticeofViolationLetterstoPharmaceuticalCompanies/UCM482464.pdf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http://www.fda.gov/downloads/Drugs/GuidanceComplianceRegulatoryInformation/EnforcementActivitiesbyFDA/WarningLettersandNoticeofViolationLetterstoPharmaceuticalCompanies/UCM493790.pdf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28" name="Rectangle 27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3010" y="588033"/>
            <a:ext cx="529366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http://www.forbes.com/sites/emilywillingham/2016/08/21/why-did-mylan-hike-epipen-prices-400-because-they-could/#6e184316477a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http://newsroom.mylan.com/2016-10-07-Mylan-Agrees-to-Settlement-on-Medicaid-Rebate-Classification-for-EpiPen-Auto-Injector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https://www.bloomberg.com/news/articles/2016-10-19/blumenthal-says-mylan-s-settlement-with-doj-a-sweetheart-deal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http://www.businessinsider.com/congress-taking-on-xtandi-price-2016-3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http://fortune.com/2016/09/11/justice-department-taro-pharma/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https://www.statnews.com/pharmalot/2016/10/07/ariad-riases-leukemia-drug-price/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https://consumerist.com/2016/12/15/20-states-accuse-teva-mylan-other-pharma-companies-of-price-fixing/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http://www.allergan.com/news/ceo-blog/september-2016/our-social-contract-with-patients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http://www.businessinsider.com/insulin-maker-novo-nordisk-commits-to-single-digit-price-increase-cap-2016-12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https://investor.lilly.com/releasedetail.cfm?ReleaseID=1003887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7760" y="615670"/>
            <a:ext cx="4573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http://www.fda.gov/downloads/drugs/guidances/ucm351261.pdf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http://www.fda.gov/downloads/AboutFDA/ReportsManualsForms/Reports/EconomicAnalyses/UCM482077.pdf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http://www.fda.gov/downloads/drugs/guidancecomplianceregulatoryinformation/guidances/ucm495891.pdf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http://www.fda.gov/downloads/drugs/guidances/ucm291158.pdf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http://www.fda.gov/MedicalDevices/Safety/ReportingAllegationsofRegulatoryMisconduct/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http://www.fda.gov/ucm/groups/fdagov-public/@fdagov-meddev-gen/documents/document/ucm359566.pdf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http://www.fda.gov/downloads/medicaldevices/deviceregulationandguidance/guidancedocuments/ucm506679.pdf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http://www.fda.gov/ucm/groups/fdagov-public/@fdagov-meddev-gen/documents/document/ucm499809.pdf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http://www.fda.gov/ucm/groups/fdagov-public/@fdagov-meddev-gen/documents/document/ucm524904.pdf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D63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36903" y="2611720"/>
            <a:ext cx="3255263" cy="264234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FDA LETTERS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27760" y="3629014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COMPLIANCE NEWS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87822" y="3962243"/>
            <a:ext cx="5551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http://opentrials.net/2016/10/10/opentrials-launches-beta-version-today-at-the-world-health-summit/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https://www.hhs.gov/about/news/2016/08/04/advocate-health-care-settles-potential-hipaa-penalties-555-million.html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http://www.fcpablog.com/blog/2016/6/16/doj-biomet-breached-dpa.html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https://www.druganddevicelawblog.com/2016/11/guest-post-the-fdas-two-day-meeting-on-manufacturer-off-label-communications.html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https://www.healthlawpolicymatters.com/2016/06/30/doj-announces-dramatic-increase-in-false-claims-act-penalties/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https://www.statnews.com/pharmalot/2016/03/28/novartis-doj-kickbacks/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http://phrma-docs.phrma.org/sites/default/files/pdf/information-sharing-with-hcps-principles-report.pdf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63603"/>
      </p:ext>
    </p:extLst>
  </p:cSld>
  <p:clrMapOvr>
    <a:masterClrMapping/>
  </p:clrMapOvr>
  <p:transition spd="med" advClick="0" advTm="750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143" y="-5996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50428"/>
            <a:ext cx="12201143" cy="516714"/>
            <a:chOff x="0" y="6350428"/>
            <a:chExt cx="12201143" cy="516714"/>
          </a:xfrm>
        </p:grpSpPr>
        <p:sp>
          <p:nvSpPr>
            <p:cNvPr id="21" name="Rectangle 20"/>
            <p:cNvSpPr/>
            <p:nvPr/>
          </p:nvSpPr>
          <p:spPr>
            <a:xfrm>
              <a:off x="0" y="6350428"/>
              <a:ext cx="12201143" cy="516714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291093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INTERNATIONAL ENFORCEMENT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6160" y="566015"/>
            <a:ext cx="5365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http://www.bloomberg.com/news/articles/2016-02-12/glaxo-fined-54-4-million-in-u-k-probe-of-pay-for-delay-deals?utm_medium=nl&amp;utm_source=internal&amp;mkt_tok=3RkMMJWWfF9wsRokuq3Bcu%2FhmjTEU5z17%2BosUaGwhIkz2EFye%2BLIHETpodcMSMdiMr%2FYDBceEJhqyQJxPr3HJdQN18R7RhHnDg%3D%3D</a:t>
            </a:r>
            <a:endParaRPr lang="en-US" sz="800" u="sng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https://www.insideeulifesciences.com/2016/02/12/cma-fines-glaxosmithkline-and-several-generic-companies-45-million-for-delaying-market-entry-of-generic-paroxetine-in-the-uk/</a:t>
            </a:r>
            <a:endParaRPr lang="en-US" sz="800" u="sng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http://www.statnews.com/pharmalot/2016/02/22/novartis-south-korea-bribes-doctors/</a:t>
            </a:r>
            <a:endParaRPr lang="en-US" sz="800" u="sng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http://news.trust.org/item/20160329202008-ptkp8</a:t>
            </a:r>
            <a:endParaRPr lang="en-US" sz="800" u="sng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pharmafile.com/news/505321/astellas-suspended-abpi-deception-and-other-cultural-failings??utm_medium=nl&amp;utm_source=internal&amp;mrkid=11548821&amp;mkt_tok=eyJpIjoiTkRJNE9HTTBZV1U0TkRZNSIsInQiOiJWeWRvODJBUXJhcUlJQVpsXC9wRlo5MlRcL1NmV3FBUWVpMm5tQkJvXC9mdzRnRlJ6dm9sanYrVlJuRjVPQlFnelV0Q000U0Q3a00rdU1vM3RjU2pqWU90XC83RVpRTGVFT2F6dkh3bm9wa2h0aWM9In0%3D</a:t>
            </a:r>
            <a:endParaRPr lang="en-US" sz="800" u="sng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http://www.china.org.cn/china/2016-11/07/content_39652398.htm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http://www.fdanews.com/articles/179150-ema-probing-wanbury-for-falsifying-labels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https://www.gov.uk/government/news/cma-fines-pfizer-and-flynn-90-million-for-drug-price-hike-to-nhs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http://www.reuters.com/article/us-china-antitrust-medtronic-idUSKBN13W2YN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D63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chemeClr val="bg1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chemeClr val="bg1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331" y="2527160"/>
            <a:ext cx="326511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479" y="2749854"/>
            <a:ext cx="59812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1"/>
              </a:rPr>
              <a:t>http://www.bbc.com/news/world-europe-35320895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2"/>
              </a:rPr>
              <a:t>http://www.nytimes.com/2016/01/18/business/international/man-dies-in-france-after-painkiller-drug-trial.html?ref=topics&amp;_r=1&amp;WT.mc_id=SmartBriefs-Newsletter&amp;WT.mc_ev=click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3"/>
              </a:rPr>
              <a:t>http://www.policymed.com/2016/01/edma-and-eucomed-adopt-code-of-business-practice-brings-changes-to-medical-congresses.html?utm_source=feedblitz&amp;utm_medium=FeedBlitzRss&amp;utm_campaign=FeedBlitzRss&amp;utm_content=EDMA+and+Eucomed+Adopt+Code+of+Business+Practice+Brings+Changes+to+Medical+Congresses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4"/>
              </a:rPr>
              <a:t>http://www.policymed.com/2016/02/european-medicines-agency-framework-for-interaction-with-industry.html?utm_source=feedblitz&amp;utm_medium=FeedBlitzRss&amp;utm_campaign=FeedBlitzRss&amp;utm_content=European+Medicines+Agency%3a+Framework+for+Interaction+with+Industry</a:t>
            </a:r>
            <a:endParaRPr kumimoji="0" lang="en-US" sz="8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5"/>
              </a:rPr>
              <a:t>http://www.policymed.com/2016/03/new-canadian-cme-standards-for-commercial-support.html?utm_source=feedblitz&amp;utm_medium=FeedBlitzRss&amp;utm_campaign=FeedBlitzRss&amp;utm_content=New+Canadian+CME+Standards+for+Commercial+Support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6"/>
              </a:rPr>
              <a:t>http://www.pmlive.com/pharma_news/uk_pharma_publishes_hcp_payments_as_disclosure_database_goes_live_1053585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7"/>
              </a:rPr>
              <a:t>http://www.swissinfo.ch/eng/greater-transparency_swiss-pharma-companies-to-publish-payments-online/42231246?utm_medium=nl&amp;utm_source=internal&amp;mrkid=11548821&amp;mkt_tok=eyJpIjoiT1dVNFl6VTRPVFZtWWpWaSIsInQiOiJoSG5cL1BEU0o4K0dPOEFpTGVvSzB5eFdDektrS2hwbVwvRTJBZm8rdEtJejdSczV4R0p0ZlwvaXd3WW9sZmtFZjRRXC9odUhnNmZuTjFvZzNRV09oOUQyc2p2dmtvOFpycUx2ZHJETG9ROXZ5Y0k9In0%3D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8"/>
              </a:rPr>
              <a:t>https://www.insidemedicaldevices.com/2016/05/chinas-new-medical-device-good-clinical-practices-to-go-into-effect-june-1-2016/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0"/>
            <a:r>
              <a:rPr lang="en-US" sz="800" u="sng" kern="0" dirty="0">
                <a:solidFill>
                  <a:sysClr val="windowText" lastClr="000000"/>
                </a:solidFill>
                <a:latin typeface="Arial"/>
                <a:cs typeface="Arial"/>
                <a:hlinkClick r:id="rId19"/>
              </a:rPr>
              <a:t>http://www.nytimes.com/2016/07/13/technology/europe-eu-us-privacy-shield.html?mwrsm=Email</a:t>
            </a:r>
            <a:endParaRPr lang="en-US" sz="800" u="sng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http://eng.sfda.gov.cn/WS03/CL0757/165480.html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http://pharmaphorum.com/news/concordia-centre-drug-pricing-probe/?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http://concordiarx.com/release/?id=122572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http://www.lexology.com/library/detail.aspx?g=5393ccf4-24f4-40fd-a0d9-332ca3317a8f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http://www.raps.org/Regulatory-Focus/News/2016/11/15/26194/EMA-Revises-Guideline-on-First-in-Human-Trials/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http://uk.reuters.com/article/uk-teva-pharm-ind-probe-idUKKBN13W2Z1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http://www.timesofisrael.com/israeli-pharmaceutical-giant-teva-investigating-bribery-accusations-in-romania/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http://www.reuters.com/article/us-japan-pharmaceuticals-prices-idUSKBN14907Z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http://www.medtecheurope.org/about-us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http://www.fdanews.com/articles/179527-eu-device-trade-groups-merge-into-one-unit</a:t>
            </a:r>
            <a:endParaRPr kumimoji="0" lang="en-US" sz="8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23741" y="291093"/>
            <a:ext cx="3386633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2017 UPDATE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06751" y="558030"/>
            <a:ext cx="564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https://www.sec.gov/news/pressrelease/2017-8.html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https://www.justice.gov/opa/pr/shire-plc-subsidiaries-pay-350-million-settle-false-claims-act-allegations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http://www.fda.gov/downloads/Drugs/GuidanceComplianceRegulatoryInformation/Guidances/UCM537347.pdf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https://www.justice.gov/opa/pr/zimmer-biomet-holdings-inc-agrees-pay-174-million-resolve-foreign-corrupt-practices-act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https://www.ftc.gov/news-events/press-releases/2017/01/mallinckrodt-will-pay-100-million-settle-ftc-state-charges-it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https://www.justice.gov/opa/pr/mckesson-agrees-pay-record-150-million-settlement-failure-report-suspicious-orders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8598"/>
      </p:ext>
    </p:extLst>
  </p:cSld>
  <p:clrMapOvr>
    <a:masterClrMapping/>
  </p:clrMapOvr>
  <p:transition spd="med" advClick="0" advTm="75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872628" y="299358"/>
            <a:ext cx="4309934" cy="4434840"/>
            <a:chOff x="1043215" y="299358"/>
            <a:chExt cx="4309934" cy="4434840"/>
          </a:xfrm>
        </p:grpSpPr>
        <p:sp>
          <p:nvSpPr>
            <p:cNvPr id="16" name="Rectangle 15"/>
            <p:cNvSpPr/>
            <p:nvPr/>
          </p:nvSpPr>
          <p:spPr>
            <a:xfrm>
              <a:off x="1061358" y="299358"/>
              <a:ext cx="4291791" cy="4434840"/>
            </a:xfrm>
            <a:prstGeom prst="rect">
              <a:avLst/>
            </a:prstGeom>
            <a:solidFill>
              <a:srgbClr val="118E7D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159" y="952682"/>
              <a:ext cx="1708912" cy="444317"/>
            </a:xfrm>
            <a:prstGeom prst="rect">
              <a:avLst/>
            </a:prstGeom>
          </p:spPr>
        </p:pic>
        <p:sp>
          <p:nvSpPr>
            <p:cNvPr id="60" name="Title 6"/>
            <p:cNvSpPr txBox="1">
              <a:spLocks/>
            </p:cNvSpPr>
            <p:nvPr/>
          </p:nvSpPr>
          <p:spPr>
            <a:xfrm>
              <a:off x="1179289" y="2285882"/>
              <a:ext cx="4008201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Arial"/>
                  <a:cs typeface="Arial"/>
                </a:rPr>
                <a:t>$623.2 million to settle  kickback allegations   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06022" y="299358"/>
            <a:ext cx="3969623" cy="4434840"/>
            <a:chOff x="4308929" y="299358"/>
            <a:chExt cx="3969623" cy="4434840"/>
          </a:xfrm>
        </p:grpSpPr>
        <p:sp>
          <p:nvSpPr>
            <p:cNvPr id="63" name="Rectangle 62"/>
            <p:cNvSpPr/>
            <p:nvPr/>
          </p:nvSpPr>
          <p:spPr>
            <a:xfrm>
              <a:off x="4327073" y="299358"/>
              <a:ext cx="3951479" cy="4434840"/>
            </a:xfrm>
            <a:prstGeom prst="rect">
              <a:avLst/>
            </a:prstGeom>
            <a:solidFill>
              <a:srgbClr val="118E7D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4308929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Rectangle 65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itle 6"/>
            <p:cNvSpPr txBox="1">
              <a:spLocks/>
            </p:cNvSpPr>
            <p:nvPr/>
          </p:nvSpPr>
          <p:spPr>
            <a:xfrm>
              <a:off x="4499433" y="2285882"/>
              <a:ext cx="3679508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Arial"/>
                  <a:cs typeface="Arial"/>
                </a:rPr>
                <a:t>$784.6 million to resolve Medicaid reimbursement allegations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781" y="651813"/>
              <a:ext cx="900951" cy="58280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227" y="1385397"/>
              <a:ext cx="987786" cy="319548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rgbClr val="118E7D"/>
                </a:solidFill>
                <a:latin typeface="Arial"/>
                <a:cs typeface="Arial"/>
              </a:rPr>
              <a:t>FEBRUARY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952801" y="299358"/>
            <a:ext cx="4144275" cy="4434840"/>
            <a:chOff x="1043215" y="299358"/>
            <a:chExt cx="4144275" cy="4434840"/>
          </a:xfrm>
        </p:grpSpPr>
        <p:sp>
          <p:nvSpPr>
            <p:cNvPr id="28" name="Rectangle 27"/>
            <p:cNvSpPr/>
            <p:nvPr/>
          </p:nvSpPr>
          <p:spPr>
            <a:xfrm>
              <a:off x="1061358" y="299358"/>
              <a:ext cx="3928185" cy="4434840"/>
            </a:xfrm>
            <a:prstGeom prst="rect">
              <a:avLst/>
            </a:prstGeom>
            <a:solidFill>
              <a:srgbClr val="118E7D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Rectangle 31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460" y="929364"/>
              <a:ext cx="1708912" cy="441152"/>
            </a:xfrm>
            <a:prstGeom prst="rect">
              <a:avLst/>
            </a:prstGeom>
          </p:spPr>
        </p:pic>
        <p:sp>
          <p:nvSpPr>
            <p:cNvPr id="31" name="Title 6"/>
            <p:cNvSpPr txBox="1">
              <a:spLocks/>
            </p:cNvSpPr>
            <p:nvPr/>
          </p:nvSpPr>
          <p:spPr>
            <a:xfrm>
              <a:off x="1179289" y="2285882"/>
              <a:ext cx="4008201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Arial"/>
                  <a:cs typeface="Arial"/>
                </a:rPr>
                <a:t>$12 million to settle Foreign Corrupt Practices Act (FCPA) allegations  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060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060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060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06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</p:spTree>
    <p:extLst>
      <p:ext uri="{BB962C8B-B14F-4D97-AF65-F5344CB8AC3E}">
        <p14:creationId xmlns:p14="http://schemas.microsoft.com/office/powerpoint/2010/main" val="3598044806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50428"/>
            <a:ext cx="12201143" cy="516714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67" y="1427785"/>
            <a:ext cx="5426633" cy="20122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02140" y="6465311"/>
            <a:ext cx="2475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www</a:t>
            </a:r>
            <a:r>
              <a:rPr lang="en-US" sz="11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100" kern="0" spc="1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100" kern="0" spc="70" dirty="0" err="1">
                <a:solidFill>
                  <a:schemeClr val="bg1"/>
                </a:solidFill>
                <a:latin typeface="Arial"/>
                <a:cs typeface="Arial"/>
              </a:rPr>
              <a:t>otomacriverpartners</a:t>
            </a:r>
            <a:r>
              <a:rPr lang="en-US" sz="1200" i="1" kern="0" spc="100" dirty="0" err="1">
                <a:solidFill>
                  <a:schemeClr val="bg1"/>
                </a:solidFill>
                <a:latin typeface="Times"/>
                <a:cs typeface="Times"/>
              </a:rPr>
              <a:t>.</a:t>
            </a:r>
            <a:r>
              <a:rPr lang="en-US" sz="1200" i="1" kern="0" spc="70" dirty="0" err="1">
                <a:solidFill>
                  <a:schemeClr val="bg1"/>
                </a:solidFill>
                <a:latin typeface="Times"/>
                <a:cs typeface="Times"/>
              </a:rPr>
              <a:t>com</a:t>
            </a:r>
            <a:endParaRPr lang="en-US" sz="1200" i="1" kern="0" spc="7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557316" y="6448792"/>
            <a:ext cx="0" cy="339411"/>
          </a:xfrm>
          <a:prstGeom prst="line">
            <a:avLst/>
          </a:prstGeom>
          <a:ln>
            <a:solidFill>
              <a:srgbClr val="F6BC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917551" y="6465311"/>
            <a:ext cx="1534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kern="1100" dirty="0">
                <a:solidFill>
                  <a:srgbClr val="FFFFFF"/>
                </a:solidFill>
                <a:latin typeface="Times"/>
                <a:cs typeface="Times"/>
              </a:rPr>
              <a:t>Year-in-Review</a:t>
            </a:r>
            <a:r>
              <a:rPr lang="en-US" sz="1200" kern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100" kern="11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2863992" y="3805951"/>
            <a:ext cx="6359383" cy="1085222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495"/>
              </a:spcBef>
              <a:defRPr/>
            </a:pPr>
            <a:r>
              <a:rPr lang="en-US" sz="2400" dirty="0">
                <a:solidFill>
                  <a:srgbClr val="002C5F"/>
                </a:solidFill>
              </a:rPr>
              <a:t>Call us at </a:t>
            </a:r>
            <a:r>
              <a:rPr lang="en-US" sz="2800" b="1" dirty="0">
                <a:solidFill>
                  <a:srgbClr val="002C5F"/>
                </a:solidFill>
              </a:rPr>
              <a:t>703.430.5944</a:t>
            </a:r>
            <a:endParaRPr lang="en-US" sz="2800" dirty="0">
              <a:solidFill>
                <a:srgbClr val="002C5F"/>
              </a:solidFill>
            </a:endParaRPr>
          </a:p>
          <a:p>
            <a:pPr lvl="0" algn="ctr">
              <a:defRPr/>
            </a:pPr>
            <a:r>
              <a:rPr lang="en-US" sz="2400" dirty="0">
                <a:solidFill>
                  <a:srgbClr val="002C5F"/>
                </a:solidFill>
              </a:rPr>
              <a:t>or visit </a:t>
            </a:r>
            <a:r>
              <a:rPr lang="en-US" sz="2800" b="1" dirty="0">
                <a:solidFill>
                  <a:srgbClr val="002C5F"/>
                </a:solidFill>
              </a:rPr>
              <a:t>www.PotomacRiverPartners.com</a:t>
            </a:r>
          </a:p>
          <a:p>
            <a:pPr algn="ctr">
              <a:spcBef>
                <a:spcPts val="495"/>
              </a:spcBef>
              <a:defRPr/>
            </a:pPr>
            <a:endParaRPr lang="en-US" sz="20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59681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</a:t>
            </a:r>
            <a:r>
              <a:rPr lang="en-US" sz="1200" b="1" kern="700" dirty="0">
                <a:solidFill>
                  <a:srgbClr val="002060"/>
                </a:solidFill>
                <a:latin typeface="Arial"/>
                <a:cs typeface="Arial"/>
              </a:rPr>
              <a:t> / Kickback</a:t>
            </a:r>
            <a:endParaRPr lang="en-US" sz="1200" b="1" kern="700" dirty="0">
              <a:solidFill>
                <a:srgbClr val="002060"/>
              </a:solidFill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691504" y="299357"/>
            <a:ext cx="4718745" cy="4434840"/>
            <a:chOff x="1043215" y="299357"/>
            <a:chExt cx="4718745" cy="4434840"/>
          </a:xfrm>
        </p:grpSpPr>
        <p:sp>
          <p:nvSpPr>
            <p:cNvPr id="16" name="Rectangle 15"/>
            <p:cNvSpPr/>
            <p:nvPr/>
          </p:nvSpPr>
          <p:spPr>
            <a:xfrm>
              <a:off x="1061358" y="299357"/>
              <a:ext cx="4700602" cy="4434840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159" y="1022259"/>
              <a:ext cx="1708912" cy="305162"/>
            </a:xfrm>
            <a:prstGeom prst="rect">
              <a:avLst/>
            </a:prstGeom>
          </p:spPr>
        </p:pic>
        <p:sp>
          <p:nvSpPr>
            <p:cNvPr id="60" name="Title 6"/>
            <p:cNvSpPr txBox="1">
              <a:spLocks/>
            </p:cNvSpPr>
            <p:nvPr/>
          </p:nvSpPr>
          <p:spPr>
            <a:xfrm>
              <a:off x="1225304" y="2285882"/>
              <a:ext cx="4393817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$34.7 million to resolve False Claims Act (FCA) allegations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98292" y="299357"/>
            <a:ext cx="4568142" cy="4434840"/>
            <a:chOff x="4308929" y="299357"/>
            <a:chExt cx="4568142" cy="4434840"/>
          </a:xfrm>
        </p:grpSpPr>
        <p:sp>
          <p:nvSpPr>
            <p:cNvPr id="63" name="Rectangle 62"/>
            <p:cNvSpPr/>
            <p:nvPr/>
          </p:nvSpPr>
          <p:spPr>
            <a:xfrm>
              <a:off x="4327072" y="299357"/>
              <a:ext cx="4549999" cy="4434840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4308929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Rectangle 65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itle 6"/>
            <p:cNvSpPr txBox="1">
              <a:spLocks/>
            </p:cNvSpPr>
            <p:nvPr/>
          </p:nvSpPr>
          <p:spPr>
            <a:xfrm>
              <a:off x="4499433" y="2285882"/>
              <a:ext cx="4184369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$34.8 million to settle kickback and FCA allegations 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205" y="1025071"/>
              <a:ext cx="1650811" cy="27214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320619" y="299357"/>
            <a:ext cx="3769292" cy="4434840"/>
            <a:chOff x="7601858" y="299357"/>
            <a:chExt cx="3769292" cy="4434840"/>
          </a:xfrm>
        </p:grpSpPr>
        <p:grpSp>
          <p:nvGrpSpPr>
            <p:cNvPr id="42" name="Group 41"/>
            <p:cNvGrpSpPr/>
            <p:nvPr/>
          </p:nvGrpSpPr>
          <p:grpSpPr>
            <a:xfrm>
              <a:off x="7601858" y="299357"/>
              <a:ext cx="3769292" cy="4434840"/>
              <a:chOff x="7601858" y="299357"/>
              <a:chExt cx="3769292" cy="443484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7620001" y="299357"/>
                <a:ext cx="3751149" cy="4434840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>
                <a:reflection stA="25000" endPos="25000" dir="5400000" sy="-100000" algn="bl" rotWithShape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7601858" y="453571"/>
                <a:ext cx="2077212" cy="1397000"/>
                <a:chOff x="616857" y="1233714"/>
                <a:chExt cx="2077212" cy="139700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616857" y="1233714"/>
                  <a:ext cx="1397000" cy="1397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1297214" y="1233787"/>
                  <a:ext cx="1396855" cy="13968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Title 6"/>
              <p:cNvSpPr txBox="1">
                <a:spLocks/>
              </p:cNvSpPr>
              <p:nvPr/>
            </p:nvSpPr>
            <p:spPr>
              <a:xfrm>
                <a:off x="7792363" y="2285882"/>
                <a:ext cx="3434680" cy="131454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Arial"/>
                    <a:cs typeface="Arial"/>
                  </a:rPr>
                  <a:t>$25 million to settle FCPA allegations </a:t>
                </a: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26485" y="716641"/>
              <a:ext cx="1288145" cy="807358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rgbClr val="002C5F"/>
                </a:solidFill>
                <a:latin typeface="Arial"/>
                <a:cs typeface="Arial"/>
              </a:rPr>
              <a:t>MARCH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</p:spTree>
    <p:extLst>
      <p:ext uri="{BB962C8B-B14F-4D97-AF65-F5344CB8AC3E}">
        <p14:creationId xmlns:p14="http://schemas.microsoft.com/office/powerpoint/2010/main" val="205998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xmlns:p14="http://schemas.microsoft.com/office/powerpoint/2010/main"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2192000" cy="47352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6" y="5303245"/>
            <a:ext cx="775084" cy="2015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5676672"/>
            <a:ext cx="591789" cy="3828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62" y="5206381"/>
            <a:ext cx="1264941" cy="2258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51" y="5621706"/>
            <a:ext cx="923395" cy="1522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603" y="5986572"/>
            <a:ext cx="683153" cy="42817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239503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FCPA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6587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FCA / Kickback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" y="6268689"/>
            <a:ext cx="701704" cy="22700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104094" y="4835546"/>
            <a:ext cx="1296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700" dirty="0">
                <a:solidFill>
                  <a:srgbClr val="002C5F"/>
                </a:solidFill>
                <a:latin typeface="Arial"/>
                <a:cs typeface="Arial"/>
              </a:rPr>
              <a:t>Other</a:t>
            </a:r>
            <a:endParaRPr lang="en-US" sz="1200" b="1" kern="700" dirty="0">
              <a:solidFill>
                <a:srgbClr val="002C5F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98102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41019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197310" y="5137794"/>
            <a:ext cx="0" cy="17202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5" y="5486315"/>
            <a:ext cx="984454" cy="25413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088341" y="299357"/>
            <a:ext cx="4522112" cy="4434840"/>
            <a:chOff x="1043215" y="299357"/>
            <a:chExt cx="4522112" cy="4434840"/>
          </a:xfrm>
        </p:grpSpPr>
        <p:sp>
          <p:nvSpPr>
            <p:cNvPr id="16" name="Rectangle 15"/>
            <p:cNvSpPr/>
            <p:nvPr/>
          </p:nvSpPr>
          <p:spPr>
            <a:xfrm>
              <a:off x="1061357" y="299357"/>
              <a:ext cx="4268946" cy="4434840"/>
            </a:xfrm>
            <a:prstGeom prst="rect">
              <a:avLst/>
            </a:prstGeom>
            <a:solidFill>
              <a:srgbClr val="D63D24"/>
            </a:solidFill>
            <a:ln>
              <a:noFill/>
            </a:ln>
            <a:effectLst>
              <a:reflection stA="25000" endPos="2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043215" y="453571"/>
              <a:ext cx="2077212" cy="1397000"/>
              <a:chOff x="616857" y="1233714"/>
              <a:chExt cx="2077212" cy="1397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/>
              <p:cNvSpPr/>
              <p:nvPr/>
            </p:nvSpPr>
            <p:spPr>
              <a:xfrm>
                <a:off x="616857" y="1233714"/>
                <a:ext cx="1397000" cy="139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297214" y="1233787"/>
                <a:ext cx="1396855" cy="1396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524" y="940615"/>
              <a:ext cx="1250275" cy="438241"/>
            </a:xfrm>
            <a:prstGeom prst="rect">
              <a:avLst/>
            </a:prstGeom>
          </p:spPr>
        </p:pic>
        <p:sp>
          <p:nvSpPr>
            <p:cNvPr id="60" name="Title 6"/>
            <p:cNvSpPr txBox="1">
              <a:spLocks/>
            </p:cNvSpPr>
            <p:nvPr/>
          </p:nvSpPr>
          <p:spPr>
            <a:xfrm>
              <a:off x="1193427" y="2285882"/>
              <a:ext cx="4371900" cy="1314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$4 million to settle</a:t>
              </a:r>
            </a:p>
            <a:p>
              <a:pPr>
                <a:lnSpc>
                  <a:spcPct val="1000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Arial"/>
                  <a:cs typeface="Arial"/>
                </a:rPr>
                <a:t>SEC allegations of incomplete disclosures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8846" y="758486"/>
            <a:ext cx="336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40" dirty="0">
                <a:solidFill>
                  <a:srgbClr val="D63D24"/>
                </a:solidFill>
                <a:latin typeface="Arial"/>
                <a:cs typeface="Arial"/>
              </a:rPr>
              <a:t>APRIL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846" y="140688"/>
            <a:ext cx="17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2016 </a:t>
            </a:r>
          </a:p>
          <a:p>
            <a:r>
              <a:rPr lang="en-US" sz="1200" spc="40" dirty="0">
                <a:solidFill>
                  <a:srgbClr val="404040"/>
                </a:solidFill>
                <a:latin typeface="Arial"/>
                <a:cs typeface="Arial"/>
              </a:rPr>
              <a:t>U.S. FEDERAL SETTLEMENTS</a:t>
            </a:r>
          </a:p>
        </p:txBody>
      </p:sp>
    </p:spTree>
    <p:extLst>
      <p:ext uri="{BB962C8B-B14F-4D97-AF65-F5344CB8AC3E}">
        <p14:creationId xmlns:p14="http://schemas.microsoft.com/office/powerpoint/2010/main" val="34667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xmlns:p14="http://schemas.microsoft.com/office/powerpoint/2010/main" spd="slow" advClick="0" advTm="3000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2" ma:contentTypeDescription="Create a new document." ma:contentTypeScope="" ma:versionID="02a425e6ad3e2d1676360ea45405d686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883fb3fdd6c5fbc4bd1162833214476c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580745DF-772F-4A76-AD02-F92DA9C29A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9C09B0-36D4-43C1-8B87-A1590228CAE8}"/>
</file>

<file path=customXml/itemProps3.xml><?xml version="1.0" encoding="utf-8"?>
<ds:datastoreItem xmlns:ds="http://schemas.openxmlformats.org/officeDocument/2006/customXml" ds:itemID="{ABDF3F7E-858F-4C1A-91EC-C73189D7FDD1}">
  <ds:schemaRefs>
    <ds:schemaRef ds:uri="http://schemas.microsoft.com/sharepoint/v4"/>
    <ds:schemaRef ds:uri="http://purl.org/dc/terms/"/>
    <ds:schemaRef ds:uri="http://schemas.openxmlformats.org/package/2006/metadata/core-properties"/>
    <ds:schemaRef ds:uri="4870059e-883b-4126-8623-1d6ffd49f1f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98922</TotalTime>
  <Words>2129</Words>
  <Application>Microsoft Office PowerPoint</Application>
  <PresentationFormat>Widescreen</PresentationFormat>
  <Paragraphs>567</Paragraphs>
  <Slides>70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Aril</vt:lpstr>
      <vt:lpstr>Calibri</vt:lpstr>
      <vt:lpstr>Calibri Light</vt:lpstr>
      <vt:lpstr>Times</vt:lpstr>
      <vt:lpstr>Office Theme</vt:lpstr>
      <vt:lpstr>YEAR-IN-REVIEW  2016</vt:lpstr>
      <vt:lpstr>2016 was highlighted by….</vt:lpstr>
      <vt:lpstr>of Foreign Conduct:</vt:lpstr>
      <vt:lpstr>of Pricing:</vt:lpstr>
      <vt:lpstr>of Opioids:</vt:lpstr>
      <vt:lpstr>U.S. FEDERAL SETTLEMENTS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=</vt:lpstr>
      <vt:lpstr>STATE SETTLEMENTS  </vt:lpstr>
      <vt:lpstr>PowerPoint Presentation</vt:lpstr>
      <vt:lpstr>CIVIL LITIGATION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&amp; LOCAL LAW UPDATES</vt:lpstr>
      <vt:lpstr>PowerPoint Presentation</vt:lpstr>
      <vt:lpstr>INDIVIDUAL RESPONSIBILITY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FEDERAL LAW</vt:lpstr>
      <vt:lpstr>PowerPoint Presentation</vt:lpstr>
      <vt:lpstr>PRICING</vt:lpstr>
      <vt:lpstr>Headlining 2016 was…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NEW FDA GUIDANCES </vt:lpstr>
      <vt:lpstr>PowerPoint Presentation</vt:lpstr>
      <vt:lpstr>PowerPoint Presentation</vt:lpstr>
      <vt:lpstr>FDA LETTERS</vt:lpstr>
      <vt:lpstr>PowerPoint Presentation</vt:lpstr>
      <vt:lpstr>PowerPoint Presentation</vt:lpstr>
      <vt:lpstr>COMPLIANCE NEWS</vt:lpstr>
      <vt:lpstr>PowerPoint Presentation</vt:lpstr>
      <vt:lpstr>INTERNATIONAL ENFORCEMENT</vt:lpstr>
      <vt:lpstr>PowerPoint Presentation</vt:lpstr>
      <vt:lpstr>INTERNATIONAL COMPLIANCE NEWS</vt:lpstr>
      <vt:lpstr>PowerPoint Presentation</vt:lpstr>
      <vt:lpstr>2017 is already off to a fast start…</vt:lpstr>
      <vt:lpstr>PowerPoint Presentation</vt:lpstr>
      <vt:lpstr> ARE YOU READY FOR 2017?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Rifken</dc:creator>
  <cp:lastModifiedBy>Nick Rifken</cp:lastModifiedBy>
  <cp:revision>2222</cp:revision>
  <dcterms:created xsi:type="dcterms:W3CDTF">2014-12-19T14:44:31Z</dcterms:created>
  <dcterms:modified xsi:type="dcterms:W3CDTF">2017-01-26T21:59:57Z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