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drawings/drawing1.xml" ContentType="application/vnd.openxmlformats-officedocument.drawingml.chartshapes+xml"/>
  <Override PartName="/ppt/presentation.xml" ContentType="application/vnd.openxmlformats-officedocument.presentationml.presentation.main+xml"/>
  <Override PartName="/ppt/slides/slide13.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9.xml" ContentType="application/vnd.openxmlformats-officedocument.presentationml.slide+xml"/>
  <Override PartName="/ppt/slides/slide10.xml" ContentType="application/vnd.openxmlformats-officedocument.presentationml.slide+xml"/>
  <Override PartName="/ppt/slides/slide27.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21.xml" ContentType="application/vnd.openxmlformats-officedocument.presentationml.slide+xml"/>
  <Override PartName="/ppt/slides/slide28.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2.xml" ContentType="application/vnd.openxmlformats-officedocument.presentationml.slide+xml"/>
  <Override PartName="/ppt/notesSlides/notesSlide9.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charts/chart7.xml" ContentType="application/vnd.openxmlformats-officedocument.drawingml.chart+xml"/>
  <Override PartName="/ppt/charts/chart6.xml" ContentType="application/vnd.openxmlformats-officedocument.drawingml.char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ppt/tags/tag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75" r:id="rId3"/>
    <p:sldId id="430" r:id="rId4"/>
    <p:sldId id="432" r:id="rId5"/>
    <p:sldId id="433" r:id="rId6"/>
    <p:sldId id="380" r:id="rId7"/>
    <p:sldId id="410" r:id="rId8"/>
    <p:sldId id="393" r:id="rId9"/>
    <p:sldId id="445" r:id="rId10"/>
    <p:sldId id="411" r:id="rId11"/>
    <p:sldId id="376" r:id="rId12"/>
    <p:sldId id="416" r:id="rId13"/>
    <p:sldId id="412" r:id="rId14"/>
    <p:sldId id="460" r:id="rId15"/>
    <p:sldId id="461" r:id="rId16"/>
    <p:sldId id="454" r:id="rId17"/>
    <p:sldId id="455" r:id="rId18"/>
    <p:sldId id="467" r:id="rId19"/>
    <p:sldId id="468" r:id="rId20"/>
    <p:sldId id="456" r:id="rId21"/>
    <p:sldId id="462" r:id="rId22"/>
    <p:sldId id="463" r:id="rId23"/>
    <p:sldId id="450" r:id="rId24"/>
    <p:sldId id="449" r:id="rId25"/>
    <p:sldId id="415" r:id="rId26"/>
    <p:sldId id="451" r:id="rId27"/>
    <p:sldId id="452" r:id="rId28"/>
    <p:sldId id="369" r:id="rId29"/>
    <p:sldId id="469" r:id="rId30"/>
    <p:sldId id="443" r:id="rId31"/>
    <p:sldId id="435" r:id="rId32"/>
    <p:sldId id="414" r:id="rId33"/>
  </p:sldIdLst>
  <p:sldSz cx="9144000" cy="6858000" type="screen4x3"/>
  <p:notesSz cx="7077075" cy="9369425"/>
  <p:custDataLst>
    <p:tags r:id="rId35"/>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modifyVerifier cryptProviderType="rsaFull" cryptAlgorithmClass="hash" cryptAlgorithmType="typeAny" cryptAlgorithmSid="4" spinCount="100000" saltData="/nyg9yBtDO8FFd2gP+lbYA==" hashData="+/64mnp+GKLqxqrZMpiShG4LFRg="/>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E9C1"/>
    <a:srgbClr val="002C63"/>
    <a:srgbClr val="002C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41" autoAdjust="0"/>
    <p:restoredTop sz="80645" autoAdjust="0"/>
  </p:normalViewPr>
  <p:slideViewPr>
    <p:cSldViewPr>
      <p:cViewPr>
        <p:scale>
          <a:sx n="69" d="100"/>
          <a:sy n="69" d="100"/>
        </p:scale>
        <p:origin x="-132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on\Desktop\2010\Potomac\Off-Label%20Presentation\Warning%20Letters%20benchmarking%209-29-10%20combined%20column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on\Desktop\2010\Potomac\Off-Label%20Presentation\Warning%20Letters%20benchmarking%209-29-10%20combined%20columns.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a:pPr>
            <a:r>
              <a:rPr lang="en-US" sz="2000" dirty="0"/>
              <a:t>2009</a:t>
            </a:r>
          </a:p>
        </c:rich>
      </c:tx>
      <c:layout>
        <c:manualLayout>
          <c:xMode val="edge"/>
          <c:yMode val="edge"/>
          <c:x val="0.40687074829931996"/>
          <c:y val="0.13333333333333341"/>
        </c:manualLayout>
      </c:layout>
      <c:overlay val="0"/>
    </c:title>
    <c:autoTitleDeleted val="0"/>
    <c:plotArea>
      <c:layout/>
      <c:pieChart>
        <c:varyColors val="1"/>
        <c:ser>
          <c:idx val="1"/>
          <c:order val="1"/>
          <c:tx>
            <c:strRef>
              <c:f>'Graph Data'!$E$1</c:f>
              <c:strCache>
                <c:ptCount val="1"/>
                <c:pt idx="0">
                  <c:v>2009</c:v>
                </c:pt>
              </c:strCache>
            </c:strRef>
          </c:tx>
          <c:dLbls>
            <c:dLbl>
              <c:idx val="0"/>
              <c:layout>
                <c:manualLayout>
                  <c:x val="-4.9155571462658074E-2"/>
                  <c:y val="9.8446900868160728E-2"/>
                </c:manualLayout>
              </c:layout>
              <c:tx>
                <c:rich>
                  <a:bodyPr/>
                  <a:lstStyle/>
                  <a:p>
                    <a:r>
                      <a:rPr lang="en-US" sz="1800" dirty="0"/>
                      <a:t>68%</a:t>
                    </a:r>
                  </a:p>
                </c:rich>
              </c:tx>
              <c:showLegendKey val="0"/>
              <c:showVal val="0"/>
              <c:showCatName val="0"/>
              <c:showSerName val="0"/>
              <c:showPercent val="1"/>
              <c:showBubbleSize val="0"/>
            </c:dLbl>
            <c:dLbl>
              <c:idx val="1"/>
              <c:layout>
                <c:manualLayout>
                  <c:x val="2.4910999761393469E-2"/>
                  <c:y val="-6.1829282209289071E-2"/>
                </c:manualLayout>
              </c:layout>
              <c:tx>
                <c:rich>
                  <a:bodyPr/>
                  <a:lstStyle/>
                  <a:p>
                    <a:r>
                      <a:rPr lang="en-US" sz="1600" dirty="0"/>
                      <a:t>32%</a:t>
                    </a:r>
                  </a:p>
                </c:rich>
              </c:tx>
              <c:showLegendKey val="0"/>
              <c:showVal val="0"/>
              <c:showCatName val="0"/>
              <c:showSerName val="0"/>
              <c:showPercent val="1"/>
              <c:showBubbleSize val="0"/>
            </c:dLbl>
            <c:showLegendKey val="0"/>
            <c:showVal val="0"/>
            <c:showCatName val="0"/>
            <c:showSerName val="0"/>
            <c:showPercent val="1"/>
            <c:showBubbleSize val="0"/>
            <c:showLeaderLines val="1"/>
          </c:dLbls>
          <c:cat>
            <c:strRef>
              <c:f>'Graph Data'!$D$2:$D$3</c:f>
              <c:strCache>
                <c:ptCount val="2"/>
                <c:pt idx="0">
                  <c:v>Top 50</c:v>
                </c:pt>
                <c:pt idx="1">
                  <c:v>Non Top 50</c:v>
                </c:pt>
              </c:strCache>
            </c:strRef>
          </c:cat>
          <c:val>
            <c:numRef>
              <c:f>'Graph Data'!$E$2:$E$3</c:f>
              <c:numCache>
                <c:formatCode>General</c:formatCode>
                <c:ptCount val="2"/>
                <c:pt idx="0">
                  <c:v>28</c:v>
                </c:pt>
                <c:pt idx="1">
                  <c:v>13</c:v>
                </c:pt>
              </c:numCache>
            </c:numRef>
          </c:val>
        </c:ser>
        <c:ser>
          <c:idx val="0"/>
          <c:order val="0"/>
          <c:tx>
            <c:strRef>
              <c:f>'Graph Data'!$H$18</c:f>
              <c:strCache>
                <c:ptCount val="1"/>
                <c:pt idx="0">
                  <c:v>2010</c:v>
                </c:pt>
              </c:strCache>
            </c:strRef>
          </c:tx>
          <c:dLbls>
            <c:txPr>
              <a:bodyPr/>
              <a:lstStyle/>
              <a:p>
                <a:pPr>
                  <a:defRPr sz="2000"/>
                </a:pPr>
                <a:endParaRPr lang="en-US"/>
              </a:p>
            </c:txPr>
            <c:showLegendKey val="0"/>
            <c:showVal val="0"/>
            <c:showCatName val="0"/>
            <c:showSerName val="0"/>
            <c:showPercent val="1"/>
            <c:showBubbleSize val="0"/>
            <c:showLeaderLines val="1"/>
          </c:dLbls>
          <c:cat>
            <c:strRef>
              <c:f>'Graph Data'!$G$19:$G$20</c:f>
              <c:strCache>
                <c:ptCount val="2"/>
                <c:pt idx="0">
                  <c:v>Top 50</c:v>
                </c:pt>
                <c:pt idx="1">
                  <c:v>Non Top 50</c:v>
                </c:pt>
              </c:strCache>
            </c:strRef>
          </c:cat>
          <c:val>
            <c:numRef>
              <c:f>'Graph Data'!$H$19:$H$20</c:f>
              <c:numCache>
                <c:formatCode>General</c:formatCode>
                <c:ptCount val="2"/>
                <c:pt idx="0">
                  <c:v>27</c:v>
                </c:pt>
                <c:pt idx="1">
                  <c:v>18</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6342602710375489"/>
          <c:y val="0.37850772820064188"/>
          <c:w val="0.36573972896245127"/>
          <c:h val="0.36674365704286982"/>
        </c:manualLayout>
      </c:layout>
      <c:overlay val="0"/>
      <c:txPr>
        <a:bodyPr/>
        <a:lstStyle/>
        <a:p>
          <a:pPr>
            <a:defRPr sz="18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a:pPr>
            <a:r>
              <a:rPr lang="en-US" sz="2000" dirty="0"/>
              <a:t>2010</a:t>
            </a:r>
          </a:p>
        </c:rich>
      </c:tx>
      <c:layout>
        <c:manualLayout>
          <c:xMode val="edge"/>
          <c:yMode val="edge"/>
          <c:x val="0.37715277777777811"/>
          <c:y val="0.11627906976744186"/>
        </c:manualLayout>
      </c:layout>
      <c:overlay val="0"/>
    </c:title>
    <c:autoTitleDeleted val="0"/>
    <c:plotArea>
      <c:layout/>
      <c:pieChart>
        <c:varyColors val="1"/>
        <c:ser>
          <c:idx val="0"/>
          <c:order val="0"/>
          <c:tx>
            <c:strRef>
              <c:f>'Graph Data'!$H$18</c:f>
              <c:strCache>
                <c:ptCount val="1"/>
                <c:pt idx="0">
                  <c:v>2010</c:v>
                </c:pt>
              </c:strCache>
            </c:strRef>
          </c:tx>
          <c:dLbls>
            <c:dLbl>
              <c:idx val="0"/>
              <c:layout>
                <c:manualLayout>
                  <c:x val="5.7876476377952762E-2"/>
                  <c:y val="0.22419245559421361"/>
                </c:manualLayout>
              </c:layout>
              <c:showLegendKey val="0"/>
              <c:showVal val="0"/>
              <c:showCatName val="0"/>
              <c:showSerName val="0"/>
              <c:showPercent val="1"/>
              <c:showBubbleSize val="0"/>
            </c:dLbl>
            <c:dLbl>
              <c:idx val="1"/>
              <c:layout>
                <c:manualLayout>
                  <c:x val="2.3819444444444445E-2"/>
                  <c:y val="-0.17309650247207478"/>
                </c:manualLayout>
              </c:layout>
              <c:showLegendKey val="0"/>
              <c:showVal val="0"/>
              <c:showCatName val="0"/>
              <c:showSerName val="0"/>
              <c:showPercent val="1"/>
              <c:showBubbleSize val="0"/>
            </c:dLbl>
            <c:txPr>
              <a:bodyPr/>
              <a:lstStyle/>
              <a:p>
                <a:pPr>
                  <a:defRPr sz="2000"/>
                </a:pPr>
                <a:endParaRPr lang="en-US"/>
              </a:p>
            </c:txPr>
            <c:showLegendKey val="0"/>
            <c:showVal val="0"/>
            <c:showCatName val="0"/>
            <c:showSerName val="0"/>
            <c:showPercent val="1"/>
            <c:showBubbleSize val="0"/>
            <c:showLeaderLines val="1"/>
          </c:dLbls>
          <c:cat>
            <c:strRef>
              <c:f>'Graph Data'!$G$19:$G$20</c:f>
              <c:strCache>
                <c:ptCount val="2"/>
                <c:pt idx="0">
                  <c:v>Top 50</c:v>
                </c:pt>
                <c:pt idx="1">
                  <c:v>Non Top 50</c:v>
                </c:pt>
              </c:strCache>
            </c:strRef>
          </c:cat>
          <c:val>
            <c:numRef>
              <c:f>'Graph Data'!$H$19:$H$20</c:f>
              <c:numCache>
                <c:formatCode>General</c:formatCode>
                <c:ptCount val="2"/>
                <c:pt idx="0">
                  <c:v>27</c:v>
                </c:pt>
                <c:pt idx="1">
                  <c:v>18</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63085891049333176"/>
          <c:y val="0.37285692486113658"/>
          <c:w val="0.3691410895066688"/>
          <c:h val="0.38380150155649168"/>
        </c:manualLayout>
      </c:layout>
      <c:overlay val="0"/>
      <c:txPr>
        <a:bodyPr/>
        <a:lstStyle/>
        <a:p>
          <a:pPr>
            <a:defRPr sz="18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pieChart>
        <c:varyColors val="1"/>
        <c:ser>
          <c:idx val="0"/>
          <c:order val="0"/>
          <c:tx>
            <c:strRef>
              <c:f>Sheet1!$B$1</c:f>
              <c:strCache>
                <c:ptCount val="1"/>
                <c:pt idx="0">
                  <c:v>2009</c:v>
                </c:pt>
              </c:strCache>
            </c:strRef>
          </c:tx>
          <c:cat>
            <c:strRef>
              <c:f>Sheet1!$A$2:$A$3</c:f>
              <c:strCache>
                <c:ptCount val="2"/>
                <c:pt idx="0">
                  <c:v>Patient</c:v>
                </c:pt>
                <c:pt idx="1">
                  <c:v>Doctor</c:v>
                </c:pt>
              </c:strCache>
            </c:strRef>
          </c:cat>
          <c:val>
            <c:numRef>
              <c:f>Sheet1!$B$2:$B$3</c:f>
              <c:numCache>
                <c:formatCode>General</c:formatCode>
                <c:ptCount val="2"/>
                <c:pt idx="0">
                  <c:v>23</c:v>
                </c:pt>
                <c:pt idx="1">
                  <c:v>19</c:v>
                </c:pt>
              </c:numCache>
            </c:numRef>
          </c:val>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pieChart>
        <c:varyColors val="1"/>
        <c:ser>
          <c:idx val="0"/>
          <c:order val="0"/>
          <c:tx>
            <c:strRef>
              <c:f>Sheet1!$B$1</c:f>
              <c:strCache>
                <c:ptCount val="1"/>
                <c:pt idx="0">
                  <c:v>2010</c:v>
                </c:pt>
              </c:strCache>
            </c:strRef>
          </c:tx>
          <c:cat>
            <c:strRef>
              <c:f>Sheet1!$A$2:$A$3</c:f>
              <c:strCache>
                <c:ptCount val="2"/>
                <c:pt idx="0">
                  <c:v>Patient </c:v>
                </c:pt>
                <c:pt idx="1">
                  <c:v>Doctor</c:v>
                </c:pt>
              </c:strCache>
            </c:strRef>
          </c:cat>
          <c:val>
            <c:numRef>
              <c:f>Sheet1!$B$2:$B$3</c:f>
              <c:numCache>
                <c:formatCode>General</c:formatCode>
                <c:ptCount val="2"/>
                <c:pt idx="0">
                  <c:v>24</c:v>
                </c:pt>
                <c:pt idx="1">
                  <c:v>27</c:v>
                </c:pt>
              </c:numCache>
            </c:numRef>
          </c:val>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9.8914945414432021E-2"/>
          <c:y val="0.13267342950744296"/>
          <c:w val="0.80064418578112517"/>
          <c:h val="0.55152166954740411"/>
        </c:manualLayout>
      </c:layout>
      <c:barChart>
        <c:barDir val="col"/>
        <c:grouping val="clustered"/>
        <c:varyColors val="0"/>
        <c:ser>
          <c:idx val="0"/>
          <c:order val="0"/>
          <c:tx>
            <c:strRef>
              <c:f>Sheet1!$B$1</c:f>
              <c:strCache>
                <c:ptCount val="1"/>
                <c:pt idx="0">
                  <c:v>Patient</c:v>
                </c:pt>
              </c:strCache>
            </c:strRef>
          </c:tx>
          <c:invertIfNegative val="0"/>
          <c:cat>
            <c:strRef>
              <c:f>Sheet1!$A$2:$A$6</c:f>
              <c:strCache>
                <c:ptCount val="5"/>
                <c:pt idx="0">
                  <c:v>DTC</c:v>
                </c:pt>
                <c:pt idx="1">
                  <c:v>Web Page</c:v>
                </c:pt>
                <c:pt idx="2">
                  <c:v>Video</c:v>
                </c:pt>
                <c:pt idx="3">
                  <c:v>Social Media</c:v>
                </c:pt>
                <c:pt idx="4">
                  <c:v>Patient Brochure</c:v>
                </c:pt>
              </c:strCache>
            </c:strRef>
          </c:cat>
          <c:val>
            <c:numRef>
              <c:f>Sheet1!$B$2:$B$6</c:f>
              <c:numCache>
                <c:formatCode>General</c:formatCode>
                <c:ptCount val="5"/>
                <c:pt idx="0">
                  <c:v>10</c:v>
                </c:pt>
                <c:pt idx="1">
                  <c:v>12</c:v>
                </c:pt>
                <c:pt idx="2">
                  <c:v>9</c:v>
                </c:pt>
                <c:pt idx="3">
                  <c:v>1</c:v>
                </c:pt>
                <c:pt idx="4">
                  <c:v>1</c:v>
                </c:pt>
              </c:numCache>
            </c:numRef>
          </c:val>
        </c:ser>
        <c:dLbls>
          <c:showLegendKey val="0"/>
          <c:showVal val="0"/>
          <c:showCatName val="0"/>
          <c:showSerName val="0"/>
          <c:showPercent val="0"/>
          <c:showBubbleSize val="0"/>
        </c:dLbls>
        <c:gapWidth val="150"/>
        <c:axId val="40300544"/>
        <c:axId val="40302080"/>
      </c:barChart>
      <c:catAx>
        <c:axId val="40300544"/>
        <c:scaling>
          <c:orientation val="minMax"/>
        </c:scaling>
        <c:delete val="0"/>
        <c:axPos val="b"/>
        <c:majorTickMark val="out"/>
        <c:minorTickMark val="none"/>
        <c:tickLblPos val="nextTo"/>
        <c:txPr>
          <a:bodyPr/>
          <a:lstStyle/>
          <a:p>
            <a:pPr>
              <a:defRPr sz="1400" baseline="0"/>
            </a:pPr>
            <a:endParaRPr lang="en-US"/>
          </a:p>
        </c:txPr>
        <c:crossAx val="40302080"/>
        <c:crosses val="autoZero"/>
        <c:auto val="1"/>
        <c:lblAlgn val="ctr"/>
        <c:lblOffset val="100"/>
        <c:noMultiLvlLbl val="0"/>
      </c:catAx>
      <c:valAx>
        <c:axId val="40302080"/>
        <c:scaling>
          <c:orientation val="minMax"/>
        </c:scaling>
        <c:delete val="0"/>
        <c:axPos val="l"/>
        <c:majorGridlines/>
        <c:numFmt formatCode="General" sourceLinked="1"/>
        <c:majorTickMark val="out"/>
        <c:minorTickMark val="none"/>
        <c:tickLblPos val="nextTo"/>
        <c:crossAx val="403005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col"/>
        <c:grouping val="clustered"/>
        <c:varyColors val="0"/>
        <c:ser>
          <c:idx val="0"/>
          <c:order val="0"/>
          <c:tx>
            <c:strRef>
              <c:f>Sheet1!$B$1</c:f>
              <c:strCache>
                <c:ptCount val="1"/>
                <c:pt idx="0">
                  <c:v>HCP</c:v>
                </c:pt>
              </c:strCache>
            </c:strRef>
          </c:tx>
          <c:spPr>
            <a:solidFill>
              <a:schemeClr val="accent2"/>
            </a:solidFill>
          </c:spPr>
          <c:invertIfNegative val="0"/>
          <c:cat>
            <c:strRef>
              <c:f>Sheet1!$A$2:$A$5</c:f>
              <c:strCache>
                <c:ptCount val="4"/>
                <c:pt idx="0">
                  <c:v>Journal</c:v>
                </c:pt>
                <c:pt idx="1">
                  <c:v>Rep at Conv</c:v>
                </c:pt>
                <c:pt idx="2">
                  <c:v>Detail Aid</c:v>
                </c:pt>
                <c:pt idx="3">
                  <c:v>Miscellaneous HCP Promotion</c:v>
                </c:pt>
              </c:strCache>
            </c:strRef>
          </c:cat>
          <c:val>
            <c:numRef>
              <c:f>Sheet1!$B$2:$B$5</c:f>
              <c:numCache>
                <c:formatCode>General</c:formatCode>
                <c:ptCount val="4"/>
                <c:pt idx="0">
                  <c:v>4</c:v>
                </c:pt>
                <c:pt idx="1">
                  <c:v>2</c:v>
                </c:pt>
                <c:pt idx="2">
                  <c:v>9</c:v>
                </c:pt>
                <c:pt idx="3">
                  <c:v>13</c:v>
                </c:pt>
              </c:numCache>
            </c:numRef>
          </c:val>
        </c:ser>
        <c:dLbls>
          <c:showLegendKey val="0"/>
          <c:showVal val="0"/>
          <c:showCatName val="0"/>
          <c:showSerName val="0"/>
          <c:showPercent val="0"/>
          <c:showBubbleSize val="0"/>
        </c:dLbls>
        <c:gapWidth val="150"/>
        <c:axId val="41849984"/>
        <c:axId val="41851520"/>
      </c:barChart>
      <c:catAx>
        <c:axId val="41849984"/>
        <c:scaling>
          <c:orientation val="minMax"/>
        </c:scaling>
        <c:delete val="0"/>
        <c:axPos val="b"/>
        <c:majorTickMark val="out"/>
        <c:minorTickMark val="none"/>
        <c:tickLblPos val="nextTo"/>
        <c:txPr>
          <a:bodyPr/>
          <a:lstStyle/>
          <a:p>
            <a:pPr>
              <a:defRPr sz="1400" baseline="0"/>
            </a:pPr>
            <a:endParaRPr lang="en-US"/>
          </a:p>
        </c:txPr>
        <c:crossAx val="41851520"/>
        <c:crosses val="autoZero"/>
        <c:auto val="1"/>
        <c:lblAlgn val="ctr"/>
        <c:lblOffset val="100"/>
        <c:noMultiLvlLbl val="0"/>
      </c:catAx>
      <c:valAx>
        <c:axId val="41851520"/>
        <c:scaling>
          <c:orientation val="minMax"/>
          <c:max val="15"/>
        </c:scaling>
        <c:delete val="0"/>
        <c:axPos val="l"/>
        <c:majorGridlines/>
        <c:numFmt formatCode="General" sourceLinked="1"/>
        <c:majorTickMark val="out"/>
        <c:minorTickMark val="none"/>
        <c:tickLblPos val="nextTo"/>
        <c:crossAx val="41849984"/>
        <c:crosses val="autoZero"/>
        <c:crossBetween val="between"/>
        <c:majorUnit val="5"/>
        <c:minorUnit val="1"/>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2009</c:v>
                </c:pt>
              </c:strCache>
            </c:strRef>
          </c:tx>
          <c:invertIfNegative val="0"/>
          <c:cat>
            <c:strRef>
              <c:f>Sheet1!$A$2:$A$6</c:f>
              <c:strCache>
                <c:ptCount val="5"/>
                <c:pt idx="0">
                  <c:v>Superiority </c:v>
                </c:pt>
                <c:pt idx="1">
                  <c:v>Efficacy</c:v>
                </c:pt>
                <c:pt idx="2">
                  <c:v>Risk Info.</c:v>
                </c:pt>
                <c:pt idx="3">
                  <c:v>Indication</c:v>
                </c:pt>
                <c:pt idx="4">
                  <c:v>False / Misleading Claims</c:v>
                </c:pt>
              </c:strCache>
            </c:strRef>
          </c:cat>
          <c:val>
            <c:numRef>
              <c:f>Sheet1!$B$2:$B$6</c:f>
              <c:numCache>
                <c:formatCode>General</c:formatCode>
                <c:ptCount val="5"/>
                <c:pt idx="0">
                  <c:v>8</c:v>
                </c:pt>
                <c:pt idx="1">
                  <c:v>18</c:v>
                </c:pt>
                <c:pt idx="2">
                  <c:v>37</c:v>
                </c:pt>
                <c:pt idx="3">
                  <c:v>11</c:v>
                </c:pt>
                <c:pt idx="4">
                  <c:v>7</c:v>
                </c:pt>
              </c:numCache>
            </c:numRef>
          </c:val>
        </c:ser>
        <c:ser>
          <c:idx val="1"/>
          <c:order val="1"/>
          <c:tx>
            <c:strRef>
              <c:f>Sheet1!$C$1</c:f>
              <c:strCache>
                <c:ptCount val="1"/>
                <c:pt idx="0">
                  <c:v>2010</c:v>
                </c:pt>
              </c:strCache>
            </c:strRef>
          </c:tx>
          <c:invertIfNegative val="0"/>
          <c:cat>
            <c:strRef>
              <c:f>Sheet1!$A$2:$A$6</c:f>
              <c:strCache>
                <c:ptCount val="5"/>
                <c:pt idx="0">
                  <c:v>Superiority </c:v>
                </c:pt>
                <c:pt idx="1">
                  <c:v>Efficacy</c:v>
                </c:pt>
                <c:pt idx="2">
                  <c:v>Risk Info.</c:v>
                </c:pt>
                <c:pt idx="3">
                  <c:v>Indication</c:v>
                </c:pt>
                <c:pt idx="4">
                  <c:v>False / Misleading Claims</c:v>
                </c:pt>
              </c:strCache>
            </c:strRef>
          </c:cat>
          <c:val>
            <c:numRef>
              <c:f>Sheet1!$C$2:$C$6</c:f>
              <c:numCache>
                <c:formatCode>General</c:formatCode>
                <c:ptCount val="5"/>
                <c:pt idx="0">
                  <c:v>16</c:v>
                </c:pt>
                <c:pt idx="1">
                  <c:v>43</c:v>
                </c:pt>
                <c:pt idx="2">
                  <c:v>37</c:v>
                </c:pt>
                <c:pt idx="3">
                  <c:v>17</c:v>
                </c:pt>
                <c:pt idx="4">
                  <c:v>7</c:v>
                </c:pt>
              </c:numCache>
            </c:numRef>
          </c:val>
        </c:ser>
        <c:dLbls>
          <c:showLegendKey val="0"/>
          <c:showVal val="0"/>
          <c:showCatName val="0"/>
          <c:showSerName val="0"/>
          <c:showPercent val="0"/>
          <c:showBubbleSize val="0"/>
        </c:dLbls>
        <c:gapWidth val="150"/>
        <c:axId val="42816256"/>
        <c:axId val="42817792"/>
      </c:barChart>
      <c:catAx>
        <c:axId val="42816256"/>
        <c:scaling>
          <c:orientation val="minMax"/>
        </c:scaling>
        <c:delete val="0"/>
        <c:axPos val="b"/>
        <c:majorTickMark val="out"/>
        <c:minorTickMark val="none"/>
        <c:tickLblPos val="nextTo"/>
        <c:crossAx val="42817792"/>
        <c:crosses val="autoZero"/>
        <c:auto val="1"/>
        <c:lblAlgn val="ctr"/>
        <c:lblOffset val="100"/>
        <c:noMultiLvlLbl val="0"/>
      </c:catAx>
      <c:valAx>
        <c:axId val="42817792"/>
        <c:scaling>
          <c:orientation val="minMax"/>
        </c:scaling>
        <c:delete val="0"/>
        <c:axPos val="l"/>
        <c:majorGridlines/>
        <c:numFmt formatCode="General" sourceLinked="1"/>
        <c:majorTickMark val="out"/>
        <c:minorTickMark val="none"/>
        <c:tickLblPos val="nextTo"/>
        <c:crossAx val="42816256"/>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drawing1.xml><?xml version="1.0" encoding="utf-8"?>
<c:userShapes xmlns:c="http://schemas.openxmlformats.org/drawingml/2006/chart">
  <cdr:relSizeAnchor xmlns:cdr="http://schemas.openxmlformats.org/drawingml/2006/chartDrawing">
    <cdr:from>
      <cdr:x>0</cdr:x>
      <cdr:y>0</cdr:y>
    </cdr:from>
    <cdr:to>
      <cdr:x>0.99048</cdr:x>
      <cdr:y>0.68085</cdr:y>
    </cdr:to>
    <cdr:sp macro="" textlink="">
      <cdr:nvSpPr>
        <cdr:cNvPr id="2" name="Content Placeholder 2"/>
        <cdr:cNvSpPr txBox="1">
          <a:spLocks xmlns:a="http://schemas.openxmlformats.org/drawingml/2006/main"/>
        </cdr:cNvSpPr>
      </cdr:nvSpPr>
      <cdr:spPr>
        <a:xfrm xmlns:a="http://schemas.openxmlformats.org/drawingml/2006/main">
          <a:off x="0" y="0"/>
          <a:ext cx="7924800" cy="2438400"/>
        </a:xfrm>
        <a:prstGeom xmlns:a="http://schemas.openxmlformats.org/drawingml/2006/main" prst="rect">
          <a:avLst/>
        </a:prstGeom>
      </cdr:spPr>
      <cdr:txBody>
        <a:bodyPr xmlns:a="http://schemas.openxmlformats.org/drawingml/2006/main"/>
        <a:lstStyle xmlns:a="http://schemas.openxmlformats.org/drawingml/2006/main">
          <a:defPPr>
            <a:defRPr lang="en-US"/>
          </a:defPPr>
          <a:lvl1pPr algn="l" rtl="0" fontAlgn="base">
            <a:spcBef>
              <a:spcPct val="0"/>
            </a:spcBef>
            <a:spcAft>
              <a:spcPct val="0"/>
            </a:spcAft>
            <a:defRPr kern="1200">
              <a:solidFill>
                <a:sysClr val="windowText" lastClr="000000"/>
              </a:solidFill>
              <a:latin typeface="Arial" charset="0"/>
              <a:cs typeface="Arial" charset="0"/>
            </a:defRPr>
          </a:lvl1pPr>
          <a:lvl2pPr marL="457200" algn="l" rtl="0" fontAlgn="base">
            <a:spcBef>
              <a:spcPct val="0"/>
            </a:spcBef>
            <a:spcAft>
              <a:spcPct val="0"/>
            </a:spcAft>
            <a:defRPr kern="1200">
              <a:solidFill>
                <a:sysClr val="windowText" lastClr="000000"/>
              </a:solidFill>
              <a:latin typeface="Arial" charset="0"/>
              <a:cs typeface="Arial" charset="0"/>
            </a:defRPr>
          </a:lvl2pPr>
          <a:lvl3pPr marL="914400" algn="l" rtl="0" fontAlgn="base">
            <a:spcBef>
              <a:spcPct val="0"/>
            </a:spcBef>
            <a:spcAft>
              <a:spcPct val="0"/>
            </a:spcAft>
            <a:defRPr kern="1200">
              <a:solidFill>
                <a:sysClr val="windowText" lastClr="000000"/>
              </a:solidFill>
              <a:latin typeface="Arial" charset="0"/>
              <a:cs typeface="Arial" charset="0"/>
            </a:defRPr>
          </a:lvl3pPr>
          <a:lvl4pPr marL="1371600" algn="l" rtl="0" fontAlgn="base">
            <a:spcBef>
              <a:spcPct val="0"/>
            </a:spcBef>
            <a:spcAft>
              <a:spcPct val="0"/>
            </a:spcAft>
            <a:defRPr kern="1200">
              <a:solidFill>
                <a:sysClr val="windowText" lastClr="000000"/>
              </a:solidFill>
              <a:latin typeface="Arial" charset="0"/>
              <a:cs typeface="Arial" charset="0"/>
            </a:defRPr>
          </a:lvl4pPr>
          <a:lvl5pPr marL="1828800" algn="l" rtl="0" fontAlgn="base">
            <a:spcBef>
              <a:spcPct val="0"/>
            </a:spcBef>
            <a:spcAft>
              <a:spcPct val="0"/>
            </a:spcAft>
            <a:defRPr kern="1200">
              <a:solidFill>
                <a:sysClr val="windowText" lastClr="000000"/>
              </a:solidFill>
              <a:latin typeface="Arial" charset="0"/>
              <a:cs typeface="Arial" charset="0"/>
            </a:defRPr>
          </a:lvl5pPr>
          <a:lvl6pPr marL="2286000" algn="l" defTabSz="914400" rtl="0" eaLnBrk="1" latinLnBrk="0" hangingPunct="1">
            <a:defRPr kern="1200">
              <a:solidFill>
                <a:sysClr val="windowText" lastClr="000000"/>
              </a:solidFill>
              <a:latin typeface="Arial" charset="0"/>
              <a:cs typeface="Arial" charset="0"/>
            </a:defRPr>
          </a:lvl6pPr>
          <a:lvl7pPr marL="2743200" algn="l" defTabSz="914400" rtl="0" eaLnBrk="1" latinLnBrk="0" hangingPunct="1">
            <a:defRPr kern="1200">
              <a:solidFill>
                <a:sysClr val="windowText" lastClr="000000"/>
              </a:solidFill>
              <a:latin typeface="Arial" charset="0"/>
              <a:cs typeface="Arial" charset="0"/>
            </a:defRPr>
          </a:lvl7pPr>
          <a:lvl8pPr marL="3200400" algn="l" defTabSz="914400" rtl="0" eaLnBrk="1" latinLnBrk="0" hangingPunct="1">
            <a:defRPr kern="1200">
              <a:solidFill>
                <a:sysClr val="windowText" lastClr="000000"/>
              </a:solidFill>
              <a:latin typeface="Arial" charset="0"/>
              <a:cs typeface="Arial" charset="0"/>
            </a:defRPr>
          </a:lvl8pPr>
          <a:lvl9pPr marL="3657600" algn="l" defTabSz="914400" rtl="0" eaLnBrk="1" latinLnBrk="0" hangingPunct="1">
            <a:defRPr kern="1200">
              <a:solidFill>
                <a:sysClr val="windowText" lastClr="000000"/>
              </a:solidFill>
              <a:latin typeface="Arial" charset="0"/>
              <a:cs typeface="Arial" charset="0"/>
            </a:defRPr>
          </a:lvl9pPr>
        </a:lstStyle>
        <a:p xmlns:a="http://schemas.openxmlformats.org/drawingml/2006/main">
          <a:pPr marL="342900" marR="0" lvl="0" indent="-342900" algn="l" defTabSz="914400" rtl="0" eaLnBrk="0" fontAlgn="base" latinLnBrk="0" hangingPunct="0">
            <a:lnSpc>
              <a:spcPct val="100000"/>
            </a:lnSpc>
            <a:spcBef>
              <a:spcPct val="20000"/>
            </a:spcBef>
            <a:spcAft>
              <a:spcPct val="0"/>
            </a:spcAft>
            <a:buClrTx/>
            <a:buSzPct val="75000"/>
            <a:tabLst/>
            <a:defRPr/>
          </a:pPr>
          <a:r>
            <a:rPr lang="en-US" sz="2400" dirty="0" smtClean="0">
              <a:latin typeface="Calibri"/>
            </a:rPr>
            <a:t>		</a:t>
          </a:r>
          <a:endParaRPr kumimoji="0" lang="en-US" sz="2400" b="0" i="0" u="none" strike="noStrike" kern="1200" cap="none" spc="0" normalizeH="0" baseline="0" noProof="0" dirty="0" smtClean="0">
            <a:ln>
              <a:noFill/>
            </a:ln>
            <a:solidFill>
              <a:sysClr val="windowText" lastClr="000000"/>
            </a:solidFill>
            <a:effectLst/>
            <a:uLnTx/>
            <a:uFillTx/>
            <a:latin typeface="Calibri"/>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471"/>
          </a:xfrm>
          <a:prstGeom prst="rect">
            <a:avLst/>
          </a:prstGeom>
        </p:spPr>
        <p:txBody>
          <a:bodyPr vert="horz" lIns="93973" tIns="46986" rIns="93973" bIns="46986"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4008705" y="0"/>
            <a:ext cx="3066733" cy="468471"/>
          </a:xfrm>
          <a:prstGeom prst="rect">
            <a:avLst/>
          </a:prstGeom>
        </p:spPr>
        <p:txBody>
          <a:bodyPr vert="horz" lIns="93973" tIns="46986" rIns="93973" bIns="46986" rtlCol="0"/>
          <a:lstStyle>
            <a:lvl1pPr algn="r" fontAlgn="auto">
              <a:spcBef>
                <a:spcPts val="0"/>
              </a:spcBef>
              <a:spcAft>
                <a:spcPts val="0"/>
              </a:spcAft>
              <a:defRPr sz="1200">
                <a:latin typeface="+mn-lt"/>
                <a:cs typeface="+mn-cs"/>
              </a:defRPr>
            </a:lvl1pPr>
          </a:lstStyle>
          <a:p>
            <a:pPr>
              <a:defRPr/>
            </a:pPr>
            <a:fld id="{84142DD7-BAE0-43BA-ACA9-D65AA7AE0CA1}" type="datetimeFigureOut">
              <a:rPr lang="en-US"/>
              <a:pPr>
                <a:defRPr/>
              </a:pPr>
              <a:t>1/28/2013</a:t>
            </a:fld>
            <a:endParaRPr lang="en-US"/>
          </a:p>
        </p:txBody>
      </p:sp>
      <p:sp>
        <p:nvSpPr>
          <p:cNvPr id="4" name="Slide Image Placeholder 3"/>
          <p:cNvSpPr>
            <a:spLocks noGrp="1" noRot="1" noChangeAspect="1"/>
          </p:cNvSpPr>
          <p:nvPr>
            <p:ph type="sldImg" idx="2"/>
          </p:nvPr>
        </p:nvSpPr>
        <p:spPr>
          <a:xfrm>
            <a:off x="1196975" y="703263"/>
            <a:ext cx="4683125" cy="3513137"/>
          </a:xfrm>
          <a:prstGeom prst="rect">
            <a:avLst/>
          </a:prstGeom>
          <a:noFill/>
          <a:ln w="12700">
            <a:solidFill>
              <a:prstClr val="black"/>
            </a:solidFill>
          </a:ln>
        </p:spPr>
        <p:txBody>
          <a:bodyPr vert="horz" lIns="93973" tIns="46986" rIns="93973" bIns="46986" rtlCol="0" anchor="ctr"/>
          <a:lstStyle/>
          <a:p>
            <a:pPr lvl="0"/>
            <a:endParaRPr lang="en-US" noProof="0" smtClean="0"/>
          </a:p>
        </p:txBody>
      </p:sp>
      <p:sp>
        <p:nvSpPr>
          <p:cNvPr id="5" name="Notes Placeholder 4"/>
          <p:cNvSpPr>
            <a:spLocks noGrp="1"/>
          </p:cNvSpPr>
          <p:nvPr>
            <p:ph type="body" sz="quarter" idx="3"/>
          </p:nvPr>
        </p:nvSpPr>
        <p:spPr>
          <a:xfrm>
            <a:off x="707708" y="4450477"/>
            <a:ext cx="5661660" cy="4216241"/>
          </a:xfrm>
          <a:prstGeom prst="rect">
            <a:avLst/>
          </a:prstGeom>
        </p:spPr>
        <p:txBody>
          <a:bodyPr vert="horz" lIns="93973" tIns="46986" rIns="93973" bIns="4698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99328"/>
            <a:ext cx="3066733" cy="468471"/>
          </a:xfrm>
          <a:prstGeom prst="rect">
            <a:avLst/>
          </a:prstGeom>
        </p:spPr>
        <p:txBody>
          <a:bodyPr vert="horz" lIns="93973" tIns="46986" rIns="93973" bIns="46986"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008705" y="8899328"/>
            <a:ext cx="3066733" cy="468471"/>
          </a:xfrm>
          <a:prstGeom prst="rect">
            <a:avLst/>
          </a:prstGeom>
        </p:spPr>
        <p:txBody>
          <a:bodyPr vert="horz" lIns="93973" tIns="46986" rIns="93973" bIns="46986" rtlCol="0" anchor="b"/>
          <a:lstStyle>
            <a:lvl1pPr algn="r" fontAlgn="auto">
              <a:spcBef>
                <a:spcPts val="0"/>
              </a:spcBef>
              <a:spcAft>
                <a:spcPts val="0"/>
              </a:spcAft>
              <a:defRPr sz="1200">
                <a:latin typeface="+mn-lt"/>
                <a:cs typeface="+mn-cs"/>
              </a:defRPr>
            </a:lvl1pPr>
          </a:lstStyle>
          <a:p>
            <a:pPr>
              <a:defRPr/>
            </a:pPr>
            <a:fld id="{CE29B38D-DE74-4F32-8928-5C3CC3C165A3}" type="slidenum">
              <a:rPr lang="en-US"/>
              <a:pPr>
                <a:defRPr/>
              </a:pPr>
              <a:t>‹#›</a:t>
            </a:fld>
            <a:endParaRPr lang="en-US"/>
          </a:p>
        </p:txBody>
      </p:sp>
    </p:spTree>
    <p:extLst>
      <p:ext uri="{BB962C8B-B14F-4D97-AF65-F5344CB8AC3E}">
        <p14:creationId xmlns:p14="http://schemas.microsoft.com/office/powerpoint/2010/main" val="30162491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justice.gov/opa/pr/2009/July/09-civ-681.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eyeonfda.com/eye_on_fda/2010/09/qualitative-look-at-ddmac-nov-and-warning-letters-during-1st-and-2nd-quarters-2010.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Levothroid</a:t>
            </a:r>
            <a:r>
              <a:rPr lang="en-US" dirty="0" smtClean="0"/>
              <a:t> – Thyroid</a:t>
            </a:r>
          </a:p>
          <a:p>
            <a:r>
              <a:rPr lang="en-US" dirty="0" err="1" smtClean="0"/>
              <a:t>Celexa</a:t>
            </a:r>
            <a:r>
              <a:rPr lang="en-US" dirty="0" smtClean="0"/>
              <a:t> – anti-psychotic</a:t>
            </a:r>
          </a:p>
          <a:p>
            <a:r>
              <a:rPr lang="en-US" dirty="0" err="1" smtClean="0"/>
              <a:t>Lexapro</a:t>
            </a:r>
            <a:r>
              <a:rPr lang="en-US" baseline="0" dirty="0" smtClean="0"/>
              <a:t> – anti-psychotic</a:t>
            </a:r>
            <a:endParaRPr lang="en-US" dirty="0"/>
          </a:p>
        </p:txBody>
      </p:sp>
      <p:sp>
        <p:nvSpPr>
          <p:cNvPr id="4" name="Slide Number Placeholder 3"/>
          <p:cNvSpPr>
            <a:spLocks noGrp="1"/>
          </p:cNvSpPr>
          <p:nvPr>
            <p:ph type="sldNum" sz="quarter" idx="10"/>
          </p:nvPr>
        </p:nvSpPr>
        <p:spPr/>
        <p:txBody>
          <a:bodyPr/>
          <a:lstStyle/>
          <a:p>
            <a:pPr>
              <a:defRPr/>
            </a:pPr>
            <a:fld id="{CE29B38D-DE74-4F32-8928-5C3CC3C165A3}" type="slidenum">
              <a:rPr lang="en-US" smtClean="0"/>
              <a:pPr>
                <a:defRPr/>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Promotion of Unapproved Drug</a:t>
            </a:r>
            <a:endParaRPr lang="en-US" dirty="0"/>
          </a:p>
        </p:txBody>
      </p:sp>
      <p:sp>
        <p:nvSpPr>
          <p:cNvPr id="4" name="Slide Number Placeholder 3"/>
          <p:cNvSpPr>
            <a:spLocks noGrp="1"/>
          </p:cNvSpPr>
          <p:nvPr>
            <p:ph type="sldNum" sz="quarter" idx="10"/>
          </p:nvPr>
        </p:nvSpPr>
        <p:spPr/>
        <p:txBody>
          <a:bodyPr/>
          <a:lstStyle/>
          <a:p>
            <a:pPr>
              <a:defRPr/>
            </a:pPr>
            <a:fld id="{CE29B38D-DE74-4F32-8928-5C3CC3C165A3}" type="slidenum">
              <a:rPr lang="en-US" smtClean="0"/>
              <a:pPr>
                <a:defRPr/>
              </a:pPr>
              <a:t>22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smtClean="0"/>
              <a:t>Prescription drug advertising must:</a:t>
            </a:r>
            <a:endParaRPr lang="en-US" dirty="0" smtClean="0"/>
          </a:p>
          <a:p>
            <a:r>
              <a:rPr lang="en-US" dirty="0" smtClean="0"/>
              <a:t>Be accurate</a:t>
            </a:r>
          </a:p>
          <a:p>
            <a:r>
              <a:rPr lang="en-US" dirty="0" smtClean="0"/>
              <a:t>Balance the risk and benefit information</a:t>
            </a:r>
          </a:p>
          <a:p>
            <a:r>
              <a:rPr lang="en-US" dirty="0" smtClean="0"/>
              <a:t>Be consistent with the prescribing information approved by FDA</a:t>
            </a:r>
          </a:p>
          <a:p>
            <a:r>
              <a:rPr lang="en-US" dirty="0" smtClean="0"/>
              <a:t>Only include information that is supported by strong evidence from clinical studies</a:t>
            </a:r>
          </a:p>
          <a:p>
            <a:r>
              <a:rPr lang="en-US" b="1" dirty="0" smtClean="0"/>
              <a:t>What types of promotion does DDMAC regulate?</a:t>
            </a:r>
            <a:endParaRPr lang="en-US" dirty="0" smtClean="0"/>
          </a:p>
          <a:p>
            <a:r>
              <a:rPr lang="en-US" dirty="0" smtClean="0"/>
              <a:t>Sales representative presentations</a:t>
            </a:r>
          </a:p>
          <a:p>
            <a:r>
              <a:rPr lang="en-US" dirty="0" smtClean="0"/>
              <a:t>Speaker program presentations</a:t>
            </a:r>
          </a:p>
          <a:p>
            <a:r>
              <a:rPr lang="en-US" dirty="0" smtClean="0"/>
              <a:t>TV and radio advertisements</a:t>
            </a:r>
          </a:p>
          <a:p>
            <a:r>
              <a:rPr lang="en-US" dirty="0" smtClean="0"/>
              <a:t>All written or printed prescription drug promotional materials</a:t>
            </a:r>
          </a:p>
          <a:p>
            <a:r>
              <a:rPr lang="en-US" b="1" dirty="0" smtClean="0"/>
              <a:t>DDMAC does not regulate promotion of:</a:t>
            </a:r>
            <a:endParaRPr lang="en-US" dirty="0" smtClean="0"/>
          </a:p>
          <a:p>
            <a:r>
              <a:rPr lang="en-US" dirty="0" smtClean="0"/>
              <a:t>Over-the-Counter Drugs</a:t>
            </a:r>
          </a:p>
          <a:p>
            <a:r>
              <a:rPr lang="en-US" dirty="0" smtClean="0"/>
              <a:t>Dietary Supplements</a:t>
            </a:r>
          </a:p>
          <a:p>
            <a:r>
              <a:rPr lang="en-US" dirty="0" smtClean="0"/>
              <a:t>Medical Devices</a:t>
            </a:r>
          </a:p>
          <a:p>
            <a:r>
              <a:rPr lang="en-US" b="1" dirty="0" smtClean="0"/>
              <a:t>Common Violations:</a:t>
            </a:r>
            <a:endParaRPr lang="en-US" dirty="0" smtClean="0"/>
          </a:p>
          <a:p>
            <a:r>
              <a:rPr lang="en-US" dirty="0" smtClean="0"/>
              <a:t>Omitting or downplaying of risk</a:t>
            </a:r>
          </a:p>
          <a:p>
            <a:r>
              <a:rPr lang="en-US" dirty="0" smtClean="0"/>
              <a:t>Overstating the effectiveness</a:t>
            </a:r>
          </a:p>
          <a:p>
            <a:r>
              <a:rPr lang="en-US" dirty="0" smtClean="0"/>
              <a:t>Promoting off-label, or unapproved, uses</a:t>
            </a:r>
          </a:p>
          <a:p>
            <a:r>
              <a:rPr lang="en-US" dirty="0" smtClean="0"/>
              <a:t>Misleading drug comparisons</a:t>
            </a:r>
          </a:p>
          <a:p>
            <a:endParaRPr lang="en-US" dirty="0" smtClean="0"/>
          </a:p>
          <a:p>
            <a:r>
              <a:rPr lang="en-US" b="1" dirty="0" smtClean="0"/>
              <a:t>Examples of Violations</a:t>
            </a:r>
          </a:p>
          <a:p>
            <a:r>
              <a:rPr lang="en-US" b="1" dirty="0" smtClean="0"/>
              <a:t>Example of Omission of Risk</a:t>
            </a:r>
            <a:endParaRPr lang="en-US" dirty="0" smtClean="0"/>
          </a:p>
          <a:p>
            <a:r>
              <a:rPr lang="en-US" dirty="0" smtClean="0"/>
              <a:t>You attend a speaker program which features a slide show that presents efficacy information about Drug X, but no risk information.           </a:t>
            </a:r>
          </a:p>
          <a:p>
            <a:r>
              <a:rPr lang="en-US" dirty="0" smtClean="0"/>
              <a:t>This presentation would be misleading because it fails to include a fair balance of benefit and risk information for Drug X.</a:t>
            </a:r>
          </a:p>
          <a:p>
            <a:r>
              <a:rPr lang="en-US" b="1" dirty="0" smtClean="0"/>
              <a:t>Example of Unapproved Use</a:t>
            </a:r>
            <a:endParaRPr lang="en-US" dirty="0" smtClean="0"/>
          </a:p>
          <a:p>
            <a:r>
              <a:rPr lang="en-US" dirty="0" smtClean="0"/>
              <a:t>You are in a commercial exhibit hall and a company representative tells you that a drug is effective for a use that is not in the FDA-approved product labeling.</a:t>
            </a:r>
          </a:p>
          <a:p>
            <a:r>
              <a:rPr lang="en-US" dirty="0" smtClean="0"/>
              <a:t>This presentation would be illegal because it promotes an off-label use.</a:t>
            </a:r>
          </a:p>
          <a:p>
            <a:r>
              <a:rPr lang="en-US" b="1" dirty="0" smtClean="0"/>
              <a:t>Example of Overstating the Effectiveness</a:t>
            </a:r>
            <a:endParaRPr lang="en-US" dirty="0" smtClean="0"/>
          </a:p>
          <a:p>
            <a:r>
              <a:rPr lang="en-US" dirty="0" smtClean="0"/>
              <a:t>“Doctor Smith, Drug X delivers rapid results in as little as 3 days.”</a:t>
            </a:r>
          </a:p>
          <a:p>
            <a:r>
              <a:rPr lang="en-US" dirty="0" smtClean="0"/>
              <a:t>This presentation is misleading because the majority of patients studied in the clinical trials for Drug X showed results at 12 weeks, with only very few showing results in 3 days.</a:t>
            </a:r>
          </a:p>
          <a:p>
            <a:r>
              <a:rPr lang="en-US" b="1" dirty="0" smtClean="0"/>
              <a:t>Frequently Asked Questions</a:t>
            </a:r>
          </a:p>
          <a:p>
            <a:r>
              <a:rPr lang="en-US" b="1" dirty="0" smtClean="0"/>
              <a:t>1. Can I report anonymously?</a:t>
            </a:r>
            <a:endParaRPr lang="en-US" dirty="0" smtClean="0"/>
          </a:p>
          <a:p>
            <a:r>
              <a:rPr lang="en-US" dirty="0" smtClean="0"/>
              <a:t>Yes, anonymous complaints often alert FDA to potential problems.  However, complaints accompanied by names and contact information are helpful in cases for which FDA needs to follow-up for more information. </a:t>
            </a:r>
          </a:p>
          <a:p>
            <a:r>
              <a:rPr lang="en-US" b="1" dirty="0" smtClean="0"/>
              <a:t>2. Will DDMAC be able to stop the misleading promotion?</a:t>
            </a:r>
            <a:r>
              <a:rPr lang="en-US" dirty="0" smtClean="0"/>
              <a:t>           </a:t>
            </a:r>
          </a:p>
          <a:p>
            <a:r>
              <a:rPr lang="en-US" dirty="0" smtClean="0"/>
              <a:t>In many cases, yes, especially if evidence is provided.  Evidence can include the actual promotional materials or documentation of oral statements made by company representatives.</a:t>
            </a:r>
          </a:p>
          <a:p>
            <a:r>
              <a:rPr lang="en-US" b="1" dirty="0" smtClean="0"/>
              <a:t>3. What will happen to my complaint once I have contacted DDMAC?</a:t>
            </a:r>
            <a:r>
              <a:rPr lang="en-US" dirty="0" smtClean="0"/>
              <a:t>           </a:t>
            </a:r>
          </a:p>
          <a:p>
            <a:r>
              <a:rPr lang="en-US" dirty="0" smtClean="0"/>
              <a:t>The information you provide will be sent to the Regulatory Review Officer in DDMAC responsible for this class of drugs.  The reviewer will evaluate it and determine if it may serve as the basis for a potential enforcement action or as valuable information for our ongoing surveillance activities. </a:t>
            </a:r>
          </a:p>
          <a:p>
            <a:r>
              <a:rPr lang="en-US" b="1" dirty="0" smtClean="0"/>
              <a:t>4. How do I learn more?</a:t>
            </a:r>
            <a:endParaRPr lang="en-US" dirty="0" smtClean="0"/>
          </a:p>
          <a:p>
            <a:r>
              <a:rPr lang="en-US" dirty="0" smtClean="0"/>
              <a:t>To learn more about DDMAC in-service training for large medical group/hospitals or to speak directly with a DDMAC Reviewer, call 301-796-1200.</a:t>
            </a:r>
          </a:p>
          <a:p>
            <a:endParaRPr lang="en-US" dirty="0" smtClean="0"/>
          </a:p>
          <a:p>
            <a:r>
              <a:rPr lang="en-US" dirty="0" smtClean="0"/>
              <a:t>http://www.fda.gov/Drugs/GuidanceComplianceRegulatoryInformation/Surveillance/DrugMarketingAdvertisingandCommunications/ucm209384.htm</a:t>
            </a:r>
          </a:p>
          <a:p>
            <a:endParaRPr lang="en-US" dirty="0"/>
          </a:p>
        </p:txBody>
      </p:sp>
      <p:sp>
        <p:nvSpPr>
          <p:cNvPr id="4" name="Slide Number Placeholder 3"/>
          <p:cNvSpPr>
            <a:spLocks noGrp="1"/>
          </p:cNvSpPr>
          <p:nvPr>
            <p:ph type="sldNum" sz="quarter" idx="10"/>
          </p:nvPr>
        </p:nvSpPr>
        <p:spPr/>
        <p:txBody>
          <a:bodyPr/>
          <a:lstStyle/>
          <a:p>
            <a:pPr>
              <a:defRPr/>
            </a:pPr>
            <a:fld id="{CE29B38D-DE74-4F32-8928-5C3CC3C165A3}" type="slidenum">
              <a:rPr lang="en-US" smtClean="0"/>
              <a:pPr>
                <a:defRPr/>
              </a:pPr>
              <a:t>24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52398" lvl="1" indent="-352398">
              <a:buSzPct val="100000"/>
              <a:defRPr/>
            </a:pPr>
            <a:r>
              <a:rPr lang="en-US" sz="2500" dirty="0" smtClean="0"/>
              <a:t>Individually prosecuted DESPITE: </a:t>
            </a:r>
          </a:p>
          <a:p>
            <a:pPr lvl="1">
              <a:buSzPct val="100000"/>
              <a:defRPr/>
            </a:pPr>
            <a:r>
              <a:rPr lang="en-US" dirty="0" smtClean="0"/>
              <a:t>Leaving company in 2008</a:t>
            </a:r>
          </a:p>
          <a:p>
            <a:pPr lvl="1">
              <a:defRPr/>
            </a:pPr>
            <a:r>
              <a:rPr lang="en-US" dirty="0" smtClean="0"/>
              <a:t>Entering into a non-prosecution agreement with DOJ in 2009 &amp; a CIA</a:t>
            </a:r>
          </a:p>
          <a:p>
            <a:pPr lvl="1">
              <a:defRPr/>
            </a:pPr>
            <a:r>
              <a:rPr lang="en-US" dirty="0" smtClean="0"/>
              <a:t>Paying $5M, accepting responsibility for its conduct;</a:t>
            </a:r>
          </a:p>
          <a:p>
            <a:pPr lvl="1">
              <a:defRPr/>
            </a:pPr>
            <a:r>
              <a:rPr lang="en-US" dirty="0" smtClean="0"/>
              <a:t>FDA Office of Criminal</a:t>
            </a:r>
            <a:r>
              <a:rPr lang="en-US" baseline="0" dirty="0" smtClean="0"/>
              <a:t> Investigations </a:t>
            </a:r>
            <a:r>
              <a:rPr lang="en-US" dirty="0" smtClean="0"/>
              <a:t>on the indictment: “Today’s indictment sends a clear message that FDA will investigate those individuals who jeopardize the public health by importing and distributing unapproved and </a:t>
            </a:r>
            <a:r>
              <a:rPr lang="en-US" dirty="0" err="1" smtClean="0"/>
              <a:t>uncleared</a:t>
            </a:r>
            <a:r>
              <a:rPr lang="en-US" dirty="0" smtClean="0"/>
              <a:t> medical devices to U.S. consumers.”</a:t>
            </a:r>
          </a:p>
          <a:p>
            <a:endParaRPr lang="en-US" dirty="0"/>
          </a:p>
        </p:txBody>
      </p:sp>
      <p:sp>
        <p:nvSpPr>
          <p:cNvPr id="4" name="Slide Number Placeholder 3"/>
          <p:cNvSpPr>
            <a:spLocks noGrp="1"/>
          </p:cNvSpPr>
          <p:nvPr>
            <p:ph type="sldNum" sz="quarter" idx="10"/>
          </p:nvPr>
        </p:nvSpPr>
        <p:spPr/>
        <p:txBody>
          <a:bodyPr/>
          <a:lstStyle/>
          <a:p>
            <a:pPr>
              <a:defRPr/>
            </a:pPr>
            <a:fld id="{CE29B38D-DE74-4F32-8928-5C3CC3C165A3}" type="slidenum">
              <a:rPr lang="en-US" smtClean="0"/>
              <a:pPr>
                <a:defRPr/>
              </a:pPr>
              <a:t>25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E29B38D-DE74-4F32-8928-5C3CC3C165A3}" type="slidenum">
              <a:rPr lang="en-US" smtClean="0"/>
              <a:pPr>
                <a:defRPr/>
              </a:pPr>
              <a:t>26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http://www.roche.com/socialmedia</a:t>
            </a:r>
            <a:endParaRPr lang="en-US" dirty="0"/>
          </a:p>
        </p:txBody>
      </p:sp>
      <p:sp>
        <p:nvSpPr>
          <p:cNvPr id="4" name="Slide Number Placeholder 3"/>
          <p:cNvSpPr>
            <a:spLocks noGrp="1"/>
          </p:cNvSpPr>
          <p:nvPr>
            <p:ph type="sldNum" sz="quarter" idx="10"/>
          </p:nvPr>
        </p:nvSpPr>
        <p:spPr/>
        <p:txBody>
          <a:bodyPr/>
          <a:lstStyle/>
          <a:p>
            <a:pPr>
              <a:defRPr/>
            </a:pPr>
            <a:fld id="{CE29B38D-DE74-4F32-8928-5C3CC3C165A3}" type="slidenum">
              <a:rPr lang="en-US" smtClean="0"/>
              <a:pPr>
                <a:defRPr/>
              </a:pPr>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normAutofit fontScale="55000" lnSpcReduction="20000"/>
          </a:bodyPr>
          <a:lstStyle/>
          <a:p>
            <a:r>
              <a:rPr lang="en-US" dirty="0" smtClean="0"/>
              <a:t>http://www.justice.gov/opa/pr/2010/February/10-civ-115.html</a:t>
            </a:r>
          </a:p>
          <a:p>
            <a:r>
              <a:rPr lang="en-US" dirty="0" smtClean="0"/>
              <a:t>“</a:t>
            </a:r>
            <a:r>
              <a:rPr lang="en-US" dirty="0" err="1" smtClean="0"/>
              <a:t>Atricure</a:t>
            </a:r>
            <a:r>
              <a:rPr lang="en-US" dirty="0" smtClean="0"/>
              <a:t> also allegedly promoted expensive heart surgery using the company’s devices when less invasive alternatives were appropriate, advised hospitals to up-code surgical procedures using the company’s devices to inflate Medicare reimbursement, and paid kickbacks to health care providers to use its devices. “</a:t>
            </a:r>
          </a:p>
          <a:p>
            <a:endParaRPr lang="en-US" dirty="0" smtClean="0"/>
          </a:p>
          <a:p>
            <a:r>
              <a:rPr lang="en-US" u="sng" dirty="0" smtClean="0">
                <a:hlinkClick r:id="rId3"/>
              </a:rPr>
              <a:t>http://www.justice.gov/opa/pr/2009/July/09-civ-681.html</a:t>
            </a:r>
            <a:endParaRPr lang="en-US" u="sng" dirty="0" smtClean="0"/>
          </a:p>
          <a:p>
            <a:r>
              <a:rPr lang="en-US" u="none" dirty="0" smtClean="0"/>
              <a:t>“</a:t>
            </a:r>
            <a:r>
              <a:rPr lang="en-US" dirty="0" smtClean="0"/>
              <a:t>The government also alleged that </a:t>
            </a:r>
            <a:r>
              <a:rPr lang="en-US" dirty="0" err="1" smtClean="0"/>
              <a:t>Estech</a:t>
            </a:r>
            <a:r>
              <a:rPr lang="en-US" dirty="0" smtClean="0"/>
              <a:t> promoted expensive heart surgeries using the company’s devices when less invasive alternatives were appropriate, advised hospitals to up-code surgical procedures using the company’s devices to inflate Medicare reimbursements, and paid kickbacks to healthcare providers to use its devices. “</a:t>
            </a:r>
          </a:p>
          <a:p>
            <a:endParaRPr lang="en-US" dirty="0" smtClean="0"/>
          </a:p>
          <a:p>
            <a:r>
              <a:rPr lang="en-US" dirty="0" smtClean="0"/>
              <a:t>http://www.justice.gov/opa/pr/2010/April/10-civ-487.html</a:t>
            </a:r>
          </a:p>
          <a:p>
            <a:pPr defTabSz="939729">
              <a:defRPr/>
            </a:pPr>
            <a:r>
              <a:rPr lang="en-US" dirty="0" smtClean="0"/>
              <a:t>“</a:t>
            </a:r>
            <a:r>
              <a:rPr lang="en-US" dirty="0" err="1" smtClean="0"/>
              <a:t>Seroquel</a:t>
            </a:r>
            <a:r>
              <a:rPr lang="en-US" dirty="0" smtClean="0"/>
              <a:t> was approved for the treatment of psychotic disorders and permitted for short term treatment of schizophrenia, manic episodes, bipolar disorders and bipolar depression. However, AstraZeneca promoted </a:t>
            </a:r>
            <a:r>
              <a:rPr lang="en-US" dirty="0" err="1" smtClean="0"/>
              <a:t>Seroquel</a:t>
            </a:r>
            <a:r>
              <a:rPr lang="en-US" dirty="0" smtClean="0"/>
              <a:t> for the treatment of aggression, Alzheimer’s disease, anger management, anxiety, attention deficit hyperactivity disorder, dementia, depression and post-traumatic stress disorder, all of which were off label uses never approved by the FDA for safe, effective treatment. AstraZeneca marketed the illegal uses of the drug mainly to physicians through speakers at company-sponsored continuing medical education programs and through doctors recruited to author articles discussing the drug’s application.”</a:t>
            </a:r>
          </a:p>
          <a:p>
            <a:endParaRPr lang="en-US" dirty="0" smtClean="0"/>
          </a:p>
          <a:p>
            <a:endParaRPr lang="en-US" dirty="0" smtClean="0"/>
          </a:p>
          <a:p>
            <a:endParaRPr lang="en-US" dirty="0" smtClean="0"/>
          </a:p>
          <a:p>
            <a:r>
              <a:rPr lang="en-US" dirty="0" smtClean="0"/>
              <a:t>http://www.justice.gov/opa/pr/2010/April/10-civ-500.html</a:t>
            </a:r>
          </a:p>
          <a:p>
            <a:r>
              <a:rPr lang="en-US" dirty="0" smtClean="0"/>
              <a:t>“The company allegedly marketed the sale of </a:t>
            </a:r>
            <a:r>
              <a:rPr lang="en-US" dirty="0" err="1" smtClean="0"/>
              <a:t>Topamax</a:t>
            </a:r>
            <a:r>
              <a:rPr lang="en-US" dirty="0" smtClean="0"/>
              <a:t> by hiring outside physicians to join sales representatives on sales calls and speak at events promoting the drug for off-label uses.”</a:t>
            </a:r>
          </a:p>
          <a:p>
            <a:endParaRPr lang="en-US" dirty="0" smtClean="0"/>
          </a:p>
          <a:p>
            <a:r>
              <a:rPr lang="en-US" dirty="0" smtClean="0"/>
              <a:t>http://www.justice.gov/opa/pr/2010/May/10-civ-522.html</a:t>
            </a:r>
          </a:p>
          <a:p>
            <a:endParaRPr lang="en-US" dirty="0" smtClean="0"/>
          </a:p>
          <a:p>
            <a:endParaRPr lang="en-US" dirty="0" smtClean="0"/>
          </a:p>
          <a:p>
            <a:r>
              <a:rPr lang="en-US" dirty="0" smtClean="0"/>
              <a:t>http://www.justice.gov/opa/pr/2010/September/10-civ-988.html</a:t>
            </a:r>
          </a:p>
          <a:p>
            <a:r>
              <a:rPr lang="en-US" dirty="0" smtClean="0"/>
              <a:t>http://www.justice.gov/opa/pr/2010/September/10-civ-1028.html</a:t>
            </a:r>
          </a:p>
          <a:p>
            <a:endParaRPr lang="en-US" dirty="0" smtClean="0"/>
          </a:p>
          <a:p>
            <a:endParaRPr lang="en-US" dirty="0" smtClean="0"/>
          </a:p>
          <a:p>
            <a:endParaRPr lang="en-US" dirty="0" smtClean="0"/>
          </a:p>
          <a:p>
            <a:endParaRPr lang="en-US" dirty="0" smtClean="0"/>
          </a:p>
          <a:p>
            <a:r>
              <a:rPr lang="en-US" dirty="0" smtClean="0"/>
              <a:t>http://blogs.findlaw.com/decided/2010/09/allergan-inc-settles-botox-off-label-case-for-600m.html</a:t>
            </a:r>
          </a:p>
          <a:p>
            <a:r>
              <a:rPr lang="en-US" dirty="0" smtClean="0"/>
              <a:t>http://www.justice.gov/opa/pr/2010/May/10-civ-522.html</a:t>
            </a:r>
          </a:p>
          <a:p>
            <a:r>
              <a:rPr lang="en-US" dirty="0" smtClean="0"/>
              <a:t>http://www.justice.gov/opa/pr/2010/September/10-civ-1028.html</a:t>
            </a:r>
          </a:p>
          <a:p>
            <a:endParaRPr lang="en-US" dirty="0" smtClean="0"/>
          </a:p>
        </p:txBody>
      </p:sp>
      <p:sp>
        <p:nvSpPr>
          <p:cNvPr id="4" name="Slide Number Placeholder 3"/>
          <p:cNvSpPr>
            <a:spLocks noGrp="1"/>
          </p:cNvSpPr>
          <p:nvPr>
            <p:ph type="sldNum" sz="quarter" idx="5"/>
          </p:nvPr>
        </p:nvSpPr>
        <p:spPr/>
        <p:txBody>
          <a:bodyPr/>
          <a:lstStyle/>
          <a:p>
            <a:pPr>
              <a:defRPr/>
            </a:pPr>
            <a:fld id="{23603D6C-2D55-4626-90A6-D773BD166B25}" type="slidenum">
              <a:rPr lang="en-US" smtClean="0"/>
              <a:pPr>
                <a:defRPr/>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Additionally Forest and OMJ include:  Arrange for a review of the effectiveness of its compliance program by a compliance expert for each reporting period that must be provided to the OIG in each annual report</a:t>
            </a:r>
          </a:p>
          <a:p>
            <a:endParaRPr lang="en-US" dirty="0" smtClean="0"/>
          </a:p>
          <a:p>
            <a:pPr>
              <a:defRPr/>
            </a:pPr>
            <a:r>
              <a:rPr lang="en-US" b="1" dirty="0" smtClean="0"/>
              <a:t>Retention of a Compliance Expert to:</a:t>
            </a:r>
          </a:p>
          <a:p>
            <a:pPr marL="763530" lvl="1" indent="-293665">
              <a:spcBef>
                <a:spcPct val="20000"/>
              </a:spcBef>
              <a:buClr>
                <a:srgbClr val="002C5F"/>
              </a:buClr>
              <a:buFont typeface="Arial" pitchFamily="34" charset="0"/>
              <a:buChar char="•"/>
              <a:defRPr/>
            </a:pPr>
            <a:r>
              <a:rPr lang="en-US" sz="2100" dirty="0" smtClean="0"/>
              <a:t>Work plan for the Compliance Program review</a:t>
            </a:r>
          </a:p>
          <a:p>
            <a:pPr marL="763530" lvl="1" indent="-293665">
              <a:spcBef>
                <a:spcPct val="20000"/>
              </a:spcBef>
              <a:buClr>
                <a:srgbClr val="002C5F"/>
              </a:buClr>
              <a:buFont typeface="Arial" pitchFamily="34" charset="0"/>
              <a:buChar char="•"/>
              <a:defRPr/>
            </a:pPr>
            <a:r>
              <a:rPr lang="en-US" sz="2100" dirty="0" smtClean="0"/>
              <a:t>Oversee the performance of the Compliance Program review</a:t>
            </a:r>
          </a:p>
          <a:p>
            <a:pPr marL="763530" lvl="1" indent="-293665">
              <a:spcBef>
                <a:spcPct val="20000"/>
              </a:spcBef>
              <a:buClr>
                <a:srgbClr val="002C5F"/>
              </a:buClr>
              <a:buFont typeface="Arial" pitchFamily="34" charset="0"/>
              <a:buChar char="•"/>
              <a:defRPr/>
            </a:pPr>
            <a:r>
              <a:rPr lang="en-US" sz="2100" dirty="0" smtClean="0"/>
              <a:t>Prepare a written report about review and results</a:t>
            </a:r>
          </a:p>
          <a:p>
            <a:pPr marL="763530" lvl="1" indent="-293665">
              <a:spcBef>
                <a:spcPct val="20000"/>
              </a:spcBef>
              <a:buClr>
                <a:srgbClr val="002C5F"/>
              </a:buClr>
              <a:buFont typeface="Arial" pitchFamily="34" charset="0"/>
              <a:buChar char="•"/>
              <a:defRPr/>
            </a:pPr>
            <a:r>
              <a:rPr lang="en-US" sz="2100" dirty="0" smtClean="0">
                <a:solidFill>
                  <a:srgbClr val="FF0000"/>
                </a:solidFill>
              </a:rPr>
              <a:t>Certification of independence and objectivity by Compliance Expert*</a:t>
            </a:r>
          </a:p>
          <a:p>
            <a:endParaRPr lang="en-US" dirty="0" smtClean="0"/>
          </a:p>
        </p:txBody>
      </p:sp>
      <p:sp>
        <p:nvSpPr>
          <p:cNvPr id="4" name="Slide Number Placeholder 3"/>
          <p:cNvSpPr>
            <a:spLocks noGrp="1"/>
          </p:cNvSpPr>
          <p:nvPr>
            <p:ph type="sldNum" sz="quarter" idx="5"/>
          </p:nvPr>
        </p:nvSpPr>
        <p:spPr/>
        <p:txBody>
          <a:bodyPr/>
          <a:lstStyle/>
          <a:p>
            <a:pPr>
              <a:defRPr/>
            </a:pPr>
            <a:fld id="{1672438B-B0A8-4E54-B7C0-92880D2EDE4A}" type="slidenum">
              <a:rPr lang="en-US" smtClean="0"/>
              <a:pPr>
                <a:defRPr/>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69864" indent="-469864">
              <a:buFont typeface="+mj-lt"/>
              <a:buAutoNum type="arabicParenR"/>
              <a:defRPr/>
            </a:pPr>
            <a:r>
              <a:rPr lang="en-US" dirty="0" smtClean="0"/>
              <a:t>The purpose of the research;</a:t>
            </a:r>
          </a:p>
          <a:p>
            <a:pPr marL="469864" indent="-469864">
              <a:buFont typeface="+mj-lt"/>
              <a:buAutoNum type="arabicParenR"/>
              <a:defRPr/>
            </a:pPr>
            <a:r>
              <a:rPr lang="en-US" dirty="0" smtClean="0"/>
              <a:t>Whether the research has been IRB-approved;</a:t>
            </a:r>
          </a:p>
          <a:p>
            <a:pPr marL="469864" indent="-469864">
              <a:buFont typeface="+mj-lt"/>
              <a:buAutoNum type="arabicParenR"/>
              <a:defRPr/>
            </a:pPr>
            <a:r>
              <a:rPr lang="en-US" dirty="0" smtClean="0"/>
              <a:t>Will study participation require subjects to make extra visits to HCPs; who will pay for the visits; how much will be paid?</a:t>
            </a:r>
          </a:p>
          <a:p>
            <a:pPr marL="469864" indent="-469864">
              <a:buFont typeface="+mj-lt"/>
              <a:buAutoNum type="arabicParenR"/>
              <a:defRPr/>
            </a:pPr>
            <a:r>
              <a:rPr lang="en-US" dirty="0" smtClean="0"/>
              <a:t>How long will the study continue;</a:t>
            </a:r>
          </a:p>
          <a:p>
            <a:pPr marL="469864" indent="-469864">
              <a:buFont typeface="+mj-lt"/>
              <a:buAutoNum type="arabicParenR"/>
              <a:defRPr/>
            </a:pPr>
            <a:r>
              <a:rPr lang="en-US" dirty="0" smtClean="0"/>
              <a:t>Whether there is a control group;</a:t>
            </a:r>
          </a:p>
          <a:p>
            <a:pPr marL="469864" indent="-469864">
              <a:buFont typeface="+mj-lt"/>
              <a:buAutoNum type="arabicParenR"/>
              <a:defRPr/>
            </a:pPr>
            <a:r>
              <a:rPr lang="en-US" dirty="0" smtClean="0"/>
              <a:t>What will the subjects be told when the study ends;</a:t>
            </a:r>
          </a:p>
          <a:p>
            <a:pPr marL="469864" indent="-469864">
              <a:buFont typeface="+mj-lt"/>
              <a:buAutoNum type="arabicParenR"/>
              <a:defRPr/>
            </a:pPr>
            <a:r>
              <a:rPr lang="en-US" dirty="0" smtClean="0"/>
              <a:t>Are subjects informed that the issue of whether the device is the best treatment remains a research question;</a:t>
            </a:r>
          </a:p>
          <a:p>
            <a:pPr marL="469864" indent="-469864">
              <a:buFont typeface="+mj-lt"/>
              <a:buAutoNum type="arabicParenR"/>
              <a:defRPr/>
            </a:pPr>
            <a:r>
              <a:rPr lang="en-US" dirty="0" smtClean="0"/>
              <a:t>Whether every piece of data collected has been verified;</a:t>
            </a:r>
          </a:p>
          <a:p>
            <a:pPr marL="469864" indent="-469864">
              <a:buFont typeface="+mj-lt"/>
              <a:buAutoNum type="arabicParenR"/>
              <a:defRPr/>
            </a:pPr>
            <a:r>
              <a:rPr lang="en-US" dirty="0" smtClean="0"/>
              <a:t>The names/credentials of each person who designed the study and any underlying protocol. </a:t>
            </a:r>
          </a:p>
          <a:p>
            <a:endParaRPr lang="en-US" dirty="0"/>
          </a:p>
        </p:txBody>
      </p:sp>
      <p:sp>
        <p:nvSpPr>
          <p:cNvPr id="4" name="Slide Number Placeholder 3"/>
          <p:cNvSpPr>
            <a:spLocks noGrp="1"/>
          </p:cNvSpPr>
          <p:nvPr>
            <p:ph type="sldNum" sz="quarter" idx="10"/>
          </p:nvPr>
        </p:nvSpPr>
        <p:spPr/>
        <p:txBody>
          <a:bodyPr/>
          <a:lstStyle/>
          <a:p>
            <a:pPr>
              <a:defRPr/>
            </a:pPr>
            <a:fld id="{CE29B38D-DE74-4F32-8928-5C3CC3C165A3}" type="slidenum">
              <a:rPr lang="en-US" smtClean="0"/>
              <a:pPr>
                <a:defRPr/>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Source for graph on left: </a:t>
            </a:r>
            <a:r>
              <a:rPr lang="en-US" dirty="0" smtClean="0">
                <a:hlinkClick r:id="rId3"/>
              </a:rPr>
              <a:t>http://www.eyeonfda.com/eye_on_fda/2010/09/qualitative-look-at-ddmac-nov-and-warning-letters-during-1st-and-2nd-quarters-2010.html</a:t>
            </a:r>
            <a:r>
              <a:rPr lang="en-US" dirty="0" smtClean="0"/>
              <a:t> </a:t>
            </a:r>
          </a:p>
          <a:p>
            <a:endParaRPr lang="en-US" dirty="0" smtClean="0"/>
          </a:p>
        </p:txBody>
      </p:sp>
      <p:sp>
        <p:nvSpPr>
          <p:cNvPr id="4" name="Slide Number Placeholder 3"/>
          <p:cNvSpPr>
            <a:spLocks noGrp="1"/>
          </p:cNvSpPr>
          <p:nvPr>
            <p:ph type="sldNum" sz="quarter" idx="5"/>
          </p:nvPr>
        </p:nvSpPr>
        <p:spPr/>
        <p:txBody>
          <a:bodyPr/>
          <a:lstStyle/>
          <a:p>
            <a:pPr>
              <a:defRPr/>
            </a:pPr>
            <a:fld id="{B29A139C-C629-4A16-B889-786EE5730A26}" type="slidenum">
              <a:rPr lang="en-US" smtClean="0"/>
              <a:pPr>
                <a:defRPr/>
              </a:pPr>
              <a:t>15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a:t>
            </a:r>
          </a:p>
          <a:p>
            <a:r>
              <a:rPr lang="en-US" dirty="0" smtClean="0"/>
              <a:t>Who</a:t>
            </a:r>
            <a:r>
              <a:rPr lang="en-US" baseline="0" dirty="0" smtClean="0"/>
              <a:t> </a:t>
            </a:r>
          </a:p>
          <a:p>
            <a:r>
              <a:rPr lang="en-US" baseline="0" dirty="0" smtClean="0"/>
              <a:t>What </a:t>
            </a:r>
          </a:p>
          <a:p>
            <a:r>
              <a:rPr lang="en-US" baseline="0" dirty="0" smtClean="0"/>
              <a:t>Why</a:t>
            </a:r>
            <a:endParaRPr lang="en-US" dirty="0"/>
          </a:p>
        </p:txBody>
      </p:sp>
      <p:sp>
        <p:nvSpPr>
          <p:cNvPr id="4" name="Slide Number Placeholder 3"/>
          <p:cNvSpPr>
            <a:spLocks noGrp="1"/>
          </p:cNvSpPr>
          <p:nvPr>
            <p:ph type="sldNum" sz="quarter" idx="10"/>
          </p:nvPr>
        </p:nvSpPr>
        <p:spPr/>
        <p:txBody>
          <a:bodyPr/>
          <a:lstStyle/>
          <a:p>
            <a:pPr>
              <a:defRPr/>
            </a:pPr>
            <a:fld id="{CE29B38D-DE74-4F32-8928-5C3CC3C165A3}" type="slidenum">
              <a:rPr lang="en-US" smtClean="0"/>
              <a:pPr>
                <a:defRPr/>
              </a:pPr>
              <a:t>16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http://pharmexec.findpharma.com/pharmexec/data/articlestandard//pharmexec/222010/671415/article.pdf</a:t>
            </a:r>
          </a:p>
          <a:p>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2EEC7D5C-20D4-4FE3-B649-E797B23D63B2}" type="slidenum">
              <a:rPr lang="en-US" smtClean="0"/>
              <a:pPr>
                <a:defRPr/>
              </a:pPr>
              <a:t>17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Patients= DTC, social media,</a:t>
            </a:r>
            <a:r>
              <a:rPr lang="en-US" baseline="0" dirty="0" smtClean="0"/>
              <a:t> website, video, patient brochure</a:t>
            </a:r>
          </a:p>
          <a:p>
            <a:pPr defTabSz="939729">
              <a:defRPr/>
            </a:pPr>
            <a:r>
              <a:rPr lang="en-US" baseline="0" dirty="0" smtClean="0"/>
              <a:t>Doctors= Journals, reps, detail aid, patient profile piece, </a:t>
            </a:r>
            <a:endParaRPr lang="en-US" dirty="0" smtClean="0"/>
          </a:p>
          <a:p>
            <a:r>
              <a:rPr lang="en-US" baseline="0" dirty="0" smtClean="0"/>
              <a:t>signage, and misc. </a:t>
            </a:r>
            <a:r>
              <a:rPr lang="en-US" baseline="0" dirty="0" err="1" smtClean="0"/>
              <a:t>hcp</a:t>
            </a:r>
            <a:r>
              <a:rPr lang="en-US" baseline="0" dirty="0" smtClean="0"/>
              <a:t> promo, </a:t>
            </a:r>
            <a:endParaRPr lang="en-US" dirty="0"/>
          </a:p>
        </p:txBody>
      </p:sp>
      <p:sp>
        <p:nvSpPr>
          <p:cNvPr id="4" name="Slide Number Placeholder 3"/>
          <p:cNvSpPr>
            <a:spLocks noGrp="1"/>
          </p:cNvSpPr>
          <p:nvPr>
            <p:ph type="sldNum" sz="quarter" idx="10"/>
          </p:nvPr>
        </p:nvSpPr>
        <p:spPr/>
        <p:txBody>
          <a:bodyPr/>
          <a:lstStyle/>
          <a:p>
            <a:pPr>
              <a:defRPr/>
            </a:pPr>
            <a:fld id="{BABE6466-33DA-4D81-96EB-F3707197015A}" type="slidenum">
              <a:rPr lang="en-US" smtClean="0">
                <a:solidFill>
                  <a:prstClr val="black"/>
                </a:solidFill>
              </a:rPr>
              <a:pPr>
                <a:defRPr/>
              </a:pPr>
              <a:t>18</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4932" indent="-234932">
              <a:buAutoNum type="arabicPeriod"/>
            </a:pPr>
            <a:r>
              <a:rPr lang="en-US" baseline="0" dirty="0" smtClean="0"/>
              <a:t>Unsubstantiated Superiority Claims</a:t>
            </a:r>
          </a:p>
          <a:p>
            <a:pPr marL="234932" indent="-234932">
              <a:buAutoNum type="arabicPeriod"/>
            </a:pPr>
            <a:r>
              <a:rPr lang="en-US" baseline="0" dirty="0" smtClean="0"/>
              <a:t>Overstates Efficacy</a:t>
            </a:r>
          </a:p>
          <a:p>
            <a:pPr marL="234932" indent="-234932">
              <a:buAutoNum type="arabicPeriod"/>
            </a:pPr>
            <a:r>
              <a:rPr lang="en-US" baseline="0" dirty="0" smtClean="0"/>
              <a:t>Omits risk info and/ material info</a:t>
            </a:r>
          </a:p>
          <a:p>
            <a:pPr marL="234932" indent="-234932">
              <a:buAutoNum type="arabicPeriod"/>
            </a:pPr>
            <a:r>
              <a:rPr lang="en-US" baseline="0" dirty="0" smtClean="0"/>
              <a:t>Broadens Indication</a:t>
            </a:r>
          </a:p>
          <a:p>
            <a:pPr marL="234932" indent="-234932">
              <a:buAutoNum type="arabicPeriod"/>
            </a:pPr>
            <a:r>
              <a:rPr lang="en-US" baseline="0" dirty="0" smtClean="0"/>
              <a:t>False or misleading claim or presentation</a:t>
            </a:r>
          </a:p>
        </p:txBody>
      </p:sp>
      <p:sp>
        <p:nvSpPr>
          <p:cNvPr id="4" name="Slide Number Placeholder 3"/>
          <p:cNvSpPr>
            <a:spLocks noGrp="1"/>
          </p:cNvSpPr>
          <p:nvPr>
            <p:ph type="sldNum" sz="quarter" idx="10"/>
          </p:nvPr>
        </p:nvSpPr>
        <p:spPr/>
        <p:txBody>
          <a:bodyPr/>
          <a:lstStyle/>
          <a:p>
            <a:pPr>
              <a:defRPr/>
            </a:pPr>
            <a:fld id="{BABE6466-33DA-4D81-96EB-F3707197015A}" type="slidenum">
              <a:rPr lang="en-US" smtClean="0"/>
              <a:pPr>
                <a:defRPr/>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Slide Number Placeholder 6"/>
          <p:cNvSpPr>
            <a:spLocks noGrp="1"/>
          </p:cNvSpPr>
          <p:nvPr userDrawn="1">
            <p:ph type="sldNum" sz="quarter" idx="10"/>
          </p:nvPr>
        </p:nvSpPr>
        <p:spPr/>
        <p:txBody>
          <a:bodyPr/>
          <a:lstStyle>
            <a:lvl1pPr algn="r">
              <a:defRPr sz="1100"/>
            </a:lvl1pPr>
          </a:lstStyle>
          <a:p>
            <a:pPr>
              <a:defRPr/>
            </a:pPr>
            <a:fld id="{882ECAB4-83EB-48D9-B49B-6634716770D0}"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Slide Number Placeholder 6"/>
          <p:cNvSpPr txBox="1">
            <a:spLocks/>
          </p:cNvSpPr>
          <p:nvPr userDrawn="1"/>
        </p:nvSpPr>
        <p:spPr bwMode="auto">
          <a:xfrm>
            <a:off x="6858000" y="6569075"/>
            <a:ext cx="2133600" cy="365125"/>
          </a:xfrm>
          <a:prstGeom prst="rect">
            <a:avLst/>
          </a:prstGeom>
          <a:noFill/>
          <a:ln>
            <a:miter lim="800000"/>
            <a:headEnd/>
            <a:tailEnd/>
          </a:ln>
        </p:spPr>
        <p:txBody>
          <a:bodyPr/>
          <a:lstStyle>
            <a:lvl1pPr algn="r">
              <a:defRPr sz="1100"/>
            </a:lvl1pPr>
          </a:lstStyle>
          <a:p>
            <a:pPr>
              <a:defRPr/>
            </a:pPr>
            <a:fld id="{F704B86B-DDE7-4F6F-AB7E-BA830A0297DA}" type="slidenum">
              <a:rPr lang="en-US" smtClean="0"/>
              <a:pPr>
                <a:defRPr/>
              </a:pPr>
              <a:t>‹#›</a:t>
            </a:fld>
            <a:endParaRPr lang="en-US" dirty="0" smtClean="0"/>
          </a:p>
        </p:txBody>
      </p:sp>
      <p:sp>
        <p:nvSpPr>
          <p:cNvPr id="5" name="TextBox 4"/>
          <p:cNvSpPr txBox="1">
            <a:spLocks noChangeArrowheads="1"/>
          </p:cNvSpPr>
          <p:nvPr userDrawn="1"/>
        </p:nvSpPr>
        <p:spPr bwMode="auto">
          <a:xfrm>
            <a:off x="312738" y="266700"/>
            <a:ext cx="3497262" cy="461963"/>
          </a:xfrm>
          <a:prstGeom prst="rect">
            <a:avLst/>
          </a:prstGeom>
          <a:noFill/>
          <a:ln w="9525">
            <a:noFill/>
            <a:miter lim="800000"/>
            <a:headEnd/>
            <a:tailEnd/>
          </a:ln>
        </p:spPr>
        <p:txBody>
          <a:bodyPr>
            <a:spAutoFit/>
          </a:bodyPr>
          <a:lstStyle/>
          <a:p>
            <a:pPr defTabSz="457200">
              <a:defRPr/>
            </a:pPr>
            <a:endParaRPr lang="en-US" sz="2400" b="1" dirty="0">
              <a:solidFill>
                <a:srgbClr val="002C5F"/>
              </a:solidFill>
              <a:latin typeface="Calibri" pitchFamily="35" charset="0"/>
            </a:endParaRPr>
          </a:p>
        </p:txBody>
      </p:sp>
      <p:sp>
        <p:nvSpPr>
          <p:cNvPr id="12" name="Title 11"/>
          <p:cNvSpPr>
            <a:spLocks noGrp="1"/>
          </p:cNvSpPr>
          <p:nvPr>
            <p:ph type="title"/>
          </p:nvPr>
        </p:nvSpPr>
        <p:spPr>
          <a:xfrm>
            <a:off x="457200" y="274638"/>
            <a:ext cx="8229600" cy="487362"/>
          </a:xfrm>
          <a:prstGeom prst="rect">
            <a:avLst/>
          </a:prstGeom>
        </p:spPr>
        <p:txBody>
          <a:bodyPr/>
          <a:lstStyle/>
          <a:p>
            <a:r>
              <a:rPr lang="en-US" smtClean="0"/>
              <a:t>Click to edit Master title style</a:t>
            </a:r>
            <a:endParaRPr lang="en-US"/>
          </a:p>
        </p:txBody>
      </p:sp>
      <p:sp>
        <p:nvSpPr>
          <p:cNvPr id="16" name="Content Placeholder 22"/>
          <p:cNvSpPr>
            <a:spLocks noGrp="1"/>
          </p:cNvSpPr>
          <p:nvPr>
            <p:ph sz="quarter" idx="10"/>
          </p:nvPr>
        </p:nvSpPr>
        <p:spPr>
          <a:xfrm>
            <a:off x="457200" y="990600"/>
            <a:ext cx="8305800" cy="5181600"/>
          </a:xfrm>
          <a:prstGeom prst="rect">
            <a:avLst/>
          </a:prstGeom>
        </p:spPr>
        <p:txBody>
          <a:bodyPr/>
          <a:lstStyle>
            <a:lvl1pPr>
              <a:buSzPct val="75000"/>
              <a:buFontTx/>
              <a:buBlip>
                <a:blip r:embed="rId2"/>
              </a:buBlip>
              <a:defRPr sz="2400"/>
            </a:lvl1pPr>
            <a:lvl2pPr>
              <a:buClr>
                <a:srgbClr val="002C5F"/>
              </a:buClr>
              <a:buFont typeface="Arial" pitchFamily="34" charset="0"/>
              <a:buChar char="•"/>
              <a:defRPr sz="2000"/>
            </a:lvl2pPr>
          </a:lstStyle>
          <a:p>
            <a:pPr lvl="0"/>
            <a:r>
              <a:rPr lang="en-US" dirty="0" smtClean="0"/>
              <a:t>Click to edit Master text styles</a:t>
            </a:r>
          </a:p>
          <a:p>
            <a:pPr lvl="1"/>
            <a:r>
              <a:rPr lang="en-US" dirty="0" smtClean="0"/>
              <a:t>Second level</a:t>
            </a:r>
          </a:p>
        </p:txBody>
      </p:sp>
      <p:sp>
        <p:nvSpPr>
          <p:cNvPr id="6" name="Slide Number Placeholder 6"/>
          <p:cNvSpPr>
            <a:spLocks noGrp="1"/>
          </p:cNvSpPr>
          <p:nvPr userDrawn="1">
            <p:ph type="sldNum" sz="quarter" idx="11"/>
          </p:nvPr>
        </p:nvSpPr>
        <p:spPr/>
        <p:txBody>
          <a:bodyPr/>
          <a:lstStyle>
            <a:lvl1pPr algn="r">
              <a:defRPr sz="1100"/>
            </a:lvl1pPr>
          </a:lstStyle>
          <a:p>
            <a:pPr>
              <a:defRPr/>
            </a:pPr>
            <a:fld id="{03B5BE37-DC33-4367-9491-E8E55543541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Slide Number Placeholder 6"/>
          <p:cNvSpPr txBox="1">
            <a:spLocks/>
          </p:cNvSpPr>
          <p:nvPr userDrawn="1"/>
        </p:nvSpPr>
        <p:spPr bwMode="auto">
          <a:xfrm>
            <a:off x="6858000" y="6569075"/>
            <a:ext cx="2133600" cy="365125"/>
          </a:xfrm>
          <a:prstGeom prst="rect">
            <a:avLst/>
          </a:prstGeom>
          <a:noFill/>
          <a:ln>
            <a:miter lim="800000"/>
            <a:headEnd/>
            <a:tailEnd/>
          </a:ln>
        </p:spPr>
        <p:txBody>
          <a:bodyPr/>
          <a:lstStyle>
            <a:lvl1pPr algn="r">
              <a:defRPr sz="1100"/>
            </a:lvl1pPr>
          </a:lstStyle>
          <a:p>
            <a:pPr>
              <a:defRPr/>
            </a:pPr>
            <a:fld id="{58E405F6-0A16-4940-8828-EBF70ED03CC3}" type="slidenum">
              <a:rPr lang="en-US" smtClean="0"/>
              <a:pPr>
                <a:defRPr/>
              </a:pPr>
              <a:t>‹#›</a:t>
            </a:fld>
            <a:endParaRPr lang="en-US" dirty="0" smtClean="0"/>
          </a:p>
        </p:txBody>
      </p:sp>
      <p:sp>
        <p:nvSpPr>
          <p:cNvPr id="5" name="TextBox 4"/>
          <p:cNvSpPr txBox="1">
            <a:spLocks noChangeArrowheads="1"/>
          </p:cNvSpPr>
          <p:nvPr userDrawn="1"/>
        </p:nvSpPr>
        <p:spPr bwMode="auto">
          <a:xfrm>
            <a:off x="312738" y="266700"/>
            <a:ext cx="3497262" cy="461963"/>
          </a:xfrm>
          <a:prstGeom prst="rect">
            <a:avLst/>
          </a:prstGeom>
          <a:noFill/>
          <a:ln w="9525">
            <a:noFill/>
            <a:miter lim="800000"/>
            <a:headEnd/>
            <a:tailEnd/>
          </a:ln>
        </p:spPr>
        <p:txBody>
          <a:bodyPr>
            <a:spAutoFit/>
          </a:bodyPr>
          <a:lstStyle/>
          <a:p>
            <a:pPr defTabSz="457200">
              <a:defRPr/>
            </a:pPr>
            <a:endParaRPr lang="en-US" sz="2400" b="1" dirty="0">
              <a:solidFill>
                <a:srgbClr val="002C5F"/>
              </a:solidFill>
              <a:latin typeface="Calibri" pitchFamily="35" charset="0"/>
            </a:endParaRPr>
          </a:p>
        </p:txBody>
      </p:sp>
      <p:sp>
        <p:nvSpPr>
          <p:cNvPr id="13" name="Title 12"/>
          <p:cNvSpPr>
            <a:spLocks noGrp="1"/>
          </p:cNvSpPr>
          <p:nvPr>
            <p:ph type="title"/>
          </p:nvPr>
        </p:nvSpPr>
        <p:spPr>
          <a:xfrm>
            <a:off x="457200" y="274638"/>
            <a:ext cx="8229600" cy="487362"/>
          </a:xfrm>
          <a:prstGeom prst="rect">
            <a:avLst/>
          </a:prstGeom>
        </p:spPr>
        <p:txBody>
          <a:bodyPr/>
          <a:lstStyle/>
          <a:p>
            <a:r>
              <a:rPr lang="en-US" smtClean="0"/>
              <a:t>Click to edit Master title style</a:t>
            </a:r>
            <a:endParaRPr lang="en-US"/>
          </a:p>
        </p:txBody>
      </p:sp>
      <p:sp>
        <p:nvSpPr>
          <p:cNvPr id="18" name="Content Placeholder 22"/>
          <p:cNvSpPr>
            <a:spLocks noGrp="1"/>
          </p:cNvSpPr>
          <p:nvPr>
            <p:ph sz="quarter" idx="10"/>
          </p:nvPr>
        </p:nvSpPr>
        <p:spPr>
          <a:xfrm>
            <a:off x="457200" y="990600"/>
            <a:ext cx="8305800" cy="5181600"/>
          </a:xfrm>
          <a:prstGeom prst="rect">
            <a:avLst/>
          </a:prstGeom>
        </p:spPr>
        <p:txBody>
          <a:bodyPr/>
          <a:lstStyle>
            <a:lvl1pPr>
              <a:buSzPct val="75000"/>
              <a:buFontTx/>
              <a:buBlip>
                <a:blip r:embed="rId2"/>
              </a:buBlip>
              <a:defRPr sz="2400"/>
            </a:lvl1pPr>
            <a:lvl2pPr>
              <a:buClr>
                <a:srgbClr val="002C5F"/>
              </a:buClr>
              <a:buFont typeface="Arial" pitchFamily="34" charset="0"/>
              <a:buChar char="•"/>
              <a:defRPr sz="2000"/>
            </a:lvl2pPr>
          </a:lstStyle>
          <a:p>
            <a:pPr lvl="0"/>
            <a:r>
              <a:rPr lang="en-US" dirty="0" smtClean="0"/>
              <a:t>Click to edit Master text styles</a:t>
            </a:r>
          </a:p>
          <a:p>
            <a:pPr lvl="1"/>
            <a:r>
              <a:rPr lang="en-US" dirty="0" smtClean="0"/>
              <a:t>Second level</a:t>
            </a:r>
          </a:p>
        </p:txBody>
      </p:sp>
      <p:sp>
        <p:nvSpPr>
          <p:cNvPr id="6" name="Slide Number Placeholder 6"/>
          <p:cNvSpPr>
            <a:spLocks noGrp="1"/>
          </p:cNvSpPr>
          <p:nvPr userDrawn="1">
            <p:ph type="sldNum" sz="quarter" idx="11"/>
          </p:nvPr>
        </p:nvSpPr>
        <p:spPr/>
        <p:txBody>
          <a:bodyPr/>
          <a:lstStyle>
            <a:lvl1pPr algn="r">
              <a:defRPr sz="1100"/>
            </a:lvl1pPr>
          </a:lstStyle>
          <a:p>
            <a:pPr>
              <a:defRPr/>
            </a:pPr>
            <a:fld id="{80A6A757-89B4-4B48-8127-DCD940AB00F2}"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Title 10"/>
          <p:cNvSpPr>
            <a:spLocks noGrp="1"/>
          </p:cNvSpPr>
          <p:nvPr>
            <p:ph type="title"/>
          </p:nvPr>
        </p:nvSpPr>
        <p:spPr>
          <a:xfrm>
            <a:off x="457200" y="274638"/>
            <a:ext cx="8229600" cy="487362"/>
          </a:xfrm>
          <a:prstGeom prst="rect">
            <a:avLst/>
          </a:prstGeom>
        </p:spPr>
        <p:txBody>
          <a:bodyPr/>
          <a:lstStyle/>
          <a:p>
            <a:r>
              <a:rPr lang="en-US" dirty="0" smtClean="0"/>
              <a:t>Click to edit Master title style</a:t>
            </a:r>
            <a:endParaRPr lang="en-US" dirty="0"/>
          </a:p>
        </p:txBody>
      </p:sp>
      <p:sp>
        <p:nvSpPr>
          <p:cNvPr id="16" name="Content Placeholder 22"/>
          <p:cNvSpPr>
            <a:spLocks noGrp="1"/>
          </p:cNvSpPr>
          <p:nvPr>
            <p:ph sz="quarter" idx="11"/>
          </p:nvPr>
        </p:nvSpPr>
        <p:spPr>
          <a:xfrm>
            <a:off x="457200" y="990600"/>
            <a:ext cx="8305800" cy="5181600"/>
          </a:xfrm>
          <a:prstGeom prst="rect">
            <a:avLst/>
          </a:prstGeom>
        </p:spPr>
        <p:txBody>
          <a:bodyPr/>
          <a:lstStyle>
            <a:lvl1pPr>
              <a:buClr>
                <a:srgbClr val="002C5F"/>
              </a:buClr>
              <a:buSzPct val="75000"/>
              <a:buFontTx/>
              <a:buBlip>
                <a:blip r:embed="rId2"/>
              </a:buBlip>
              <a:defRPr sz="2400"/>
            </a:lvl1pPr>
            <a:lvl2pPr>
              <a:buClr>
                <a:srgbClr val="002C5F"/>
              </a:buClr>
              <a:buFont typeface="Arial" pitchFamily="34" charset="0"/>
              <a:buChar char="•"/>
              <a:defRPr sz="2000"/>
            </a:lvl2pPr>
          </a:lstStyle>
          <a:p>
            <a:pPr lvl="0"/>
            <a:r>
              <a:rPr lang="en-US" dirty="0" smtClean="0"/>
              <a:t>Click to edit Master text styles</a:t>
            </a:r>
          </a:p>
          <a:p>
            <a:pPr lvl="1"/>
            <a:r>
              <a:rPr lang="en-US" dirty="0" smtClean="0"/>
              <a:t>Second level</a:t>
            </a:r>
          </a:p>
        </p:txBody>
      </p:sp>
      <p:sp>
        <p:nvSpPr>
          <p:cNvPr id="4" name="Slide Number Placeholder 6"/>
          <p:cNvSpPr>
            <a:spLocks noGrp="1"/>
          </p:cNvSpPr>
          <p:nvPr userDrawn="1">
            <p:ph type="sldNum" sz="quarter" idx="12"/>
          </p:nvPr>
        </p:nvSpPr>
        <p:spPr>
          <a:ln/>
        </p:spPr>
        <p:txBody>
          <a:bodyPr/>
          <a:lstStyle>
            <a:lvl1pPr>
              <a:defRPr/>
            </a:lvl1pPr>
          </a:lstStyle>
          <a:p>
            <a:pPr>
              <a:defRPr/>
            </a:pPr>
            <a:fld id="{1BFDE37B-8C53-414A-98C3-4A75AFF14C7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lide Number Placeholder 6"/>
          <p:cNvSpPr txBox="1">
            <a:spLocks/>
          </p:cNvSpPr>
          <p:nvPr userDrawn="1"/>
        </p:nvSpPr>
        <p:spPr bwMode="auto">
          <a:xfrm>
            <a:off x="6858000" y="6569075"/>
            <a:ext cx="2133600" cy="365125"/>
          </a:xfrm>
          <a:prstGeom prst="rect">
            <a:avLst/>
          </a:prstGeom>
          <a:noFill/>
          <a:ln>
            <a:miter lim="800000"/>
            <a:headEnd/>
            <a:tailEnd/>
          </a:ln>
        </p:spPr>
        <p:txBody>
          <a:bodyPr/>
          <a:lstStyle>
            <a:lvl1pPr algn="r">
              <a:defRPr sz="1100"/>
            </a:lvl1pPr>
          </a:lstStyle>
          <a:p>
            <a:pPr>
              <a:defRPr/>
            </a:pPr>
            <a:fld id="{1E068FDA-69E8-4E5F-B9F5-87683D9DD993}" type="slidenum">
              <a:rPr lang="en-US" smtClean="0"/>
              <a:pPr>
                <a:defRPr/>
              </a:pPr>
              <a:t>‹#›</a:t>
            </a:fld>
            <a:endParaRPr lang="en-US" dirty="0" smtClean="0"/>
          </a:p>
        </p:txBody>
      </p:sp>
      <p:sp>
        <p:nvSpPr>
          <p:cNvPr id="5" name="TextBox 4"/>
          <p:cNvSpPr txBox="1">
            <a:spLocks noChangeArrowheads="1"/>
          </p:cNvSpPr>
          <p:nvPr userDrawn="1"/>
        </p:nvSpPr>
        <p:spPr bwMode="auto">
          <a:xfrm>
            <a:off x="312738" y="266700"/>
            <a:ext cx="3497262" cy="461963"/>
          </a:xfrm>
          <a:prstGeom prst="rect">
            <a:avLst/>
          </a:prstGeom>
          <a:noFill/>
          <a:ln w="9525">
            <a:noFill/>
            <a:miter lim="800000"/>
            <a:headEnd/>
            <a:tailEnd/>
          </a:ln>
        </p:spPr>
        <p:txBody>
          <a:bodyPr>
            <a:spAutoFit/>
          </a:bodyPr>
          <a:lstStyle/>
          <a:p>
            <a:pPr defTabSz="457200">
              <a:defRPr/>
            </a:pPr>
            <a:endParaRPr lang="en-US" sz="2400" b="1" dirty="0">
              <a:solidFill>
                <a:srgbClr val="002C5F"/>
              </a:solidFill>
              <a:latin typeface="Calibri" pitchFamily="35" charset="0"/>
            </a:endParaRPr>
          </a:p>
        </p:txBody>
      </p:sp>
      <p:sp>
        <p:nvSpPr>
          <p:cNvPr id="14" name="Title 13"/>
          <p:cNvSpPr>
            <a:spLocks noGrp="1"/>
          </p:cNvSpPr>
          <p:nvPr>
            <p:ph type="title"/>
          </p:nvPr>
        </p:nvSpPr>
        <p:spPr>
          <a:xfrm>
            <a:off x="457200" y="274638"/>
            <a:ext cx="8229600" cy="487362"/>
          </a:xfrm>
          <a:prstGeom prst="rect">
            <a:avLst/>
          </a:prstGeom>
        </p:spPr>
        <p:txBody>
          <a:bodyPr/>
          <a:lstStyle/>
          <a:p>
            <a:r>
              <a:rPr lang="en-US" smtClean="0"/>
              <a:t>Click to edit Master title style</a:t>
            </a:r>
            <a:endParaRPr lang="en-US"/>
          </a:p>
        </p:txBody>
      </p:sp>
      <p:sp>
        <p:nvSpPr>
          <p:cNvPr id="23" name="Content Placeholder 22"/>
          <p:cNvSpPr>
            <a:spLocks noGrp="1"/>
          </p:cNvSpPr>
          <p:nvPr>
            <p:ph sz="quarter" idx="10"/>
          </p:nvPr>
        </p:nvSpPr>
        <p:spPr>
          <a:xfrm>
            <a:off x="457200" y="990600"/>
            <a:ext cx="8305800" cy="5181600"/>
          </a:xfrm>
          <a:prstGeom prst="rect">
            <a:avLst/>
          </a:prstGeom>
        </p:spPr>
        <p:txBody>
          <a:bodyPr/>
          <a:lstStyle>
            <a:lvl1pPr>
              <a:buSzPct val="75000"/>
              <a:buFontTx/>
              <a:buBlip>
                <a:blip r:embed="rId2"/>
              </a:buBlip>
              <a:defRPr sz="2400"/>
            </a:lvl1pPr>
            <a:lvl2pPr>
              <a:buClr>
                <a:srgbClr val="002C5F"/>
              </a:buClr>
              <a:buFont typeface="Arial" pitchFamily="34" charset="0"/>
              <a:buChar char="•"/>
              <a:defRPr sz="2000"/>
            </a:lvl2pPr>
          </a:lstStyle>
          <a:p>
            <a:pPr lvl="0"/>
            <a:r>
              <a:rPr lang="en-US" dirty="0" smtClean="0"/>
              <a:t>Click to edit Master text styles</a:t>
            </a:r>
          </a:p>
          <a:p>
            <a:pPr lvl="1"/>
            <a:endParaRPr lang="en-US" dirty="0" smtClean="0"/>
          </a:p>
        </p:txBody>
      </p:sp>
      <p:sp>
        <p:nvSpPr>
          <p:cNvPr id="6" name="Slide Number Placeholder 6"/>
          <p:cNvSpPr>
            <a:spLocks noGrp="1"/>
          </p:cNvSpPr>
          <p:nvPr userDrawn="1">
            <p:ph type="sldNum" sz="quarter" idx="11"/>
          </p:nvPr>
        </p:nvSpPr>
        <p:spPr/>
        <p:txBody>
          <a:bodyPr/>
          <a:lstStyle>
            <a:lvl1pPr algn="r">
              <a:defRPr sz="1100"/>
            </a:lvl1pPr>
          </a:lstStyle>
          <a:p>
            <a:pPr>
              <a:defRPr/>
            </a:pPr>
            <a:fld id="{0060F4E7-1341-4E1C-A192-52ADD862E47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Slide Number Placeholder 6"/>
          <p:cNvSpPr txBox="1">
            <a:spLocks/>
          </p:cNvSpPr>
          <p:nvPr userDrawn="1"/>
        </p:nvSpPr>
        <p:spPr bwMode="auto">
          <a:xfrm>
            <a:off x="6858000" y="6569075"/>
            <a:ext cx="2133600" cy="365125"/>
          </a:xfrm>
          <a:prstGeom prst="rect">
            <a:avLst/>
          </a:prstGeom>
          <a:noFill/>
          <a:ln>
            <a:miter lim="800000"/>
            <a:headEnd/>
            <a:tailEnd/>
          </a:ln>
        </p:spPr>
        <p:txBody>
          <a:bodyPr/>
          <a:lstStyle>
            <a:lvl1pPr algn="r">
              <a:defRPr sz="1100"/>
            </a:lvl1pPr>
          </a:lstStyle>
          <a:p>
            <a:pPr>
              <a:defRPr/>
            </a:pPr>
            <a:fld id="{0AD3B8DF-75F3-476C-8B81-5EEE0D67CD6A}" type="slidenum">
              <a:rPr lang="en-US" smtClean="0"/>
              <a:pPr>
                <a:defRPr/>
              </a:pPr>
              <a:t>‹#›</a:t>
            </a:fld>
            <a:endParaRPr lang="en-US" dirty="0" smtClean="0"/>
          </a:p>
        </p:txBody>
      </p:sp>
      <p:sp>
        <p:nvSpPr>
          <p:cNvPr id="5" name="TextBox 4"/>
          <p:cNvSpPr txBox="1">
            <a:spLocks noChangeArrowheads="1"/>
          </p:cNvSpPr>
          <p:nvPr userDrawn="1"/>
        </p:nvSpPr>
        <p:spPr bwMode="auto">
          <a:xfrm>
            <a:off x="312738" y="266700"/>
            <a:ext cx="3497262" cy="461963"/>
          </a:xfrm>
          <a:prstGeom prst="rect">
            <a:avLst/>
          </a:prstGeom>
          <a:noFill/>
          <a:ln w="9525">
            <a:noFill/>
            <a:miter lim="800000"/>
            <a:headEnd/>
            <a:tailEnd/>
          </a:ln>
        </p:spPr>
        <p:txBody>
          <a:bodyPr>
            <a:spAutoFit/>
          </a:bodyPr>
          <a:lstStyle/>
          <a:p>
            <a:pPr defTabSz="457200">
              <a:defRPr/>
            </a:pPr>
            <a:endParaRPr lang="en-US" sz="2400" b="1" dirty="0">
              <a:solidFill>
                <a:srgbClr val="002C5F"/>
              </a:solidFill>
              <a:latin typeface="Calibri" pitchFamily="35" charset="0"/>
            </a:endParaRPr>
          </a:p>
        </p:txBody>
      </p:sp>
      <p:sp>
        <p:nvSpPr>
          <p:cNvPr id="12" name="Title 11"/>
          <p:cNvSpPr>
            <a:spLocks noGrp="1"/>
          </p:cNvSpPr>
          <p:nvPr>
            <p:ph type="title"/>
          </p:nvPr>
        </p:nvSpPr>
        <p:spPr>
          <a:xfrm>
            <a:off x="457200" y="274638"/>
            <a:ext cx="8229600" cy="487362"/>
          </a:xfrm>
          <a:prstGeom prst="rect">
            <a:avLst/>
          </a:prstGeom>
        </p:spPr>
        <p:txBody>
          <a:bodyPr/>
          <a:lstStyle/>
          <a:p>
            <a:r>
              <a:rPr lang="en-US" smtClean="0"/>
              <a:t>Click to edit Master title style</a:t>
            </a:r>
            <a:endParaRPr lang="en-US"/>
          </a:p>
        </p:txBody>
      </p:sp>
      <p:sp>
        <p:nvSpPr>
          <p:cNvPr id="18" name="Content Placeholder 22"/>
          <p:cNvSpPr>
            <a:spLocks noGrp="1"/>
          </p:cNvSpPr>
          <p:nvPr>
            <p:ph sz="quarter" idx="10"/>
          </p:nvPr>
        </p:nvSpPr>
        <p:spPr>
          <a:xfrm>
            <a:off x="457200" y="990600"/>
            <a:ext cx="8305800" cy="5181600"/>
          </a:xfrm>
          <a:prstGeom prst="rect">
            <a:avLst/>
          </a:prstGeom>
        </p:spPr>
        <p:txBody>
          <a:bodyPr/>
          <a:lstStyle>
            <a:lvl1pPr>
              <a:buSzPct val="75000"/>
              <a:buFontTx/>
              <a:buBlip>
                <a:blip r:embed="rId2"/>
              </a:buBlip>
              <a:defRPr sz="2400"/>
            </a:lvl1pPr>
            <a:lvl2pPr>
              <a:buClr>
                <a:srgbClr val="002C5F"/>
              </a:buClr>
              <a:buFont typeface="Arial" pitchFamily="34" charset="0"/>
              <a:buChar char="•"/>
              <a:defRPr sz="2000"/>
            </a:lvl2pPr>
          </a:lstStyle>
          <a:p>
            <a:pPr lvl="0"/>
            <a:r>
              <a:rPr lang="en-US" dirty="0" smtClean="0"/>
              <a:t>Click to edit Master text styles</a:t>
            </a:r>
          </a:p>
          <a:p>
            <a:pPr lvl="1"/>
            <a:r>
              <a:rPr lang="en-US" dirty="0" smtClean="0"/>
              <a:t>Second level</a:t>
            </a:r>
          </a:p>
        </p:txBody>
      </p:sp>
      <p:sp>
        <p:nvSpPr>
          <p:cNvPr id="6" name="Slide Number Placeholder 6"/>
          <p:cNvSpPr>
            <a:spLocks noGrp="1"/>
          </p:cNvSpPr>
          <p:nvPr userDrawn="1">
            <p:ph type="sldNum" sz="quarter" idx="11"/>
          </p:nvPr>
        </p:nvSpPr>
        <p:spPr/>
        <p:txBody>
          <a:bodyPr/>
          <a:lstStyle>
            <a:lvl1pPr algn="r">
              <a:defRPr sz="1100"/>
            </a:lvl1pPr>
          </a:lstStyle>
          <a:p>
            <a:pPr>
              <a:defRPr/>
            </a:pPr>
            <a:fld id="{5A7DC476-E234-4C60-BEA5-8ECB766593A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Slide Number Placeholder 6"/>
          <p:cNvSpPr txBox="1">
            <a:spLocks/>
          </p:cNvSpPr>
          <p:nvPr userDrawn="1"/>
        </p:nvSpPr>
        <p:spPr bwMode="auto">
          <a:xfrm>
            <a:off x="6858000" y="6569075"/>
            <a:ext cx="2133600" cy="365125"/>
          </a:xfrm>
          <a:prstGeom prst="rect">
            <a:avLst/>
          </a:prstGeom>
          <a:noFill/>
          <a:ln>
            <a:miter lim="800000"/>
            <a:headEnd/>
            <a:tailEnd/>
          </a:ln>
        </p:spPr>
        <p:txBody>
          <a:bodyPr/>
          <a:lstStyle>
            <a:lvl1pPr algn="r">
              <a:defRPr sz="1100"/>
            </a:lvl1pPr>
          </a:lstStyle>
          <a:p>
            <a:pPr>
              <a:defRPr/>
            </a:pPr>
            <a:fld id="{8EED5163-B47C-4BE5-9EFB-19DE8949CD93}" type="slidenum">
              <a:rPr lang="en-US" smtClean="0"/>
              <a:pPr>
                <a:defRPr/>
              </a:pPr>
              <a:t>‹#›</a:t>
            </a:fld>
            <a:endParaRPr lang="en-US" dirty="0" smtClean="0"/>
          </a:p>
        </p:txBody>
      </p:sp>
      <p:sp>
        <p:nvSpPr>
          <p:cNvPr id="5" name="TextBox 4"/>
          <p:cNvSpPr txBox="1">
            <a:spLocks noChangeArrowheads="1"/>
          </p:cNvSpPr>
          <p:nvPr userDrawn="1"/>
        </p:nvSpPr>
        <p:spPr bwMode="auto">
          <a:xfrm>
            <a:off x="312738" y="266700"/>
            <a:ext cx="3497262" cy="461963"/>
          </a:xfrm>
          <a:prstGeom prst="rect">
            <a:avLst/>
          </a:prstGeom>
          <a:noFill/>
          <a:ln w="9525">
            <a:noFill/>
            <a:miter lim="800000"/>
            <a:headEnd/>
            <a:tailEnd/>
          </a:ln>
        </p:spPr>
        <p:txBody>
          <a:bodyPr>
            <a:spAutoFit/>
          </a:bodyPr>
          <a:lstStyle/>
          <a:p>
            <a:pPr defTabSz="457200">
              <a:defRPr/>
            </a:pPr>
            <a:endParaRPr lang="en-US" sz="2400" b="1" dirty="0">
              <a:solidFill>
                <a:srgbClr val="002C5F"/>
              </a:solidFill>
              <a:latin typeface="Calibri" pitchFamily="35" charset="0"/>
            </a:endParaRPr>
          </a:p>
        </p:txBody>
      </p:sp>
      <p:sp>
        <p:nvSpPr>
          <p:cNvPr id="13" name="Title 12"/>
          <p:cNvSpPr>
            <a:spLocks noGrp="1"/>
          </p:cNvSpPr>
          <p:nvPr>
            <p:ph type="title"/>
          </p:nvPr>
        </p:nvSpPr>
        <p:spPr>
          <a:xfrm>
            <a:off x="457200" y="274638"/>
            <a:ext cx="8229600" cy="487362"/>
          </a:xfrm>
          <a:prstGeom prst="rect">
            <a:avLst/>
          </a:prstGeom>
        </p:spPr>
        <p:txBody>
          <a:bodyPr/>
          <a:lstStyle/>
          <a:p>
            <a:r>
              <a:rPr lang="en-US" smtClean="0"/>
              <a:t>Click to edit Master title style</a:t>
            </a:r>
            <a:endParaRPr lang="en-US"/>
          </a:p>
        </p:txBody>
      </p:sp>
      <p:sp>
        <p:nvSpPr>
          <p:cNvPr id="17" name="Content Placeholder 22"/>
          <p:cNvSpPr>
            <a:spLocks noGrp="1"/>
          </p:cNvSpPr>
          <p:nvPr>
            <p:ph sz="quarter" idx="10"/>
          </p:nvPr>
        </p:nvSpPr>
        <p:spPr>
          <a:xfrm>
            <a:off x="457200" y="990600"/>
            <a:ext cx="8305800" cy="5181600"/>
          </a:xfrm>
          <a:prstGeom prst="rect">
            <a:avLst/>
          </a:prstGeom>
        </p:spPr>
        <p:txBody>
          <a:bodyPr/>
          <a:lstStyle>
            <a:lvl1pPr>
              <a:buSzPct val="75000"/>
              <a:buFontTx/>
              <a:buBlip>
                <a:blip r:embed="rId2"/>
              </a:buBlip>
              <a:defRPr sz="2400"/>
            </a:lvl1pPr>
            <a:lvl2pPr>
              <a:buClr>
                <a:srgbClr val="002C5F"/>
              </a:buClr>
              <a:buFont typeface="Arial" pitchFamily="34" charset="0"/>
              <a:buChar char="•"/>
              <a:defRPr sz="2000"/>
            </a:lvl2pPr>
          </a:lstStyle>
          <a:p>
            <a:pPr lvl="0"/>
            <a:r>
              <a:rPr lang="en-US" dirty="0" smtClean="0"/>
              <a:t>Click to edit Master text styles</a:t>
            </a:r>
          </a:p>
          <a:p>
            <a:pPr lvl="1"/>
            <a:r>
              <a:rPr lang="en-US" dirty="0" smtClean="0"/>
              <a:t>Second level</a:t>
            </a:r>
          </a:p>
        </p:txBody>
      </p:sp>
      <p:sp>
        <p:nvSpPr>
          <p:cNvPr id="6" name="Slide Number Placeholder 6"/>
          <p:cNvSpPr>
            <a:spLocks noGrp="1"/>
          </p:cNvSpPr>
          <p:nvPr userDrawn="1">
            <p:ph type="sldNum" sz="quarter" idx="11"/>
          </p:nvPr>
        </p:nvSpPr>
        <p:spPr/>
        <p:txBody>
          <a:bodyPr/>
          <a:lstStyle>
            <a:lvl1pPr algn="r">
              <a:defRPr sz="1100"/>
            </a:lvl1pPr>
          </a:lstStyle>
          <a:p>
            <a:pPr>
              <a:defRPr/>
            </a:pPr>
            <a:fld id="{91B6BD87-ECAD-411C-9791-1B0921542E1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Slide Number Placeholder 6"/>
          <p:cNvSpPr txBox="1">
            <a:spLocks/>
          </p:cNvSpPr>
          <p:nvPr userDrawn="1"/>
        </p:nvSpPr>
        <p:spPr bwMode="auto">
          <a:xfrm>
            <a:off x="6858000" y="6569075"/>
            <a:ext cx="2133600" cy="365125"/>
          </a:xfrm>
          <a:prstGeom prst="rect">
            <a:avLst/>
          </a:prstGeom>
          <a:noFill/>
          <a:ln>
            <a:miter lim="800000"/>
            <a:headEnd/>
            <a:tailEnd/>
          </a:ln>
        </p:spPr>
        <p:txBody>
          <a:bodyPr/>
          <a:lstStyle>
            <a:lvl1pPr algn="r">
              <a:defRPr sz="1100"/>
            </a:lvl1pPr>
          </a:lstStyle>
          <a:p>
            <a:pPr>
              <a:defRPr/>
            </a:pPr>
            <a:fld id="{7FAD6365-8F9F-4070-BD62-46C70BFFE04C}" type="slidenum">
              <a:rPr lang="en-US" smtClean="0"/>
              <a:pPr>
                <a:defRPr/>
              </a:pPr>
              <a:t>‹#›</a:t>
            </a:fld>
            <a:endParaRPr lang="en-US" dirty="0" smtClean="0"/>
          </a:p>
        </p:txBody>
      </p:sp>
      <p:sp>
        <p:nvSpPr>
          <p:cNvPr id="5" name="TextBox 4"/>
          <p:cNvSpPr txBox="1">
            <a:spLocks noChangeArrowheads="1"/>
          </p:cNvSpPr>
          <p:nvPr userDrawn="1"/>
        </p:nvSpPr>
        <p:spPr bwMode="auto">
          <a:xfrm>
            <a:off x="312738" y="266700"/>
            <a:ext cx="3497262" cy="461963"/>
          </a:xfrm>
          <a:prstGeom prst="rect">
            <a:avLst/>
          </a:prstGeom>
          <a:noFill/>
          <a:ln w="9525">
            <a:noFill/>
            <a:miter lim="800000"/>
            <a:headEnd/>
            <a:tailEnd/>
          </a:ln>
        </p:spPr>
        <p:txBody>
          <a:bodyPr>
            <a:spAutoFit/>
          </a:bodyPr>
          <a:lstStyle/>
          <a:p>
            <a:pPr defTabSz="457200">
              <a:defRPr/>
            </a:pPr>
            <a:endParaRPr lang="en-US" sz="2400" b="1" dirty="0">
              <a:solidFill>
                <a:srgbClr val="002C5F"/>
              </a:solidFill>
              <a:latin typeface="Calibri" pitchFamily="35" charset="0"/>
            </a:endParaRPr>
          </a:p>
        </p:txBody>
      </p:sp>
      <p:sp>
        <p:nvSpPr>
          <p:cNvPr id="15" name="Title 14"/>
          <p:cNvSpPr>
            <a:spLocks noGrp="1"/>
          </p:cNvSpPr>
          <p:nvPr>
            <p:ph type="title"/>
          </p:nvPr>
        </p:nvSpPr>
        <p:spPr>
          <a:xfrm>
            <a:off x="457200" y="274638"/>
            <a:ext cx="8229600" cy="487362"/>
          </a:xfrm>
          <a:prstGeom prst="rect">
            <a:avLst/>
          </a:prstGeom>
        </p:spPr>
        <p:txBody>
          <a:bodyPr/>
          <a:lstStyle/>
          <a:p>
            <a:r>
              <a:rPr lang="en-US" smtClean="0"/>
              <a:t>Click to edit Master title style</a:t>
            </a:r>
            <a:endParaRPr lang="en-US"/>
          </a:p>
        </p:txBody>
      </p:sp>
      <p:sp>
        <p:nvSpPr>
          <p:cNvPr id="19" name="Content Placeholder 22"/>
          <p:cNvSpPr>
            <a:spLocks noGrp="1"/>
          </p:cNvSpPr>
          <p:nvPr>
            <p:ph sz="quarter" idx="10"/>
          </p:nvPr>
        </p:nvSpPr>
        <p:spPr>
          <a:xfrm>
            <a:off x="457200" y="990600"/>
            <a:ext cx="8305800" cy="5181600"/>
          </a:xfrm>
          <a:prstGeom prst="rect">
            <a:avLst/>
          </a:prstGeom>
        </p:spPr>
        <p:txBody>
          <a:bodyPr/>
          <a:lstStyle>
            <a:lvl1pPr>
              <a:buSzPct val="75000"/>
              <a:buFontTx/>
              <a:buBlip>
                <a:blip r:embed="rId2"/>
              </a:buBlip>
              <a:defRPr sz="2400"/>
            </a:lvl1pPr>
            <a:lvl2pPr>
              <a:buClr>
                <a:srgbClr val="002C5F"/>
              </a:buClr>
              <a:buFont typeface="Arial" pitchFamily="34" charset="0"/>
              <a:buChar char="•"/>
              <a:defRPr sz="2000"/>
            </a:lvl2pPr>
          </a:lstStyle>
          <a:p>
            <a:pPr lvl="0"/>
            <a:r>
              <a:rPr lang="en-US" dirty="0" smtClean="0"/>
              <a:t>Click to edit Master text styles</a:t>
            </a:r>
          </a:p>
          <a:p>
            <a:pPr lvl="1"/>
            <a:r>
              <a:rPr lang="en-US" dirty="0" smtClean="0"/>
              <a:t>Second level</a:t>
            </a:r>
          </a:p>
        </p:txBody>
      </p:sp>
      <p:sp>
        <p:nvSpPr>
          <p:cNvPr id="6" name="Slide Number Placeholder 6"/>
          <p:cNvSpPr>
            <a:spLocks noGrp="1"/>
          </p:cNvSpPr>
          <p:nvPr userDrawn="1">
            <p:ph type="sldNum" sz="quarter" idx="11"/>
          </p:nvPr>
        </p:nvSpPr>
        <p:spPr/>
        <p:txBody>
          <a:bodyPr/>
          <a:lstStyle>
            <a:lvl1pPr algn="r">
              <a:defRPr sz="1100"/>
            </a:lvl1pPr>
          </a:lstStyle>
          <a:p>
            <a:pPr>
              <a:defRPr/>
            </a:pPr>
            <a:fld id="{801A5F87-F053-4C13-A24C-A577BC2D1F2A}"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laceholder 6"/>
          <p:cNvSpPr txBox="1">
            <a:spLocks/>
          </p:cNvSpPr>
          <p:nvPr userDrawn="1"/>
        </p:nvSpPr>
        <p:spPr bwMode="auto">
          <a:xfrm>
            <a:off x="6858000" y="6569075"/>
            <a:ext cx="2133600" cy="365125"/>
          </a:xfrm>
          <a:prstGeom prst="rect">
            <a:avLst/>
          </a:prstGeom>
          <a:noFill/>
          <a:ln>
            <a:miter lim="800000"/>
            <a:headEnd/>
            <a:tailEnd/>
          </a:ln>
        </p:spPr>
        <p:txBody>
          <a:bodyPr/>
          <a:lstStyle>
            <a:lvl1pPr algn="r">
              <a:defRPr sz="1100"/>
            </a:lvl1pPr>
          </a:lstStyle>
          <a:p>
            <a:pPr>
              <a:defRPr/>
            </a:pPr>
            <a:fld id="{98C96018-BE08-4CD6-B16D-564ED9F44F22}" type="slidenum">
              <a:rPr lang="en-US" smtClean="0"/>
              <a:pPr>
                <a:defRPr/>
              </a:pPr>
              <a:t>‹#›</a:t>
            </a:fld>
            <a:endParaRPr lang="en-US" dirty="0" smtClean="0"/>
          </a:p>
        </p:txBody>
      </p:sp>
      <p:sp>
        <p:nvSpPr>
          <p:cNvPr id="5" name="TextBox 4"/>
          <p:cNvSpPr txBox="1">
            <a:spLocks noChangeArrowheads="1"/>
          </p:cNvSpPr>
          <p:nvPr userDrawn="1"/>
        </p:nvSpPr>
        <p:spPr bwMode="auto">
          <a:xfrm>
            <a:off x="312738" y="266700"/>
            <a:ext cx="3497262" cy="461963"/>
          </a:xfrm>
          <a:prstGeom prst="rect">
            <a:avLst/>
          </a:prstGeom>
          <a:noFill/>
          <a:ln w="9525">
            <a:noFill/>
            <a:miter lim="800000"/>
            <a:headEnd/>
            <a:tailEnd/>
          </a:ln>
        </p:spPr>
        <p:txBody>
          <a:bodyPr>
            <a:spAutoFit/>
          </a:bodyPr>
          <a:lstStyle/>
          <a:p>
            <a:pPr defTabSz="457200">
              <a:defRPr/>
            </a:pPr>
            <a:endParaRPr lang="en-US" sz="2400" b="1" dirty="0">
              <a:solidFill>
                <a:srgbClr val="002C5F"/>
              </a:solidFill>
              <a:latin typeface="Calibri" pitchFamily="35" charset="0"/>
            </a:endParaRPr>
          </a:p>
        </p:txBody>
      </p:sp>
      <p:sp>
        <p:nvSpPr>
          <p:cNvPr id="11" name="Title 10"/>
          <p:cNvSpPr>
            <a:spLocks noGrp="1"/>
          </p:cNvSpPr>
          <p:nvPr>
            <p:ph type="title"/>
          </p:nvPr>
        </p:nvSpPr>
        <p:spPr>
          <a:xfrm>
            <a:off x="457200" y="274638"/>
            <a:ext cx="8229600" cy="487362"/>
          </a:xfrm>
          <a:prstGeom prst="rect">
            <a:avLst/>
          </a:prstGeom>
        </p:spPr>
        <p:txBody>
          <a:bodyPr/>
          <a:lstStyle/>
          <a:p>
            <a:r>
              <a:rPr lang="en-US" smtClean="0"/>
              <a:t>Click to edit Master title style</a:t>
            </a:r>
            <a:endParaRPr lang="en-US"/>
          </a:p>
        </p:txBody>
      </p:sp>
      <p:sp>
        <p:nvSpPr>
          <p:cNvPr id="17" name="Content Placeholder 22"/>
          <p:cNvSpPr>
            <a:spLocks noGrp="1"/>
          </p:cNvSpPr>
          <p:nvPr>
            <p:ph sz="quarter" idx="10"/>
          </p:nvPr>
        </p:nvSpPr>
        <p:spPr>
          <a:xfrm>
            <a:off x="457200" y="990600"/>
            <a:ext cx="8305800" cy="5181600"/>
          </a:xfrm>
          <a:prstGeom prst="rect">
            <a:avLst/>
          </a:prstGeom>
        </p:spPr>
        <p:txBody>
          <a:bodyPr/>
          <a:lstStyle>
            <a:lvl1pPr>
              <a:buSzPct val="75000"/>
              <a:buFontTx/>
              <a:buBlip>
                <a:blip r:embed="rId2"/>
              </a:buBlip>
              <a:defRPr sz="2400"/>
            </a:lvl1pPr>
            <a:lvl2pPr>
              <a:buClr>
                <a:srgbClr val="002C5F"/>
              </a:buClr>
              <a:buFont typeface="Arial" pitchFamily="34" charset="0"/>
              <a:buChar char="•"/>
              <a:defRPr sz="2000"/>
            </a:lvl2pPr>
          </a:lstStyle>
          <a:p>
            <a:pPr lvl="0"/>
            <a:r>
              <a:rPr lang="en-US" dirty="0" smtClean="0"/>
              <a:t>Click to edit Master text styles</a:t>
            </a:r>
          </a:p>
          <a:p>
            <a:pPr lvl="1"/>
            <a:r>
              <a:rPr lang="en-US" dirty="0" smtClean="0"/>
              <a:t>Second level</a:t>
            </a:r>
          </a:p>
        </p:txBody>
      </p:sp>
      <p:sp>
        <p:nvSpPr>
          <p:cNvPr id="6" name="Slide Number Placeholder 6"/>
          <p:cNvSpPr>
            <a:spLocks noGrp="1"/>
          </p:cNvSpPr>
          <p:nvPr userDrawn="1">
            <p:ph type="sldNum" sz="quarter" idx="11"/>
          </p:nvPr>
        </p:nvSpPr>
        <p:spPr/>
        <p:txBody>
          <a:bodyPr/>
          <a:lstStyle>
            <a:lvl1pPr algn="r">
              <a:defRPr sz="1100"/>
            </a:lvl1pPr>
          </a:lstStyle>
          <a:p>
            <a:pPr>
              <a:defRPr/>
            </a:pPr>
            <a:fld id="{7241F966-B610-4F6A-99DA-AE8025B9181A}"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6"/>
          <p:cNvSpPr txBox="1">
            <a:spLocks/>
          </p:cNvSpPr>
          <p:nvPr userDrawn="1"/>
        </p:nvSpPr>
        <p:spPr bwMode="auto">
          <a:xfrm>
            <a:off x="6858000" y="6569075"/>
            <a:ext cx="2133600" cy="365125"/>
          </a:xfrm>
          <a:prstGeom prst="rect">
            <a:avLst/>
          </a:prstGeom>
          <a:noFill/>
          <a:ln>
            <a:miter lim="800000"/>
            <a:headEnd/>
            <a:tailEnd/>
          </a:ln>
        </p:spPr>
        <p:txBody>
          <a:bodyPr/>
          <a:lstStyle>
            <a:lvl1pPr algn="r">
              <a:defRPr sz="1100"/>
            </a:lvl1pPr>
          </a:lstStyle>
          <a:p>
            <a:pPr>
              <a:defRPr/>
            </a:pPr>
            <a:fld id="{FD9EEBC5-8344-4CFC-B1C7-55529B5A663D}" type="slidenum">
              <a:rPr lang="en-US" smtClean="0"/>
              <a:pPr>
                <a:defRPr/>
              </a:pPr>
              <a:t>‹#›</a:t>
            </a:fld>
            <a:endParaRPr lang="en-US" dirty="0" smtClean="0"/>
          </a:p>
        </p:txBody>
      </p:sp>
      <p:sp>
        <p:nvSpPr>
          <p:cNvPr id="5" name="TextBox 4"/>
          <p:cNvSpPr txBox="1">
            <a:spLocks noChangeArrowheads="1"/>
          </p:cNvSpPr>
          <p:nvPr userDrawn="1"/>
        </p:nvSpPr>
        <p:spPr bwMode="auto">
          <a:xfrm>
            <a:off x="312738" y="266700"/>
            <a:ext cx="3497262" cy="461963"/>
          </a:xfrm>
          <a:prstGeom prst="rect">
            <a:avLst/>
          </a:prstGeom>
          <a:noFill/>
          <a:ln w="9525">
            <a:noFill/>
            <a:miter lim="800000"/>
            <a:headEnd/>
            <a:tailEnd/>
          </a:ln>
        </p:spPr>
        <p:txBody>
          <a:bodyPr>
            <a:spAutoFit/>
          </a:bodyPr>
          <a:lstStyle/>
          <a:p>
            <a:pPr defTabSz="457200">
              <a:defRPr/>
            </a:pPr>
            <a:endParaRPr lang="en-US" sz="2400" b="1" dirty="0">
              <a:solidFill>
                <a:srgbClr val="002C5F"/>
              </a:solidFill>
              <a:latin typeface="Calibri" pitchFamily="35" charset="0"/>
            </a:endParaRPr>
          </a:p>
        </p:txBody>
      </p:sp>
      <p:sp>
        <p:nvSpPr>
          <p:cNvPr id="10" name="Title 9"/>
          <p:cNvSpPr>
            <a:spLocks noGrp="1"/>
          </p:cNvSpPr>
          <p:nvPr>
            <p:ph type="title"/>
          </p:nvPr>
        </p:nvSpPr>
        <p:spPr>
          <a:xfrm>
            <a:off x="457200" y="274638"/>
            <a:ext cx="8229600" cy="487362"/>
          </a:xfrm>
          <a:prstGeom prst="rect">
            <a:avLst/>
          </a:prstGeom>
        </p:spPr>
        <p:txBody>
          <a:bodyPr/>
          <a:lstStyle/>
          <a:p>
            <a:r>
              <a:rPr lang="en-US" smtClean="0"/>
              <a:t>Click to edit Master title style</a:t>
            </a:r>
            <a:endParaRPr lang="en-US"/>
          </a:p>
        </p:txBody>
      </p:sp>
      <p:sp>
        <p:nvSpPr>
          <p:cNvPr id="14" name="Content Placeholder 22"/>
          <p:cNvSpPr>
            <a:spLocks noGrp="1"/>
          </p:cNvSpPr>
          <p:nvPr>
            <p:ph sz="quarter" idx="10"/>
          </p:nvPr>
        </p:nvSpPr>
        <p:spPr>
          <a:xfrm>
            <a:off x="457200" y="990600"/>
            <a:ext cx="8305800" cy="5181600"/>
          </a:xfrm>
          <a:prstGeom prst="rect">
            <a:avLst/>
          </a:prstGeom>
        </p:spPr>
        <p:txBody>
          <a:bodyPr/>
          <a:lstStyle>
            <a:lvl1pPr>
              <a:buSzPct val="75000"/>
              <a:buFontTx/>
              <a:buBlip>
                <a:blip r:embed="rId2"/>
              </a:buBlip>
              <a:defRPr sz="2400"/>
            </a:lvl1pPr>
            <a:lvl2pPr>
              <a:buClr>
                <a:srgbClr val="002C5F"/>
              </a:buClr>
              <a:buFont typeface="Arial" pitchFamily="34" charset="0"/>
              <a:buChar char="•"/>
              <a:defRPr sz="2000"/>
            </a:lvl2pPr>
          </a:lstStyle>
          <a:p>
            <a:pPr lvl="0"/>
            <a:r>
              <a:rPr lang="en-US" dirty="0" smtClean="0"/>
              <a:t>Click to edit Master text styles</a:t>
            </a:r>
          </a:p>
          <a:p>
            <a:pPr lvl="1"/>
            <a:r>
              <a:rPr lang="en-US" dirty="0" smtClean="0"/>
              <a:t>Second level</a:t>
            </a:r>
          </a:p>
        </p:txBody>
      </p:sp>
      <p:sp>
        <p:nvSpPr>
          <p:cNvPr id="6" name="Slide Number Placeholder 6"/>
          <p:cNvSpPr>
            <a:spLocks noGrp="1"/>
          </p:cNvSpPr>
          <p:nvPr userDrawn="1">
            <p:ph type="sldNum" sz="quarter" idx="11"/>
          </p:nvPr>
        </p:nvSpPr>
        <p:spPr/>
        <p:txBody>
          <a:bodyPr/>
          <a:lstStyle>
            <a:lvl1pPr algn="r">
              <a:defRPr sz="1100"/>
            </a:lvl1pPr>
          </a:lstStyle>
          <a:p>
            <a:pPr>
              <a:defRPr/>
            </a:pPr>
            <a:fld id="{77286D90-A375-4B7E-AA88-5ECD0ED781D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Slide Number Placeholder 6"/>
          <p:cNvSpPr txBox="1">
            <a:spLocks/>
          </p:cNvSpPr>
          <p:nvPr userDrawn="1"/>
        </p:nvSpPr>
        <p:spPr bwMode="auto">
          <a:xfrm>
            <a:off x="6858000" y="6569075"/>
            <a:ext cx="2133600" cy="365125"/>
          </a:xfrm>
          <a:prstGeom prst="rect">
            <a:avLst/>
          </a:prstGeom>
          <a:noFill/>
          <a:ln>
            <a:miter lim="800000"/>
            <a:headEnd/>
            <a:tailEnd/>
          </a:ln>
        </p:spPr>
        <p:txBody>
          <a:bodyPr/>
          <a:lstStyle>
            <a:lvl1pPr algn="r">
              <a:defRPr sz="1100"/>
            </a:lvl1pPr>
          </a:lstStyle>
          <a:p>
            <a:pPr>
              <a:defRPr/>
            </a:pPr>
            <a:fld id="{A7FD9E8A-9468-4385-B7AF-F7E0F5869684}" type="slidenum">
              <a:rPr lang="en-US" smtClean="0"/>
              <a:pPr>
                <a:defRPr/>
              </a:pPr>
              <a:t>‹#›</a:t>
            </a:fld>
            <a:endParaRPr lang="en-US" dirty="0" smtClean="0"/>
          </a:p>
        </p:txBody>
      </p:sp>
      <p:sp>
        <p:nvSpPr>
          <p:cNvPr id="5" name="TextBox 4"/>
          <p:cNvSpPr txBox="1">
            <a:spLocks noChangeArrowheads="1"/>
          </p:cNvSpPr>
          <p:nvPr userDrawn="1"/>
        </p:nvSpPr>
        <p:spPr bwMode="auto">
          <a:xfrm>
            <a:off x="312738" y="266700"/>
            <a:ext cx="3497262" cy="461963"/>
          </a:xfrm>
          <a:prstGeom prst="rect">
            <a:avLst/>
          </a:prstGeom>
          <a:noFill/>
          <a:ln w="9525">
            <a:noFill/>
            <a:miter lim="800000"/>
            <a:headEnd/>
            <a:tailEnd/>
          </a:ln>
        </p:spPr>
        <p:txBody>
          <a:bodyPr>
            <a:spAutoFit/>
          </a:bodyPr>
          <a:lstStyle/>
          <a:p>
            <a:pPr defTabSz="457200">
              <a:defRPr/>
            </a:pPr>
            <a:endParaRPr lang="en-US" sz="2400" b="1" dirty="0">
              <a:solidFill>
                <a:srgbClr val="002C5F"/>
              </a:solidFill>
              <a:latin typeface="Calibri" pitchFamily="35" charset="0"/>
            </a:endParaRPr>
          </a:p>
        </p:txBody>
      </p:sp>
      <p:sp>
        <p:nvSpPr>
          <p:cNvPr id="13" name="Title 12"/>
          <p:cNvSpPr>
            <a:spLocks noGrp="1"/>
          </p:cNvSpPr>
          <p:nvPr>
            <p:ph type="title"/>
          </p:nvPr>
        </p:nvSpPr>
        <p:spPr>
          <a:xfrm>
            <a:off x="457200" y="274638"/>
            <a:ext cx="8229600" cy="487362"/>
          </a:xfrm>
          <a:prstGeom prst="rect">
            <a:avLst/>
          </a:prstGeom>
        </p:spPr>
        <p:txBody>
          <a:bodyPr/>
          <a:lstStyle/>
          <a:p>
            <a:r>
              <a:rPr lang="en-US" smtClean="0"/>
              <a:t>Click to edit Master title style</a:t>
            </a:r>
            <a:endParaRPr lang="en-US"/>
          </a:p>
        </p:txBody>
      </p:sp>
      <p:sp>
        <p:nvSpPr>
          <p:cNvPr id="17" name="Content Placeholder 22"/>
          <p:cNvSpPr>
            <a:spLocks noGrp="1"/>
          </p:cNvSpPr>
          <p:nvPr>
            <p:ph sz="quarter" idx="10"/>
          </p:nvPr>
        </p:nvSpPr>
        <p:spPr>
          <a:xfrm>
            <a:off x="457200" y="990600"/>
            <a:ext cx="8305800" cy="5181600"/>
          </a:xfrm>
          <a:prstGeom prst="rect">
            <a:avLst/>
          </a:prstGeom>
        </p:spPr>
        <p:txBody>
          <a:bodyPr/>
          <a:lstStyle>
            <a:lvl1pPr>
              <a:buSzPct val="75000"/>
              <a:buFontTx/>
              <a:buBlip>
                <a:blip r:embed="rId2"/>
              </a:buBlip>
              <a:defRPr sz="2400"/>
            </a:lvl1pPr>
            <a:lvl2pPr>
              <a:buClr>
                <a:srgbClr val="002C5F"/>
              </a:buClr>
              <a:buFont typeface="Arial" pitchFamily="34" charset="0"/>
              <a:buChar char="•"/>
              <a:defRPr sz="2000"/>
            </a:lvl2pPr>
          </a:lstStyle>
          <a:p>
            <a:pPr lvl="0"/>
            <a:r>
              <a:rPr lang="en-US" dirty="0" smtClean="0"/>
              <a:t>Click to edit Master text styles</a:t>
            </a:r>
          </a:p>
          <a:p>
            <a:pPr lvl="1"/>
            <a:r>
              <a:rPr lang="en-US" dirty="0" smtClean="0"/>
              <a:t>Second level</a:t>
            </a:r>
          </a:p>
        </p:txBody>
      </p:sp>
      <p:sp>
        <p:nvSpPr>
          <p:cNvPr id="6" name="Slide Number Placeholder 6"/>
          <p:cNvSpPr>
            <a:spLocks noGrp="1"/>
          </p:cNvSpPr>
          <p:nvPr userDrawn="1">
            <p:ph type="sldNum" sz="quarter" idx="11"/>
          </p:nvPr>
        </p:nvSpPr>
        <p:spPr/>
        <p:txBody>
          <a:bodyPr/>
          <a:lstStyle>
            <a:lvl1pPr algn="r">
              <a:defRPr sz="1100"/>
            </a:lvl1pPr>
          </a:lstStyle>
          <a:p>
            <a:pPr>
              <a:defRPr/>
            </a:pPr>
            <a:fld id="{CDE02F36-D035-44CC-B79B-AF0E47E9FD5E}"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Slide Number Placeholder 6"/>
          <p:cNvSpPr txBox="1">
            <a:spLocks/>
          </p:cNvSpPr>
          <p:nvPr userDrawn="1"/>
        </p:nvSpPr>
        <p:spPr bwMode="auto">
          <a:xfrm>
            <a:off x="6858000" y="6569075"/>
            <a:ext cx="2133600" cy="365125"/>
          </a:xfrm>
          <a:prstGeom prst="rect">
            <a:avLst/>
          </a:prstGeom>
          <a:noFill/>
          <a:ln>
            <a:miter lim="800000"/>
            <a:headEnd/>
            <a:tailEnd/>
          </a:ln>
        </p:spPr>
        <p:txBody>
          <a:bodyPr/>
          <a:lstStyle>
            <a:lvl1pPr algn="r">
              <a:defRPr sz="1100"/>
            </a:lvl1pPr>
          </a:lstStyle>
          <a:p>
            <a:pPr>
              <a:defRPr/>
            </a:pPr>
            <a:fld id="{42963002-368B-4B93-940B-C49A897A476A}" type="slidenum">
              <a:rPr lang="en-US" smtClean="0"/>
              <a:pPr>
                <a:defRPr/>
              </a:pPr>
              <a:t>‹#›</a:t>
            </a:fld>
            <a:endParaRPr lang="en-US" dirty="0" smtClean="0"/>
          </a:p>
        </p:txBody>
      </p:sp>
      <p:sp>
        <p:nvSpPr>
          <p:cNvPr id="5" name="TextBox 4"/>
          <p:cNvSpPr txBox="1">
            <a:spLocks noChangeArrowheads="1"/>
          </p:cNvSpPr>
          <p:nvPr userDrawn="1"/>
        </p:nvSpPr>
        <p:spPr bwMode="auto">
          <a:xfrm>
            <a:off x="312738" y="266700"/>
            <a:ext cx="3497262" cy="461963"/>
          </a:xfrm>
          <a:prstGeom prst="rect">
            <a:avLst/>
          </a:prstGeom>
          <a:noFill/>
          <a:ln w="9525">
            <a:noFill/>
            <a:miter lim="800000"/>
            <a:headEnd/>
            <a:tailEnd/>
          </a:ln>
        </p:spPr>
        <p:txBody>
          <a:bodyPr>
            <a:spAutoFit/>
          </a:bodyPr>
          <a:lstStyle/>
          <a:p>
            <a:pPr defTabSz="457200">
              <a:defRPr/>
            </a:pPr>
            <a:endParaRPr lang="en-US" sz="2400" b="1" dirty="0">
              <a:solidFill>
                <a:srgbClr val="002C5F"/>
              </a:solidFill>
              <a:latin typeface="Calibri" pitchFamily="35" charset="0"/>
            </a:endParaRPr>
          </a:p>
        </p:txBody>
      </p:sp>
      <p:sp>
        <p:nvSpPr>
          <p:cNvPr id="13" name="Title 12"/>
          <p:cNvSpPr>
            <a:spLocks noGrp="1"/>
          </p:cNvSpPr>
          <p:nvPr>
            <p:ph type="title"/>
          </p:nvPr>
        </p:nvSpPr>
        <p:spPr>
          <a:xfrm>
            <a:off x="457200" y="274638"/>
            <a:ext cx="8229600" cy="487362"/>
          </a:xfrm>
          <a:prstGeom prst="rect">
            <a:avLst/>
          </a:prstGeom>
        </p:spPr>
        <p:txBody>
          <a:bodyPr/>
          <a:lstStyle/>
          <a:p>
            <a:r>
              <a:rPr lang="en-US" smtClean="0"/>
              <a:t>Click to edit Master title style</a:t>
            </a:r>
            <a:endParaRPr lang="en-US"/>
          </a:p>
        </p:txBody>
      </p:sp>
      <p:sp>
        <p:nvSpPr>
          <p:cNvPr id="17" name="Content Placeholder 22"/>
          <p:cNvSpPr>
            <a:spLocks noGrp="1"/>
          </p:cNvSpPr>
          <p:nvPr>
            <p:ph sz="quarter" idx="10"/>
          </p:nvPr>
        </p:nvSpPr>
        <p:spPr>
          <a:xfrm>
            <a:off x="457200" y="990600"/>
            <a:ext cx="8305800" cy="5181600"/>
          </a:xfrm>
          <a:prstGeom prst="rect">
            <a:avLst/>
          </a:prstGeom>
        </p:spPr>
        <p:txBody>
          <a:bodyPr/>
          <a:lstStyle>
            <a:lvl1pPr>
              <a:buSzPct val="75000"/>
              <a:buFontTx/>
              <a:buBlip>
                <a:blip r:embed="rId2"/>
              </a:buBlip>
              <a:defRPr sz="2400"/>
            </a:lvl1pPr>
            <a:lvl2pPr>
              <a:buClr>
                <a:srgbClr val="002C5F"/>
              </a:buClr>
              <a:buFont typeface="Arial" pitchFamily="34" charset="0"/>
              <a:buChar char="•"/>
              <a:defRPr sz="2000"/>
            </a:lvl2pPr>
          </a:lstStyle>
          <a:p>
            <a:pPr lvl="0"/>
            <a:r>
              <a:rPr lang="en-US" dirty="0" smtClean="0"/>
              <a:t>Click to edit Master text styles</a:t>
            </a:r>
          </a:p>
          <a:p>
            <a:pPr lvl="1"/>
            <a:r>
              <a:rPr lang="en-US" dirty="0" smtClean="0"/>
              <a:t>Second level</a:t>
            </a:r>
          </a:p>
        </p:txBody>
      </p:sp>
      <p:sp>
        <p:nvSpPr>
          <p:cNvPr id="6" name="Slide Number Placeholder 6"/>
          <p:cNvSpPr>
            <a:spLocks noGrp="1"/>
          </p:cNvSpPr>
          <p:nvPr userDrawn="1">
            <p:ph type="sldNum" sz="quarter" idx="11"/>
          </p:nvPr>
        </p:nvSpPr>
        <p:spPr/>
        <p:txBody>
          <a:bodyPr/>
          <a:lstStyle>
            <a:lvl1pPr algn="r">
              <a:defRPr sz="1100"/>
            </a:lvl1pPr>
          </a:lstStyle>
          <a:p>
            <a:pPr>
              <a:defRPr/>
            </a:pPr>
            <a:fld id="{603CF8D2-63D7-456C-A767-28D9964708C7}"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a:off x="0" y="760413"/>
            <a:ext cx="9144000" cy="1587"/>
          </a:xfrm>
          <a:prstGeom prst="line">
            <a:avLst/>
          </a:prstGeom>
          <a:ln w="12700" cap="flat" cmpd="sng" algn="ctr">
            <a:solidFill>
              <a:srgbClr val="83AFB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171" name="Picture 29" descr="tone bar2.jpg"/>
          <p:cNvPicPr>
            <a:picLocks noChangeAspect="1"/>
          </p:cNvPicPr>
          <p:nvPr userDrawn="1"/>
        </p:nvPicPr>
        <p:blipFill>
          <a:blip r:embed="rId14" cstate="print"/>
          <a:srcRect/>
          <a:stretch>
            <a:fillRect/>
          </a:stretch>
        </p:blipFill>
        <p:spPr bwMode="auto">
          <a:xfrm>
            <a:off x="0" y="6507163"/>
            <a:ext cx="9144000" cy="427037"/>
          </a:xfrm>
          <a:prstGeom prst="rect">
            <a:avLst/>
          </a:prstGeom>
          <a:noFill/>
          <a:ln w="9525">
            <a:noFill/>
            <a:miter lim="800000"/>
            <a:headEnd/>
            <a:tailEnd/>
          </a:ln>
        </p:spPr>
      </p:pic>
      <p:sp>
        <p:nvSpPr>
          <p:cNvPr id="9" name="Slide Number Placeholder 6"/>
          <p:cNvSpPr>
            <a:spLocks noGrp="1"/>
          </p:cNvSpPr>
          <p:nvPr userDrawn="1">
            <p:ph type="sldNum" sz="quarter" idx="4"/>
          </p:nvPr>
        </p:nvSpPr>
        <p:spPr bwMode="auto">
          <a:xfrm>
            <a:off x="6858000" y="6569075"/>
            <a:ext cx="2133600" cy="365125"/>
          </a:xfrm>
          <a:prstGeom prst="rect">
            <a:avLst/>
          </a:prstGeom>
          <a:noFill/>
          <a:ln>
            <a:miter lim="800000"/>
            <a:headEnd/>
            <a:tailEnd/>
          </a:ln>
        </p:spPr>
        <p:txBody>
          <a:bodyPr wrap="square" numCol="1" anchorCtr="0" compatLnSpc="1">
            <a:prstTxWarp prst="textNoShape">
              <a:avLst/>
            </a:prstTxWarp>
          </a:bodyPr>
          <a:lstStyle>
            <a:lvl1pPr algn="r">
              <a:defRPr sz="1100"/>
            </a:lvl1pPr>
          </a:lstStyle>
          <a:p>
            <a:pPr>
              <a:defRPr/>
            </a:pPr>
            <a:fld id="{B09FE22F-4CA1-4FC8-A3DD-1E9EC4FA3D39}" type="slidenum">
              <a:rPr lang="en-US"/>
              <a:pPr>
                <a:defRPr/>
              </a:pPr>
              <a:t>‹#›</a:t>
            </a:fld>
            <a:endParaRPr lang="en-US" dirty="0"/>
          </a:p>
        </p:txBody>
      </p:sp>
      <p:sp>
        <p:nvSpPr>
          <p:cNvPr id="10" name="TextBox 4"/>
          <p:cNvSpPr txBox="1">
            <a:spLocks noChangeArrowheads="1"/>
          </p:cNvSpPr>
          <p:nvPr userDrawn="1"/>
        </p:nvSpPr>
        <p:spPr bwMode="auto">
          <a:xfrm>
            <a:off x="312738" y="266700"/>
            <a:ext cx="3497262" cy="461963"/>
          </a:xfrm>
          <a:prstGeom prst="rect">
            <a:avLst/>
          </a:prstGeom>
          <a:noFill/>
          <a:ln w="9525">
            <a:noFill/>
            <a:miter lim="800000"/>
            <a:headEnd/>
            <a:tailEnd/>
          </a:ln>
        </p:spPr>
        <p:txBody>
          <a:bodyPr>
            <a:spAutoFit/>
          </a:bodyPr>
          <a:lstStyle/>
          <a:p>
            <a:pPr defTabSz="457200">
              <a:defRPr/>
            </a:pPr>
            <a:endParaRPr lang="en-US" sz="2400" b="1" dirty="0">
              <a:solidFill>
                <a:srgbClr val="002C5F"/>
              </a:solidFill>
              <a:latin typeface="Calibri" pitchFamily="35" charset="0"/>
            </a:endParaRPr>
          </a:p>
        </p:txBody>
      </p:sp>
      <p:sp>
        <p:nvSpPr>
          <p:cNvPr id="7174" name="Title Placeholder 14"/>
          <p:cNvSpPr>
            <a:spLocks noGrp="1"/>
          </p:cNvSpPr>
          <p:nvPr>
            <p:ph type="title"/>
          </p:nvPr>
        </p:nvSpPr>
        <p:spPr bwMode="auto">
          <a:xfrm>
            <a:off x="457200" y="274638"/>
            <a:ext cx="8229600" cy="487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164" r:id="rId1"/>
    <p:sldLayoutId id="2147484165" r:id="rId2"/>
    <p:sldLayoutId id="2147484166" r:id="rId3"/>
    <p:sldLayoutId id="2147484167" r:id="rId4"/>
    <p:sldLayoutId id="2147484168" r:id="rId5"/>
    <p:sldLayoutId id="2147484169" r:id="rId6"/>
    <p:sldLayoutId id="2147484170" r:id="rId7"/>
    <p:sldLayoutId id="2147484171" r:id="rId8"/>
    <p:sldLayoutId id="2147484172" r:id="rId9"/>
    <p:sldLayoutId id="2147484173" r:id="rId10"/>
    <p:sldLayoutId id="2147484174" r:id="rId11"/>
    <p:sldLayoutId id="2147484163" r:id="rId12"/>
  </p:sldLayoutIdLst>
  <p:txStyles>
    <p:titleStyle>
      <a:lvl1pPr algn="l" rtl="0" eaLnBrk="0" fontAlgn="base" hangingPunct="0">
        <a:spcBef>
          <a:spcPct val="0"/>
        </a:spcBef>
        <a:spcAft>
          <a:spcPct val="0"/>
        </a:spcAft>
        <a:defRPr lang="en-US" sz="2400" b="1" kern="1200" dirty="0">
          <a:solidFill>
            <a:srgbClr val="002C5F"/>
          </a:solidFill>
          <a:latin typeface="Calibri" pitchFamily="35" charset="0"/>
          <a:ea typeface="+mn-ea"/>
          <a:cs typeface="+mn-cs"/>
        </a:defRPr>
      </a:lvl1pPr>
      <a:lvl2pPr algn="l" rtl="0" eaLnBrk="0" fontAlgn="base" hangingPunct="0">
        <a:spcBef>
          <a:spcPct val="0"/>
        </a:spcBef>
        <a:spcAft>
          <a:spcPct val="0"/>
        </a:spcAft>
        <a:defRPr sz="2400" b="1">
          <a:solidFill>
            <a:srgbClr val="002C5F"/>
          </a:solidFill>
          <a:latin typeface="Calibri" pitchFamily="35" charset="0"/>
        </a:defRPr>
      </a:lvl2pPr>
      <a:lvl3pPr algn="l" rtl="0" eaLnBrk="0" fontAlgn="base" hangingPunct="0">
        <a:spcBef>
          <a:spcPct val="0"/>
        </a:spcBef>
        <a:spcAft>
          <a:spcPct val="0"/>
        </a:spcAft>
        <a:defRPr sz="2400" b="1">
          <a:solidFill>
            <a:srgbClr val="002C5F"/>
          </a:solidFill>
          <a:latin typeface="Calibri" pitchFamily="35" charset="0"/>
        </a:defRPr>
      </a:lvl3pPr>
      <a:lvl4pPr algn="l" rtl="0" eaLnBrk="0" fontAlgn="base" hangingPunct="0">
        <a:spcBef>
          <a:spcPct val="0"/>
        </a:spcBef>
        <a:spcAft>
          <a:spcPct val="0"/>
        </a:spcAft>
        <a:defRPr sz="2400" b="1">
          <a:solidFill>
            <a:srgbClr val="002C5F"/>
          </a:solidFill>
          <a:latin typeface="Calibri" pitchFamily="35" charset="0"/>
        </a:defRPr>
      </a:lvl4pPr>
      <a:lvl5pPr algn="l" rtl="0" eaLnBrk="0" fontAlgn="base" hangingPunct="0">
        <a:spcBef>
          <a:spcPct val="0"/>
        </a:spcBef>
        <a:spcAft>
          <a:spcPct val="0"/>
        </a:spcAft>
        <a:defRPr sz="2400" b="1">
          <a:solidFill>
            <a:srgbClr val="002C5F"/>
          </a:solidFill>
          <a:latin typeface="Calibri" pitchFamily="35" charset="0"/>
        </a:defRPr>
      </a:lvl5pPr>
      <a:lvl6pPr marL="457200" algn="ctr" rtl="0" eaLnBrk="1" fontAlgn="base" hangingPunct="1">
        <a:spcBef>
          <a:spcPct val="0"/>
        </a:spcBef>
        <a:spcAft>
          <a:spcPct val="0"/>
        </a:spcAft>
        <a:defRPr sz="4400">
          <a:solidFill>
            <a:schemeClr val="tx1"/>
          </a:solidFill>
          <a:latin typeface="Calibri" pitchFamily="35" charset="0"/>
        </a:defRPr>
      </a:lvl6pPr>
      <a:lvl7pPr marL="914400" algn="ctr" rtl="0" eaLnBrk="1" fontAlgn="base" hangingPunct="1">
        <a:spcBef>
          <a:spcPct val="0"/>
        </a:spcBef>
        <a:spcAft>
          <a:spcPct val="0"/>
        </a:spcAft>
        <a:defRPr sz="4400">
          <a:solidFill>
            <a:schemeClr val="tx1"/>
          </a:solidFill>
          <a:latin typeface="Calibri" pitchFamily="35" charset="0"/>
        </a:defRPr>
      </a:lvl7pPr>
      <a:lvl8pPr marL="1371600" algn="ctr" rtl="0" eaLnBrk="1" fontAlgn="base" hangingPunct="1">
        <a:spcBef>
          <a:spcPct val="0"/>
        </a:spcBef>
        <a:spcAft>
          <a:spcPct val="0"/>
        </a:spcAft>
        <a:defRPr sz="4400">
          <a:solidFill>
            <a:schemeClr val="tx1"/>
          </a:solidFill>
          <a:latin typeface="Calibri" pitchFamily="35" charset="0"/>
        </a:defRPr>
      </a:lvl8pPr>
      <a:lvl9pPr marL="1828800" algn="ctr" rtl="0" eaLnBrk="1" fontAlgn="base" hangingPunct="1">
        <a:spcBef>
          <a:spcPct val="0"/>
        </a:spcBef>
        <a:spcAft>
          <a:spcPct val="0"/>
        </a:spcAft>
        <a:defRPr sz="4400">
          <a:solidFill>
            <a:schemeClr val="tx1"/>
          </a:solidFill>
          <a:latin typeface="Calibri" pitchFamily="35"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eyeonfda.com/eye_on_fda/2010/09/qualitative-look-at-ddmac-nov-and-warning-letters-during-1st-and-2nd-quarters-2010.html"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1.emf"/><Relationship Id="rId5" Type="http://schemas.openxmlformats.org/officeDocument/2006/relationships/oleObject" Target="../embeddings/Microsoft_Excel_97-2003_Worksheet1.xls"/><Relationship Id="rId4"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chart" Target="../charts/chart4.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7.jpeg"/><Relationship Id="rId7" Type="http://schemas.openxmlformats.org/officeDocument/2006/relationships/image" Target="../media/image5.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emf"/><Relationship Id="rId10" Type="http://schemas.openxmlformats.org/officeDocument/2006/relationships/image" Target="../media/image8.jpeg"/><Relationship Id="rId4" Type="http://schemas.openxmlformats.org/officeDocument/2006/relationships/oleObject" Target="../embeddings/oleObject1.bin"/><Relationship Id="rId9" Type="http://schemas.openxmlformats.org/officeDocument/2006/relationships/image" Target="../media/image6.emf"/></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hyperlink" Target="http://www.fda.gov/downloads/Drugs/GuidanceComplianceRegulatoryInformation/EnforcementActivitiesbyFDA/WarningLettersandNoticeofViolationLetterstoPharmaceuticalCompanies/UCM221315.pdf" TargetMode="External"/><Relationship Id="rId2" Type="http://schemas.openxmlformats.org/officeDocument/2006/relationships/hyperlink" Target="http://www.fda.gov/downloads/Drugs/GuidanceComplianceRegulatoryInformation/EnforcementActivitiesbyFDA/WarningLettersandNoticeofViolationLetterstoPharmaceuticalCompanies/UCM221325.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fda.gov/ICECI/EnforcementActions/WarningLetters/ucm210191.ht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fda.gov/downloads/Drugs/GuidanceComplianceRegulatoryInformation/EnforcementActivitiesbyFDA/WarningLettersandNoticeofViolationLetterstoPharmaceuticalCompanies/UCM198400.pdf"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13.png"/><Relationship Id="rId4" Type="http://schemas.openxmlformats.org/officeDocument/2006/relationships/hyperlink" Target="mailto:badad@fda.gov"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gazette.com/articles/medical-103831-office-fda.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pharmexec.findpharma.com/pharmexec/News+Analysis/GSK-Rethinks-Rep-Compensation/ArticleStandard/Article/detail/680852?contextCategoryId=39718"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fda.gov/Drugs/GuidanceComplianceRegulatoryInformation/Surveillance/DrugMarketingAdvertisingandCommunications/ucm209384.ht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ctrTitle" idx="4294967295"/>
          </p:nvPr>
        </p:nvSpPr>
        <p:spPr>
          <a:xfrm>
            <a:off x="914400" y="2720975"/>
            <a:ext cx="7772400" cy="2079625"/>
          </a:xfrm>
        </p:spPr>
        <p:txBody>
          <a:bodyPr/>
          <a:lstStyle/>
          <a:p>
            <a:pPr eaLnBrk="1" hangingPunct="1"/>
            <a:r>
              <a:rPr sz="2800" dirty="0" smtClean="0">
                <a:latin typeface="Calibri" pitchFamily="34" charset="0"/>
              </a:rPr>
              <a:t>Off-Label Enforcement Activity </a:t>
            </a:r>
            <a:r>
              <a:rPr lang="en-US" sz="2800" dirty="0" smtClean="0">
                <a:latin typeface="Calibri" pitchFamily="34" charset="0"/>
              </a:rPr>
              <a:t>–</a:t>
            </a:r>
            <a:r>
              <a:rPr sz="2800" dirty="0" smtClean="0">
                <a:latin typeface="Calibri" pitchFamily="34" charset="0"/>
              </a:rPr>
              <a:t> A Year in Review</a:t>
            </a:r>
            <a:br>
              <a:rPr sz="2800" dirty="0" smtClean="0">
                <a:latin typeface="Calibri" pitchFamily="34" charset="0"/>
              </a:rPr>
            </a:br>
            <a:r>
              <a:rPr sz="2800" dirty="0" smtClean="0">
                <a:latin typeface="Calibri" pitchFamily="34" charset="0"/>
              </a:rPr>
              <a:t/>
            </a:r>
            <a:br>
              <a:rPr sz="2800" dirty="0" smtClean="0">
                <a:latin typeface="Calibri" pitchFamily="34" charset="0"/>
              </a:rPr>
            </a:br>
            <a:r>
              <a:rPr sz="2800" dirty="0" smtClean="0">
                <a:latin typeface="Calibri" pitchFamily="34" charset="0"/>
              </a:rPr>
              <a:t>October 5, 2010</a:t>
            </a:r>
          </a:p>
        </p:txBody>
      </p:sp>
      <p:sp>
        <p:nvSpPr>
          <p:cNvPr id="11" name="Rectangle 19"/>
          <p:cNvSpPr>
            <a:spLocks noChangeArrowheads="1"/>
          </p:cNvSpPr>
          <p:nvPr/>
        </p:nvSpPr>
        <p:spPr bwMode="gray">
          <a:xfrm>
            <a:off x="0" y="2590800"/>
            <a:ext cx="9140825" cy="63500"/>
          </a:xfrm>
          <a:prstGeom prst="rect">
            <a:avLst/>
          </a:prstGeom>
          <a:solidFill>
            <a:srgbClr val="99CCFF"/>
          </a:solidFill>
          <a:ln w="12700">
            <a:noFill/>
            <a:miter lim="800000"/>
            <a:headEnd/>
            <a:tailEnd/>
          </a:ln>
        </p:spPr>
        <p:txBody>
          <a:bodyPr wrap="none" anchor="ctr"/>
          <a:lstStyle/>
          <a:p>
            <a:pPr fontAlgn="auto">
              <a:spcBef>
                <a:spcPts val="0"/>
              </a:spcBef>
              <a:spcAft>
                <a:spcPts val="0"/>
              </a:spcAft>
              <a:defRPr/>
            </a:pPr>
            <a:endParaRPr lang="en-US" kern="0" dirty="0">
              <a:solidFill>
                <a:sysClr val="windowText" lastClr="000000"/>
              </a:solidFill>
              <a:latin typeface="+mn-lt"/>
              <a:cs typeface="+mn-cs"/>
            </a:endParaRPr>
          </a:p>
        </p:txBody>
      </p:sp>
      <p:pic>
        <p:nvPicPr>
          <p:cNvPr id="19460" name="Picture 6" descr="header_logo"/>
          <p:cNvPicPr>
            <a:picLocks noChangeAspect="1" noChangeArrowheads="1"/>
          </p:cNvPicPr>
          <p:nvPr/>
        </p:nvPicPr>
        <p:blipFill>
          <a:blip r:embed="rId2" cstate="print"/>
          <a:srcRect/>
          <a:stretch>
            <a:fillRect/>
          </a:stretch>
        </p:blipFill>
        <p:spPr bwMode="auto">
          <a:xfrm>
            <a:off x="609600" y="838200"/>
            <a:ext cx="2590800" cy="132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smtClean="0">
                <a:latin typeface="Calibri" pitchFamily="34" charset="0"/>
              </a:rPr>
              <a:t>Disclosure of Payments to HCPs</a:t>
            </a:r>
          </a:p>
        </p:txBody>
      </p:sp>
      <p:graphicFrame>
        <p:nvGraphicFramePr>
          <p:cNvPr id="4" name="Group 393"/>
          <p:cNvGraphicFramePr>
            <a:graphicFrameLocks noGrp="1"/>
          </p:cNvGraphicFramePr>
          <p:nvPr/>
        </p:nvGraphicFramePr>
        <p:xfrm>
          <a:off x="323850" y="1153668"/>
          <a:ext cx="8497885" cy="4789933"/>
        </p:xfrm>
        <a:graphic>
          <a:graphicData uri="http://schemas.openxmlformats.org/drawingml/2006/table">
            <a:tbl>
              <a:tblPr/>
              <a:tblGrid>
                <a:gridCol w="1477389"/>
                <a:gridCol w="1278413"/>
                <a:gridCol w="1029695"/>
                <a:gridCol w="1880312"/>
                <a:gridCol w="2832076"/>
              </a:tblGrid>
              <a:tr h="487705">
                <a:tc>
                  <a:txBody>
                    <a:bodyPr/>
                    <a:lstStyle/>
                    <a:p>
                      <a:pPr marL="0" marR="0" lvl="0" indent="0" algn="ctr" defTabSz="914400" rtl="0" eaLnBrk="1" fontAlgn="base" latinLnBrk="0" hangingPunct="1">
                        <a:lnSpc>
                          <a:spcPct val="95000"/>
                        </a:lnSpc>
                        <a:spcBef>
                          <a:spcPct val="0"/>
                        </a:spcBef>
                        <a:spcAft>
                          <a:spcPct val="0"/>
                        </a:spcAft>
                        <a:buClr>
                          <a:schemeClr val="folHlink"/>
                        </a:buClr>
                        <a:buSzPct val="110000"/>
                        <a:buFont typeface="Symbol" pitchFamily="18" charset="2"/>
                        <a:buNone/>
                        <a:tabLst/>
                      </a:pPr>
                      <a:r>
                        <a:rPr kumimoji="0" lang="en-US" sz="1400" b="1" i="0" u="none" strike="noStrike" cap="none" normalizeH="0" baseline="0" dirty="0" smtClean="0">
                          <a:ln>
                            <a:noFill/>
                          </a:ln>
                          <a:solidFill>
                            <a:srgbClr val="000000"/>
                          </a:solidFill>
                          <a:effectLst/>
                          <a:latin typeface="Arial" charset="0"/>
                          <a:cs typeface="Arial" charset="0"/>
                        </a:rPr>
                        <a:t>Company</a:t>
                      </a:r>
                    </a:p>
                  </a:txBody>
                  <a:tcPr marL="0" marR="457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95000"/>
                        </a:lnSpc>
                        <a:spcBef>
                          <a:spcPct val="0"/>
                        </a:spcBef>
                        <a:spcAft>
                          <a:spcPct val="0"/>
                        </a:spcAft>
                        <a:buClr>
                          <a:schemeClr val="folHlink"/>
                        </a:buClr>
                        <a:buSzPct val="110000"/>
                        <a:buFont typeface="Symbol" pitchFamily="18" charset="2"/>
                        <a:buNone/>
                        <a:tabLst/>
                      </a:pPr>
                      <a:r>
                        <a:rPr kumimoji="0" lang="en-US" sz="1400" b="1" i="0" u="none" strike="noStrike" cap="none" normalizeH="0" baseline="0" dirty="0" smtClean="0">
                          <a:ln>
                            <a:noFill/>
                          </a:ln>
                          <a:solidFill>
                            <a:srgbClr val="000000"/>
                          </a:solidFill>
                          <a:effectLst/>
                          <a:latin typeface="Arial" charset="0"/>
                          <a:cs typeface="Arial" charset="0"/>
                        </a:rPr>
                        <a:t> Date Announced</a:t>
                      </a:r>
                    </a:p>
                  </a:txBody>
                  <a:tcPr marL="0" marR="457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95000"/>
                        </a:lnSpc>
                        <a:spcBef>
                          <a:spcPct val="0"/>
                        </a:spcBef>
                        <a:spcAft>
                          <a:spcPct val="0"/>
                        </a:spcAft>
                        <a:buClr>
                          <a:schemeClr val="folHlink"/>
                        </a:buClr>
                        <a:buSzPct val="110000"/>
                        <a:buFont typeface="Symbol" pitchFamily="18" charset="2"/>
                        <a:buNone/>
                        <a:tabLst/>
                      </a:pPr>
                      <a:r>
                        <a:rPr kumimoji="0" lang="en-US" sz="1400" b="1" i="0" u="none" strike="noStrike" cap="none" normalizeH="0" baseline="0" dirty="0" smtClean="0">
                          <a:ln>
                            <a:noFill/>
                          </a:ln>
                          <a:solidFill>
                            <a:srgbClr val="000000"/>
                          </a:solidFill>
                          <a:effectLst/>
                          <a:latin typeface="Arial" charset="0"/>
                          <a:cs typeface="Arial" charset="0"/>
                        </a:rPr>
                        <a:t>Date Released</a:t>
                      </a:r>
                    </a:p>
                  </a:txBody>
                  <a:tcPr marL="0" marR="457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95000"/>
                        </a:lnSpc>
                        <a:spcBef>
                          <a:spcPct val="0"/>
                        </a:spcBef>
                        <a:spcAft>
                          <a:spcPct val="0"/>
                        </a:spcAft>
                        <a:buClr>
                          <a:schemeClr val="folHlink"/>
                        </a:buClr>
                        <a:buSzPct val="110000"/>
                        <a:buFont typeface="Symbol" pitchFamily="18" charset="2"/>
                        <a:buNone/>
                        <a:tabLst/>
                      </a:pPr>
                      <a:r>
                        <a:rPr kumimoji="0" lang="en-US" sz="1400" b="1" i="0" u="none" strike="noStrike" cap="none" normalizeH="0" baseline="0" dirty="0" smtClean="0">
                          <a:ln>
                            <a:noFill/>
                          </a:ln>
                          <a:solidFill>
                            <a:srgbClr val="000000"/>
                          </a:solidFill>
                          <a:effectLst/>
                          <a:latin typeface="Arial" charset="0"/>
                          <a:cs typeface="Arial" charset="0"/>
                        </a:rPr>
                        <a:t>Frequency</a:t>
                      </a:r>
                    </a:p>
                  </a:txBody>
                  <a:tcPr marL="0" marR="457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95000"/>
                        </a:lnSpc>
                        <a:spcBef>
                          <a:spcPct val="0"/>
                        </a:spcBef>
                        <a:spcAft>
                          <a:spcPct val="0"/>
                        </a:spcAft>
                        <a:buClr>
                          <a:schemeClr val="folHlink"/>
                        </a:buClr>
                        <a:buSzPct val="110000"/>
                        <a:buFont typeface="Symbol" pitchFamily="18" charset="2"/>
                        <a:buNone/>
                        <a:tabLst/>
                      </a:pPr>
                      <a:r>
                        <a:rPr kumimoji="0" lang="en-US" sz="1400" b="1" i="0" u="none" strike="noStrike" cap="none" normalizeH="0" baseline="0" dirty="0" smtClean="0">
                          <a:ln>
                            <a:noFill/>
                          </a:ln>
                          <a:solidFill>
                            <a:srgbClr val="000000"/>
                          </a:solidFill>
                          <a:effectLst/>
                          <a:latin typeface="Arial" charset="0"/>
                          <a:cs typeface="Arial" charset="0"/>
                        </a:rPr>
                        <a:t>Rationale/ Timing</a:t>
                      </a:r>
                    </a:p>
                  </a:txBody>
                  <a:tcPr marL="0" marR="457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438623">
                <a:tc>
                  <a:txBody>
                    <a:bodyPr/>
                    <a:lstStyle/>
                    <a:p>
                      <a:pPr marL="0" marR="0" lvl="0" indent="0" algn="l" defTabSz="914400" rtl="0" eaLnBrk="1" fontAlgn="base" latinLnBrk="0" hangingPunct="1">
                        <a:lnSpc>
                          <a:spcPct val="95000"/>
                        </a:lnSpc>
                        <a:spcBef>
                          <a:spcPct val="0"/>
                        </a:spcBef>
                        <a:spcAft>
                          <a:spcPct val="0"/>
                        </a:spcAft>
                        <a:buClr>
                          <a:schemeClr val="folHlink"/>
                        </a:buClr>
                        <a:buSzPct val="110000"/>
                        <a:buFont typeface="Symbol" pitchFamily="18" charset="2"/>
                        <a:buNone/>
                        <a:tabLst/>
                      </a:pPr>
                      <a:r>
                        <a:rPr kumimoji="0" lang="en-US" sz="1400" b="0" i="0" u="none" strike="noStrike" cap="none" normalizeH="0" baseline="0" dirty="0" smtClean="0">
                          <a:ln>
                            <a:noFill/>
                          </a:ln>
                          <a:solidFill>
                            <a:srgbClr val="000000"/>
                          </a:solidFill>
                          <a:effectLst/>
                          <a:latin typeface="Arial" charset="0"/>
                          <a:cs typeface="Arial" charset="0"/>
                        </a:rPr>
                        <a:t>Lilly</a:t>
                      </a:r>
                    </a:p>
                  </a:txBody>
                  <a:tcPr marR="457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99">
                        <a:alpha val="50000"/>
                      </a:srgbClr>
                    </a:solidFill>
                  </a:tcPr>
                </a:tc>
                <a:tc>
                  <a:txBody>
                    <a:bodyPr/>
                    <a:lstStyle/>
                    <a:p>
                      <a:pPr marL="0" marR="0" lvl="0" indent="0" algn="l" defTabSz="914400" rtl="0" eaLnBrk="1" fontAlgn="base" latinLnBrk="0" hangingPunct="1">
                        <a:lnSpc>
                          <a:spcPct val="95000"/>
                        </a:lnSpc>
                        <a:spcBef>
                          <a:spcPct val="0"/>
                        </a:spcBef>
                        <a:spcAft>
                          <a:spcPct val="0"/>
                        </a:spcAft>
                        <a:buClr>
                          <a:schemeClr val="folHlink"/>
                        </a:buClr>
                        <a:buSzPct val="110000"/>
                        <a:buFont typeface="Symbol" pitchFamily="18" charset="2"/>
                        <a:buNone/>
                        <a:tabLst/>
                      </a:pPr>
                      <a:r>
                        <a:rPr kumimoji="0" lang="en-US" sz="1400" b="0" i="0" u="none" strike="noStrike" cap="none" normalizeH="0" baseline="0" dirty="0" smtClean="0">
                          <a:ln>
                            <a:noFill/>
                          </a:ln>
                          <a:solidFill>
                            <a:srgbClr val="000000"/>
                          </a:solidFill>
                          <a:effectLst/>
                          <a:latin typeface="Arial" charset="0"/>
                          <a:cs typeface="Arial" charset="0"/>
                        </a:rPr>
                        <a:t>9/24/08</a:t>
                      </a:r>
                    </a:p>
                  </a:txBody>
                  <a:tcPr marR="457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99">
                        <a:alpha val="50000"/>
                      </a:srgbClr>
                    </a:solidFill>
                  </a:tcPr>
                </a:tc>
                <a:tc>
                  <a:txBody>
                    <a:bodyPr/>
                    <a:lstStyle/>
                    <a:p>
                      <a:pPr marL="0" marR="0" lvl="0" indent="0" algn="l" defTabSz="914400" rtl="0" eaLnBrk="1" fontAlgn="base" latinLnBrk="0" hangingPunct="1">
                        <a:lnSpc>
                          <a:spcPct val="95000"/>
                        </a:lnSpc>
                        <a:spcBef>
                          <a:spcPct val="0"/>
                        </a:spcBef>
                        <a:spcAft>
                          <a:spcPct val="0"/>
                        </a:spcAft>
                        <a:buClr>
                          <a:schemeClr val="folHlink"/>
                        </a:buClr>
                        <a:buSzPct val="110000"/>
                        <a:buFont typeface="Symbol" pitchFamily="18" charset="2"/>
                        <a:buNone/>
                        <a:tabLst/>
                      </a:pPr>
                      <a:r>
                        <a:rPr kumimoji="0" lang="en-US" sz="1400" b="0" i="0" u="none" strike="noStrike" cap="none" normalizeH="0" baseline="0" smtClean="0">
                          <a:ln>
                            <a:noFill/>
                          </a:ln>
                          <a:solidFill>
                            <a:srgbClr val="000000"/>
                          </a:solidFill>
                          <a:effectLst/>
                          <a:latin typeface="Arial" charset="0"/>
                          <a:cs typeface="Arial" charset="0"/>
                        </a:rPr>
                        <a:t>7/31/09</a:t>
                      </a:r>
                    </a:p>
                  </a:txBody>
                  <a:tcPr marR="457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99">
                        <a:alpha val="50000"/>
                      </a:srgbClr>
                    </a:solidFill>
                  </a:tcPr>
                </a:tc>
                <a:tc>
                  <a:txBody>
                    <a:bodyPr/>
                    <a:lstStyle/>
                    <a:p>
                      <a:pPr marL="0" marR="0" lvl="0" indent="0" algn="l" defTabSz="914400" rtl="0" eaLnBrk="1" fontAlgn="base" latinLnBrk="0" hangingPunct="1">
                        <a:lnSpc>
                          <a:spcPct val="95000"/>
                        </a:lnSpc>
                        <a:spcBef>
                          <a:spcPct val="0"/>
                        </a:spcBef>
                        <a:spcAft>
                          <a:spcPct val="0"/>
                        </a:spcAft>
                        <a:buClr>
                          <a:schemeClr val="folHlink"/>
                        </a:buClr>
                        <a:buSzPct val="110000"/>
                        <a:buFont typeface="Symbol" pitchFamily="18" charset="2"/>
                        <a:buNone/>
                        <a:tabLst/>
                      </a:pPr>
                      <a:r>
                        <a:rPr kumimoji="0" lang="en-US" sz="1400" b="0" i="0" u="none" strike="noStrike" cap="none" normalizeH="0" baseline="0" smtClean="0">
                          <a:ln>
                            <a:noFill/>
                          </a:ln>
                          <a:solidFill>
                            <a:srgbClr val="000000"/>
                          </a:solidFill>
                          <a:effectLst/>
                          <a:latin typeface="Arial" charset="0"/>
                          <a:cs typeface="Arial" charset="0"/>
                        </a:rPr>
                        <a:t>Quarterly</a:t>
                      </a:r>
                    </a:p>
                  </a:txBody>
                  <a:tcPr marR="457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99">
                        <a:alpha val="50000"/>
                      </a:srgbClr>
                    </a:solidFill>
                  </a:tcPr>
                </a:tc>
                <a:tc>
                  <a:txBody>
                    <a:bodyPr/>
                    <a:lstStyle/>
                    <a:p>
                      <a:pPr marL="0" marR="0" lvl="0" indent="0" algn="just" defTabSz="914400" rtl="0" eaLnBrk="1" fontAlgn="base" latinLnBrk="0" hangingPunct="1">
                        <a:lnSpc>
                          <a:spcPct val="95000"/>
                        </a:lnSpc>
                        <a:spcBef>
                          <a:spcPct val="0"/>
                        </a:spcBef>
                        <a:spcAft>
                          <a:spcPct val="0"/>
                        </a:spcAft>
                        <a:buClr>
                          <a:schemeClr val="folHlink"/>
                        </a:buClr>
                        <a:buSzPct val="110000"/>
                        <a:buFont typeface="Symbol" pitchFamily="18" charset="2"/>
                        <a:buNone/>
                        <a:tabLst/>
                      </a:pPr>
                      <a:r>
                        <a:rPr kumimoji="0" lang="en-US" sz="1400" b="0" i="0" u="none" strike="noStrike" cap="none" normalizeH="0" baseline="0" dirty="0" smtClean="0">
                          <a:ln>
                            <a:noFill/>
                          </a:ln>
                          <a:solidFill>
                            <a:srgbClr val="000000"/>
                          </a:solidFill>
                          <a:effectLst/>
                          <a:latin typeface="Arial" charset="0"/>
                          <a:cs typeface="Arial" charset="0"/>
                        </a:rPr>
                        <a:t>CIA signed: 1/14/09</a:t>
                      </a:r>
                    </a:p>
                  </a:txBody>
                  <a:tcPr marR="457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99">
                        <a:alpha val="50000"/>
                      </a:srgbClr>
                    </a:solidFill>
                  </a:tcPr>
                </a:tc>
              </a:tr>
              <a:tr h="438623">
                <a:tc>
                  <a:txBody>
                    <a:bodyPr/>
                    <a:lstStyle/>
                    <a:p>
                      <a:pPr marL="0" marR="0" lvl="0" indent="0" algn="l" defTabSz="914400" rtl="0" eaLnBrk="1" fontAlgn="base" latinLnBrk="0" hangingPunct="1">
                        <a:lnSpc>
                          <a:spcPct val="95000"/>
                        </a:lnSpc>
                        <a:spcBef>
                          <a:spcPct val="0"/>
                        </a:spcBef>
                        <a:spcAft>
                          <a:spcPct val="0"/>
                        </a:spcAft>
                        <a:buClr>
                          <a:schemeClr val="folHlink"/>
                        </a:buClr>
                        <a:buSzPct val="110000"/>
                        <a:buFont typeface="Symbol" pitchFamily="18" charset="2"/>
                        <a:buNone/>
                        <a:tabLst/>
                      </a:pPr>
                      <a:r>
                        <a:rPr kumimoji="0" lang="en-US" sz="1400" b="0" i="0" u="none" strike="noStrike" cap="none" normalizeH="0" baseline="0" dirty="0" err="1" smtClean="0">
                          <a:ln>
                            <a:noFill/>
                          </a:ln>
                          <a:solidFill>
                            <a:srgbClr val="000000"/>
                          </a:solidFill>
                          <a:effectLst/>
                          <a:latin typeface="Arial" charset="0"/>
                          <a:cs typeface="Arial" charset="0"/>
                        </a:rPr>
                        <a:t>Cephalon</a:t>
                      </a:r>
                      <a:endParaRPr kumimoji="0" lang="en-US" sz="1400" b="0" i="0" u="none" strike="noStrike" cap="none" normalizeH="0" baseline="0" dirty="0" smtClean="0">
                        <a:ln>
                          <a:noFill/>
                        </a:ln>
                        <a:solidFill>
                          <a:srgbClr val="000000"/>
                        </a:solidFill>
                        <a:effectLst/>
                        <a:latin typeface="Arial" charset="0"/>
                        <a:cs typeface="Arial" charset="0"/>
                      </a:endParaRPr>
                    </a:p>
                  </a:txBody>
                  <a:tcPr marR="457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99">
                        <a:alpha val="50000"/>
                      </a:srgbClr>
                    </a:solidFill>
                  </a:tcPr>
                </a:tc>
                <a:tc>
                  <a:txBody>
                    <a:bodyPr/>
                    <a:lstStyle/>
                    <a:p>
                      <a:pPr marL="0" marR="0" lvl="0" indent="0" algn="l" defTabSz="914400" rtl="0" eaLnBrk="1" fontAlgn="base" latinLnBrk="0" hangingPunct="1">
                        <a:lnSpc>
                          <a:spcPct val="95000"/>
                        </a:lnSpc>
                        <a:spcBef>
                          <a:spcPct val="0"/>
                        </a:spcBef>
                        <a:spcAft>
                          <a:spcPct val="0"/>
                        </a:spcAft>
                        <a:buClr>
                          <a:schemeClr val="folHlink"/>
                        </a:buClr>
                        <a:buSzPct val="110000"/>
                        <a:buFont typeface="Symbol" pitchFamily="18" charset="2"/>
                        <a:buNone/>
                        <a:tabLst/>
                      </a:pPr>
                      <a:r>
                        <a:rPr kumimoji="0" lang="en-US" sz="1400" b="0" i="0" u="none" strike="noStrike" cap="none" normalizeH="0" baseline="0" dirty="0" smtClean="0">
                          <a:ln>
                            <a:noFill/>
                          </a:ln>
                          <a:solidFill>
                            <a:srgbClr val="000000"/>
                          </a:solidFill>
                          <a:effectLst/>
                          <a:latin typeface="Arial" charset="0"/>
                          <a:cs typeface="Arial" charset="0"/>
                        </a:rPr>
                        <a:t>9/29/08</a:t>
                      </a:r>
                    </a:p>
                  </a:txBody>
                  <a:tcPr marR="457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99">
                        <a:alpha val="50000"/>
                      </a:srgbClr>
                    </a:solidFill>
                  </a:tcPr>
                </a:tc>
                <a:tc>
                  <a:txBody>
                    <a:bodyPr/>
                    <a:lstStyle/>
                    <a:p>
                      <a:pPr marL="0" marR="0" lvl="0" indent="0" algn="l" defTabSz="914400" rtl="0" eaLnBrk="1" fontAlgn="base" latinLnBrk="0" hangingPunct="1">
                        <a:lnSpc>
                          <a:spcPct val="95000"/>
                        </a:lnSpc>
                        <a:spcBef>
                          <a:spcPct val="0"/>
                        </a:spcBef>
                        <a:spcAft>
                          <a:spcPct val="0"/>
                        </a:spcAft>
                        <a:buClr>
                          <a:schemeClr val="folHlink"/>
                        </a:buClr>
                        <a:buSzPct val="110000"/>
                        <a:buFont typeface="Symbol" pitchFamily="18" charset="2"/>
                        <a:buNone/>
                        <a:tabLst/>
                      </a:pPr>
                      <a:r>
                        <a:rPr kumimoji="0" lang="en-US" sz="1400" b="0" i="0" u="none" strike="noStrike" cap="none" normalizeH="0" baseline="0" dirty="0" smtClean="0">
                          <a:ln>
                            <a:noFill/>
                          </a:ln>
                          <a:solidFill>
                            <a:srgbClr val="000000"/>
                          </a:solidFill>
                          <a:effectLst/>
                          <a:latin typeface="Arial" charset="0"/>
                          <a:cs typeface="Arial" charset="0"/>
                        </a:rPr>
                        <a:t>1/31/10</a:t>
                      </a:r>
                    </a:p>
                  </a:txBody>
                  <a:tcPr marR="457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99">
                        <a:alpha val="50000"/>
                      </a:srgbClr>
                    </a:solidFill>
                  </a:tcPr>
                </a:tc>
                <a:tc>
                  <a:txBody>
                    <a:bodyPr/>
                    <a:lstStyle/>
                    <a:p>
                      <a:pPr marL="0" marR="0" lvl="0" indent="0" algn="l" defTabSz="914400" rtl="0" eaLnBrk="1" fontAlgn="base" latinLnBrk="0" hangingPunct="1">
                        <a:lnSpc>
                          <a:spcPct val="95000"/>
                        </a:lnSpc>
                        <a:spcBef>
                          <a:spcPct val="0"/>
                        </a:spcBef>
                        <a:spcAft>
                          <a:spcPct val="0"/>
                        </a:spcAft>
                        <a:buClr>
                          <a:schemeClr val="folHlink"/>
                        </a:buClr>
                        <a:buSzPct val="110000"/>
                        <a:buFont typeface="Symbol" pitchFamily="18" charset="2"/>
                        <a:buNone/>
                        <a:tabLst/>
                      </a:pPr>
                      <a:r>
                        <a:rPr kumimoji="0" lang="en-US" sz="1400" b="0" i="0" u="none" strike="noStrike" cap="none" normalizeH="0" baseline="0" smtClean="0">
                          <a:ln>
                            <a:noFill/>
                          </a:ln>
                          <a:solidFill>
                            <a:srgbClr val="000000"/>
                          </a:solidFill>
                          <a:effectLst/>
                          <a:latin typeface="Arial" charset="0"/>
                          <a:cs typeface="Arial" charset="0"/>
                        </a:rPr>
                        <a:t>Annual 2009</a:t>
                      </a:r>
                    </a:p>
                  </a:txBody>
                  <a:tcPr marR="457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99">
                        <a:alpha val="50000"/>
                      </a:srgbClr>
                    </a:solidFill>
                  </a:tcPr>
                </a:tc>
                <a:tc>
                  <a:txBody>
                    <a:bodyPr/>
                    <a:lstStyle/>
                    <a:p>
                      <a:pPr marL="0" marR="0" lvl="0" indent="0" algn="just" defTabSz="914400" rtl="0" eaLnBrk="1" fontAlgn="base" latinLnBrk="0" hangingPunct="1">
                        <a:lnSpc>
                          <a:spcPct val="95000"/>
                        </a:lnSpc>
                        <a:spcBef>
                          <a:spcPct val="0"/>
                        </a:spcBef>
                        <a:spcAft>
                          <a:spcPct val="0"/>
                        </a:spcAft>
                        <a:buClr>
                          <a:schemeClr val="folHlink"/>
                        </a:buClr>
                        <a:buSzPct val="110000"/>
                        <a:buFont typeface="Symbol" pitchFamily="18" charset="2"/>
                        <a:buNone/>
                        <a:tabLst/>
                      </a:pPr>
                      <a:r>
                        <a:rPr kumimoji="0" lang="en-US" sz="1400" b="0" i="0" u="none" strike="noStrike" cap="none" normalizeH="0" baseline="0" dirty="0" smtClean="0">
                          <a:ln>
                            <a:noFill/>
                          </a:ln>
                          <a:solidFill>
                            <a:srgbClr val="000000"/>
                          </a:solidFill>
                          <a:effectLst/>
                          <a:latin typeface="Arial" charset="0"/>
                          <a:cs typeface="Arial" charset="0"/>
                        </a:rPr>
                        <a:t>CIA signed: 9/29/08</a:t>
                      </a:r>
                    </a:p>
                  </a:txBody>
                  <a:tcPr marR="457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99">
                        <a:alpha val="50000"/>
                      </a:srgbClr>
                    </a:solidFill>
                  </a:tcPr>
                </a:tc>
              </a:tr>
              <a:tr h="686677">
                <a:tc>
                  <a:txBody>
                    <a:bodyPr/>
                    <a:lstStyle/>
                    <a:p>
                      <a:pPr marL="0" marR="0" lvl="0" indent="0" algn="l" defTabSz="914400" rtl="0" eaLnBrk="1" fontAlgn="base" latinLnBrk="0" hangingPunct="1">
                        <a:lnSpc>
                          <a:spcPct val="95000"/>
                        </a:lnSpc>
                        <a:spcBef>
                          <a:spcPct val="0"/>
                        </a:spcBef>
                        <a:spcAft>
                          <a:spcPct val="0"/>
                        </a:spcAft>
                        <a:buClr>
                          <a:schemeClr val="folHlink"/>
                        </a:buClr>
                        <a:buSzPct val="110000"/>
                        <a:buFont typeface="Symbol" pitchFamily="18" charset="2"/>
                        <a:buNone/>
                        <a:tabLst/>
                      </a:pPr>
                      <a:r>
                        <a:rPr kumimoji="0" lang="en-US" sz="1400" b="0" i="0" u="none" strike="noStrike" cap="none" normalizeH="0" baseline="0" dirty="0" smtClean="0">
                          <a:ln>
                            <a:noFill/>
                          </a:ln>
                          <a:solidFill>
                            <a:srgbClr val="000000"/>
                          </a:solidFill>
                          <a:effectLst/>
                          <a:latin typeface="Arial" charset="0"/>
                          <a:cs typeface="Arial" charset="0"/>
                        </a:rPr>
                        <a:t>Pfizer</a:t>
                      </a:r>
                    </a:p>
                  </a:txBody>
                  <a:tcPr marR="457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99">
                        <a:alpha val="50195"/>
                      </a:srgbClr>
                    </a:solidFill>
                  </a:tcPr>
                </a:tc>
                <a:tc>
                  <a:txBody>
                    <a:bodyPr/>
                    <a:lstStyle/>
                    <a:p>
                      <a:pPr marL="0" marR="0" lvl="0" indent="0" algn="l" defTabSz="914400" rtl="0" eaLnBrk="1" fontAlgn="base" latinLnBrk="0" hangingPunct="1">
                        <a:lnSpc>
                          <a:spcPct val="95000"/>
                        </a:lnSpc>
                        <a:spcBef>
                          <a:spcPct val="0"/>
                        </a:spcBef>
                        <a:spcAft>
                          <a:spcPct val="0"/>
                        </a:spcAft>
                        <a:buClr>
                          <a:schemeClr val="folHlink"/>
                        </a:buClr>
                        <a:buSzPct val="110000"/>
                        <a:buFont typeface="Symbol" pitchFamily="18" charset="2"/>
                        <a:buNone/>
                        <a:tabLst/>
                      </a:pPr>
                      <a:r>
                        <a:rPr kumimoji="0" lang="en-US" sz="1400" b="0" i="0" u="none" strike="noStrike" cap="none" normalizeH="0" baseline="0" dirty="0" smtClean="0">
                          <a:ln>
                            <a:noFill/>
                          </a:ln>
                          <a:solidFill>
                            <a:srgbClr val="000000"/>
                          </a:solidFill>
                          <a:effectLst/>
                          <a:latin typeface="Arial" charset="0"/>
                          <a:cs typeface="Arial" charset="0"/>
                        </a:rPr>
                        <a:t>2/09/09</a:t>
                      </a:r>
                    </a:p>
                  </a:txBody>
                  <a:tcPr marR="457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99">
                        <a:alpha val="50195"/>
                      </a:srgbClr>
                    </a:solidFill>
                  </a:tcPr>
                </a:tc>
                <a:tc>
                  <a:txBody>
                    <a:bodyPr/>
                    <a:lstStyle/>
                    <a:p>
                      <a:pPr marL="0" marR="0" lvl="0" indent="0" algn="l" defTabSz="914400" rtl="0" eaLnBrk="1" fontAlgn="base" latinLnBrk="0" hangingPunct="1">
                        <a:lnSpc>
                          <a:spcPct val="95000"/>
                        </a:lnSpc>
                        <a:spcBef>
                          <a:spcPct val="0"/>
                        </a:spcBef>
                        <a:spcAft>
                          <a:spcPct val="0"/>
                        </a:spcAft>
                        <a:buClr>
                          <a:schemeClr val="folHlink"/>
                        </a:buClr>
                        <a:buSzPct val="110000"/>
                        <a:buFont typeface="Symbol" pitchFamily="18" charset="2"/>
                        <a:buNone/>
                        <a:tabLst/>
                      </a:pPr>
                      <a:r>
                        <a:rPr kumimoji="0" lang="en-US" sz="1400" b="0" i="0" u="none" strike="noStrike" cap="none" normalizeH="0" baseline="0" dirty="0" smtClean="0">
                          <a:ln>
                            <a:noFill/>
                          </a:ln>
                          <a:solidFill>
                            <a:srgbClr val="000000"/>
                          </a:solidFill>
                          <a:effectLst/>
                          <a:latin typeface="Arial" charset="0"/>
                          <a:cs typeface="Arial" charset="0"/>
                        </a:rPr>
                        <a:t>3/31/10</a:t>
                      </a:r>
                    </a:p>
                  </a:txBody>
                  <a:tcPr marR="457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99">
                        <a:alpha val="50195"/>
                      </a:srgbClr>
                    </a:solidFill>
                  </a:tcPr>
                </a:tc>
                <a:tc>
                  <a:txBody>
                    <a:bodyPr/>
                    <a:lstStyle/>
                    <a:p>
                      <a:pPr marL="0" marR="0" lvl="0" indent="0" algn="l" defTabSz="914400" rtl="0" eaLnBrk="1" fontAlgn="base" latinLnBrk="0" hangingPunct="1">
                        <a:lnSpc>
                          <a:spcPct val="95000"/>
                        </a:lnSpc>
                        <a:spcBef>
                          <a:spcPct val="0"/>
                        </a:spcBef>
                        <a:spcAft>
                          <a:spcPct val="0"/>
                        </a:spcAft>
                        <a:buClr>
                          <a:schemeClr val="folHlink"/>
                        </a:buClr>
                        <a:buSzPct val="110000"/>
                        <a:buFont typeface="Symbol" pitchFamily="18" charset="2"/>
                        <a:buNone/>
                        <a:tabLst/>
                      </a:pPr>
                      <a:r>
                        <a:rPr kumimoji="0" lang="en-US" sz="1400" b="0" i="0" u="none" strike="noStrike" cap="none" normalizeH="0" baseline="0" dirty="0" smtClean="0">
                          <a:ln>
                            <a:noFill/>
                          </a:ln>
                          <a:solidFill>
                            <a:srgbClr val="000000"/>
                          </a:solidFill>
                          <a:effectLst/>
                          <a:latin typeface="Arial" charset="0"/>
                          <a:cs typeface="Arial" charset="0"/>
                        </a:rPr>
                        <a:t>Bi-Annual: ’09</a:t>
                      </a:r>
                    </a:p>
                    <a:p>
                      <a:pPr marL="0" marR="0" lvl="0" indent="0" algn="l" defTabSz="914400" rtl="0" eaLnBrk="1" fontAlgn="base" latinLnBrk="0" hangingPunct="1">
                        <a:lnSpc>
                          <a:spcPct val="95000"/>
                        </a:lnSpc>
                        <a:spcBef>
                          <a:spcPct val="0"/>
                        </a:spcBef>
                        <a:spcAft>
                          <a:spcPct val="0"/>
                        </a:spcAft>
                        <a:buClr>
                          <a:schemeClr val="folHlink"/>
                        </a:buClr>
                        <a:buSzPct val="110000"/>
                        <a:buFont typeface="Symbol" pitchFamily="18" charset="2"/>
                        <a:buNone/>
                        <a:tabLst/>
                      </a:pPr>
                      <a:r>
                        <a:rPr kumimoji="0" lang="en-US" sz="1400" b="0" i="0" u="none" strike="noStrike" cap="none" normalizeH="0" baseline="0" dirty="0" smtClean="0">
                          <a:ln>
                            <a:noFill/>
                          </a:ln>
                          <a:solidFill>
                            <a:srgbClr val="000000"/>
                          </a:solidFill>
                          <a:effectLst/>
                          <a:latin typeface="Arial" charset="0"/>
                          <a:cs typeface="Arial" charset="0"/>
                        </a:rPr>
                        <a:t>Annual: ’10</a:t>
                      </a:r>
                    </a:p>
                    <a:p>
                      <a:pPr marL="0" marR="0" lvl="0" indent="0" algn="l" defTabSz="914400" rtl="0" eaLnBrk="1" fontAlgn="base" latinLnBrk="0" hangingPunct="1">
                        <a:lnSpc>
                          <a:spcPct val="95000"/>
                        </a:lnSpc>
                        <a:spcBef>
                          <a:spcPct val="0"/>
                        </a:spcBef>
                        <a:spcAft>
                          <a:spcPct val="0"/>
                        </a:spcAft>
                        <a:buClr>
                          <a:schemeClr val="folHlink"/>
                        </a:buClr>
                        <a:buSzPct val="110000"/>
                        <a:buFont typeface="Symbol" pitchFamily="18" charset="2"/>
                        <a:buNone/>
                        <a:tabLst/>
                      </a:pPr>
                      <a:r>
                        <a:rPr kumimoji="0" lang="en-US" sz="1400" b="0" i="0" u="none" strike="noStrike" cap="none" normalizeH="0" baseline="0" dirty="0" smtClean="0">
                          <a:ln>
                            <a:noFill/>
                          </a:ln>
                          <a:solidFill>
                            <a:srgbClr val="000000"/>
                          </a:solidFill>
                          <a:effectLst/>
                          <a:latin typeface="Arial" charset="0"/>
                          <a:cs typeface="Arial" charset="0"/>
                        </a:rPr>
                        <a:t>Quarterly: ’11</a:t>
                      </a:r>
                    </a:p>
                  </a:txBody>
                  <a:tcPr marR="457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99">
                        <a:alpha val="50195"/>
                      </a:srgbClr>
                    </a:solidFill>
                  </a:tcPr>
                </a:tc>
                <a:tc>
                  <a:txBody>
                    <a:bodyPr/>
                    <a:lstStyle/>
                    <a:p>
                      <a:pPr marL="0" marR="0" lvl="0" indent="0" algn="just" defTabSz="914400" rtl="0" eaLnBrk="1" fontAlgn="base" latinLnBrk="0" hangingPunct="1">
                        <a:lnSpc>
                          <a:spcPct val="95000"/>
                        </a:lnSpc>
                        <a:spcBef>
                          <a:spcPct val="0"/>
                        </a:spcBef>
                        <a:spcAft>
                          <a:spcPct val="0"/>
                        </a:spcAft>
                        <a:buClr>
                          <a:schemeClr val="folHlink"/>
                        </a:buClr>
                        <a:buSzPct val="110000"/>
                        <a:buFont typeface="Symbol" pitchFamily="18" charset="2"/>
                        <a:buNone/>
                        <a:tabLst/>
                      </a:pPr>
                      <a:r>
                        <a:rPr kumimoji="0" lang="en-US" sz="1400" b="0" i="0" u="none" strike="noStrike" cap="none" normalizeH="0" baseline="0" dirty="0" smtClean="0">
                          <a:ln>
                            <a:noFill/>
                          </a:ln>
                          <a:solidFill>
                            <a:srgbClr val="000000"/>
                          </a:solidFill>
                          <a:effectLst/>
                          <a:latin typeface="Arial" charset="0"/>
                          <a:cs typeface="Arial" charset="0"/>
                        </a:rPr>
                        <a:t>CIA signed: 8/31/09</a:t>
                      </a:r>
                    </a:p>
                  </a:txBody>
                  <a:tcPr marR="457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99">
                        <a:alpha val="50195"/>
                      </a:srgbClr>
                    </a:solidFill>
                  </a:tcPr>
                </a:tc>
              </a:tr>
              <a:tr h="885649">
                <a:tc>
                  <a:txBody>
                    <a:bodyPr/>
                    <a:lstStyle/>
                    <a:p>
                      <a:pPr marL="0" marR="0" lvl="0" indent="0" algn="l" defTabSz="914400" rtl="0" eaLnBrk="1" fontAlgn="base" latinLnBrk="0" hangingPunct="1">
                        <a:lnSpc>
                          <a:spcPct val="95000"/>
                        </a:lnSpc>
                        <a:spcBef>
                          <a:spcPct val="0"/>
                        </a:spcBef>
                        <a:spcAft>
                          <a:spcPct val="0"/>
                        </a:spcAft>
                        <a:buClr>
                          <a:schemeClr val="folHlink"/>
                        </a:buClr>
                        <a:buSzPct val="110000"/>
                        <a:buFont typeface="Symbol" pitchFamily="18" charset="2"/>
                        <a:buNone/>
                        <a:tabLst/>
                      </a:pPr>
                      <a:r>
                        <a:rPr kumimoji="0" lang="en-US" sz="1400" b="0" i="0" u="none" strike="noStrike" cap="none" normalizeH="0" baseline="0" dirty="0" smtClean="0">
                          <a:ln>
                            <a:noFill/>
                          </a:ln>
                          <a:solidFill>
                            <a:srgbClr val="000000"/>
                          </a:solidFill>
                          <a:effectLst/>
                          <a:latin typeface="Arial" charset="0"/>
                          <a:cs typeface="Arial" charset="0"/>
                        </a:rPr>
                        <a:t>J&amp;J</a:t>
                      </a:r>
                    </a:p>
                  </a:txBody>
                  <a:tcPr marR="457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99">
                        <a:alpha val="50195"/>
                      </a:srgbClr>
                    </a:solidFill>
                  </a:tcPr>
                </a:tc>
                <a:tc>
                  <a:txBody>
                    <a:bodyPr/>
                    <a:lstStyle/>
                    <a:p>
                      <a:pPr marL="0" marR="0" lvl="0" indent="0" algn="l" defTabSz="914400" rtl="0" eaLnBrk="1" fontAlgn="base" latinLnBrk="0" hangingPunct="1">
                        <a:lnSpc>
                          <a:spcPct val="95000"/>
                        </a:lnSpc>
                        <a:spcBef>
                          <a:spcPct val="0"/>
                        </a:spcBef>
                        <a:spcAft>
                          <a:spcPct val="0"/>
                        </a:spcAft>
                        <a:buClr>
                          <a:schemeClr val="folHlink"/>
                        </a:buClr>
                        <a:buSzPct val="110000"/>
                        <a:buFont typeface="Symbol" pitchFamily="18" charset="2"/>
                        <a:buNone/>
                        <a:tabLst/>
                      </a:pPr>
                      <a:r>
                        <a:rPr kumimoji="0" lang="en-US" sz="1400" b="0" i="0" u="none" strike="noStrike" cap="none" normalizeH="0" baseline="0" dirty="0" smtClean="0">
                          <a:ln>
                            <a:noFill/>
                          </a:ln>
                          <a:solidFill>
                            <a:srgbClr val="000000"/>
                          </a:solidFill>
                          <a:effectLst/>
                          <a:latin typeface="Arial" charset="0"/>
                          <a:cs typeface="Arial" charset="0"/>
                        </a:rPr>
                        <a:t>5/07/09</a:t>
                      </a:r>
                    </a:p>
                  </a:txBody>
                  <a:tcPr marR="457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99">
                        <a:alpha val="50195"/>
                      </a:srgbClr>
                    </a:solidFill>
                  </a:tcPr>
                </a:tc>
                <a:tc>
                  <a:txBody>
                    <a:bodyPr/>
                    <a:lstStyle/>
                    <a:p>
                      <a:pPr marL="0" marR="0" lvl="0" indent="0" algn="l" defTabSz="914400" rtl="0" eaLnBrk="1" fontAlgn="base" latinLnBrk="0" hangingPunct="1">
                        <a:lnSpc>
                          <a:spcPct val="95000"/>
                        </a:lnSpc>
                        <a:spcBef>
                          <a:spcPct val="0"/>
                        </a:spcBef>
                        <a:spcAft>
                          <a:spcPct val="0"/>
                        </a:spcAft>
                        <a:buClr>
                          <a:schemeClr val="folHlink"/>
                        </a:buClr>
                        <a:buSzPct val="110000"/>
                        <a:buFont typeface="Symbol" pitchFamily="18" charset="2"/>
                        <a:buNone/>
                        <a:tabLst/>
                      </a:pPr>
                      <a:r>
                        <a:rPr kumimoji="0" lang="en-US" sz="1400" b="0" i="0" u="none" strike="noStrike" cap="none" normalizeH="0" baseline="0" dirty="0" smtClean="0">
                          <a:ln>
                            <a:noFill/>
                          </a:ln>
                          <a:solidFill>
                            <a:srgbClr val="000000"/>
                          </a:solidFill>
                          <a:effectLst/>
                          <a:latin typeface="Arial" charset="0"/>
                          <a:cs typeface="Arial" charset="0"/>
                        </a:rPr>
                        <a:t>6/29/10</a:t>
                      </a:r>
                    </a:p>
                  </a:txBody>
                  <a:tcPr marR="457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99">
                        <a:alpha val="50195"/>
                      </a:srgbClr>
                    </a:solidFill>
                  </a:tcPr>
                </a:tc>
                <a:tc>
                  <a:txBody>
                    <a:bodyPr/>
                    <a:lstStyle/>
                    <a:p>
                      <a:pPr marL="0" marR="0" lvl="0" indent="0" algn="l" defTabSz="914400" rtl="0" eaLnBrk="1" fontAlgn="base" latinLnBrk="0" hangingPunct="1">
                        <a:lnSpc>
                          <a:spcPct val="95000"/>
                        </a:lnSpc>
                        <a:spcBef>
                          <a:spcPct val="0"/>
                        </a:spcBef>
                        <a:spcAft>
                          <a:spcPct val="0"/>
                        </a:spcAft>
                        <a:buClr>
                          <a:schemeClr val="folHlink"/>
                        </a:buClr>
                        <a:buSzPct val="110000"/>
                        <a:buFont typeface="Symbol" pitchFamily="18" charset="2"/>
                        <a:buNone/>
                        <a:tabLst/>
                      </a:pPr>
                      <a:r>
                        <a:rPr kumimoji="0" lang="en-US" sz="1400" b="0" i="0" u="none" strike="noStrike" cap="none" normalizeH="0" baseline="0" dirty="0" smtClean="0">
                          <a:ln>
                            <a:noFill/>
                          </a:ln>
                          <a:solidFill>
                            <a:srgbClr val="000000"/>
                          </a:solidFill>
                          <a:effectLst/>
                          <a:latin typeface="Arial" charset="0"/>
                          <a:cs typeface="Arial" charset="0"/>
                        </a:rPr>
                        <a:t>Bi-Annual: ’10</a:t>
                      </a:r>
                    </a:p>
                    <a:p>
                      <a:pPr marL="0" marR="0" lvl="0" indent="0" algn="l" defTabSz="914400" rtl="0" eaLnBrk="1" fontAlgn="base" latinLnBrk="0" hangingPunct="1">
                        <a:lnSpc>
                          <a:spcPct val="95000"/>
                        </a:lnSpc>
                        <a:spcBef>
                          <a:spcPct val="0"/>
                        </a:spcBef>
                        <a:spcAft>
                          <a:spcPct val="0"/>
                        </a:spcAft>
                        <a:buClr>
                          <a:schemeClr val="folHlink"/>
                        </a:buClr>
                        <a:buSzPct val="110000"/>
                        <a:buFont typeface="Symbol" pitchFamily="18" charset="2"/>
                        <a:buNone/>
                        <a:tabLst/>
                      </a:pPr>
                      <a:r>
                        <a:rPr kumimoji="0" lang="en-US" sz="1400" b="0" i="0" u="none" strike="noStrike" cap="none" normalizeH="0" baseline="0" dirty="0" smtClean="0">
                          <a:ln>
                            <a:noFill/>
                          </a:ln>
                          <a:solidFill>
                            <a:srgbClr val="000000"/>
                          </a:solidFill>
                          <a:effectLst/>
                          <a:latin typeface="Arial" charset="0"/>
                          <a:cs typeface="Arial" charset="0"/>
                        </a:rPr>
                        <a:t>Quarterly:  ’11</a:t>
                      </a:r>
                    </a:p>
                  </a:txBody>
                  <a:tcPr marR="457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99">
                        <a:alpha val="50195"/>
                      </a:srgbClr>
                    </a:solidFill>
                  </a:tcPr>
                </a:tc>
                <a:tc>
                  <a:txBody>
                    <a:bodyPr/>
                    <a:lstStyle/>
                    <a:p>
                      <a:pPr marL="0" marR="0" lvl="0" indent="0" algn="just" defTabSz="914400" rtl="0" eaLnBrk="1" fontAlgn="base" latinLnBrk="0" hangingPunct="1">
                        <a:lnSpc>
                          <a:spcPct val="95000"/>
                        </a:lnSpc>
                        <a:spcBef>
                          <a:spcPct val="0"/>
                        </a:spcBef>
                        <a:spcAft>
                          <a:spcPct val="0"/>
                        </a:spcAft>
                        <a:buClr>
                          <a:schemeClr val="folHlink"/>
                        </a:buClr>
                        <a:buSzPct val="110000"/>
                        <a:buFont typeface="Symbol" pitchFamily="18" charset="2"/>
                        <a:buNone/>
                        <a:tabLst/>
                      </a:pPr>
                      <a:r>
                        <a:rPr kumimoji="0" lang="en-US" sz="1400" b="0" i="0" u="none" strike="noStrike" cap="none" normalizeH="0" baseline="0" dirty="0" smtClean="0">
                          <a:ln>
                            <a:noFill/>
                          </a:ln>
                          <a:solidFill>
                            <a:srgbClr val="000000"/>
                          </a:solidFill>
                          <a:effectLst/>
                          <a:latin typeface="Arial" charset="0"/>
                          <a:cs typeface="Arial" charset="0"/>
                        </a:rPr>
                        <a:t>Ortho-McNeil -Janssen </a:t>
                      </a:r>
                    </a:p>
                    <a:p>
                      <a:pPr marL="0" marR="0" lvl="0" indent="0" algn="just" defTabSz="914400" rtl="0" eaLnBrk="1" fontAlgn="base" latinLnBrk="0" hangingPunct="1">
                        <a:lnSpc>
                          <a:spcPct val="95000"/>
                        </a:lnSpc>
                        <a:spcBef>
                          <a:spcPct val="0"/>
                        </a:spcBef>
                        <a:spcAft>
                          <a:spcPct val="0"/>
                        </a:spcAft>
                        <a:buClr>
                          <a:schemeClr val="folHlink"/>
                        </a:buClr>
                        <a:buSzPct val="110000"/>
                        <a:buFont typeface="Symbol" pitchFamily="18" charset="2"/>
                        <a:buNone/>
                        <a:tabLst/>
                      </a:pPr>
                      <a:r>
                        <a:rPr kumimoji="0" lang="en-US" sz="1400" b="0" i="0" u="none" strike="noStrike" cap="none" normalizeH="0" baseline="0" dirty="0" smtClean="0">
                          <a:ln>
                            <a:noFill/>
                          </a:ln>
                          <a:solidFill>
                            <a:srgbClr val="000000"/>
                          </a:solidFill>
                          <a:effectLst/>
                          <a:latin typeface="Arial" charset="0"/>
                          <a:cs typeface="Arial" charset="0"/>
                        </a:rPr>
                        <a:t>CIA signed: 4/28/10</a:t>
                      </a:r>
                    </a:p>
                    <a:p>
                      <a:pPr marL="0" marR="0" lvl="0" indent="0" algn="just" defTabSz="914400" rtl="0" eaLnBrk="1" fontAlgn="base" latinLnBrk="0" hangingPunct="1">
                        <a:lnSpc>
                          <a:spcPct val="95000"/>
                        </a:lnSpc>
                        <a:spcBef>
                          <a:spcPct val="0"/>
                        </a:spcBef>
                        <a:spcAft>
                          <a:spcPct val="0"/>
                        </a:spcAft>
                        <a:buClr>
                          <a:schemeClr val="folHlink"/>
                        </a:buClr>
                        <a:buSzPct val="110000"/>
                        <a:buFont typeface="Symbol" pitchFamily="18" charset="2"/>
                        <a:buNone/>
                        <a:tabLst/>
                      </a:pPr>
                      <a:r>
                        <a:rPr kumimoji="0" lang="en-US" sz="1400" b="0" i="0" u="none" strike="noStrike" cap="none" normalizeH="0" baseline="0" dirty="0" smtClean="0">
                          <a:ln>
                            <a:noFill/>
                          </a:ln>
                          <a:solidFill>
                            <a:srgbClr val="000000"/>
                          </a:solidFill>
                          <a:effectLst/>
                          <a:latin typeface="Arial" charset="0"/>
                          <a:cs typeface="Arial" charset="0"/>
                        </a:rPr>
                        <a:t>Voluntary for remainder of </a:t>
                      </a:r>
                      <a:r>
                        <a:rPr kumimoji="0" lang="en-US" sz="1400" b="0" i="0" u="none" strike="noStrike" cap="none" normalizeH="0" baseline="0" dirty="0" err="1" smtClean="0">
                          <a:ln>
                            <a:noFill/>
                          </a:ln>
                          <a:solidFill>
                            <a:srgbClr val="000000"/>
                          </a:solidFill>
                          <a:effectLst/>
                          <a:latin typeface="Arial" charset="0"/>
                          <a:cs typeface="Arial" charset="0"/>
                        </a:rPr>
                        <a:t>pharma</a:t>
                      </a:r>
                      <a:r>
                        <a:rPr kumimoji="0" lang="en-US" sz="1400" b="0" i="0" u="none" strike="noStrike" cap="none" normalizeH="0" baseline="0" dirty="0" smtClean="0">
                          <a:ln>
                            <a:noFill/>
                          </a:ln>
                          <a:solidFill>
                            <a:srgbClr val="000000"/>
                          </a:solidFill>
                          <a:effectLst/>
                          <a:latin typeface="Arial" charset="0"/>
                          <a:cs typeface="Arial" charset="0"/>
                        </a:rPr>
                        <a:t> companies</a:t>
                      </a:r>
                    </a:p>
                  </a:txBody>
                  <a:tcPr marR="457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99">
                        <a:alpha val="50195"/>
                      </a:srgbClr>
                    </a:solidFill>
                  </a:tcPr>
                </a:tc>
              </a:tr>
              <a:tr h="487705">
                <a:tc>
                  <a:txBody>
                    <a:bodyPr/>
                    <a:lstStyle/>
                    <a:p>
                      <a:pPr marL="0" marR="0" lvl="0" indent="0" algn="l" defTabSz="914400" rtl="0" eaLnBrk="1" fontAlgn="base" latinLnBrk="0" hangingPunct="1">
                        <a:lnSpc>
                          <a:spcPct val="95000"/>
                        </a:lnSpc>
                        <a:spcBef>
                          <a:spcPct val="0"/>
                        </a:spcBef>
                        <a:spcAft>
                          <a:spcPct val="0"/>
                        </a:spcAft>
                        <a:buClr>
                          <a:schemeClr val="folHlink"/>
                        </a:buClr>
                        <a:buSzPct val="110000"/>
                        <a:buFont typeface="Symbol" pitchFamily="18" charset="2"/>
                        <a:buNone/>
                        <a:tabLst/>
                      </a:pPr>
                      <a:r>
                        <a:rPr kumimoji="0" lang="en-US" sz="1400" b="0" i="0" u="none" strike="noStrike" cap="none" normalizeH="0" baseline="0" dirty="0" smtClean="0">
                          <a:ln>
                            <a:noFill/>
                          </a:ln>
                          <a:solidFill>
                            <a:srgbClr val="000000"/>
                          </a:solidFill>
                          <a:effectLst/>
                          <a:latin typeface="Arial" charset="0"/>
                          <a:cs typeface="Arial" charset="0"/>
                        </a:rPr>
                        <a:t>AstraZeneca</a:t>
                      </a:r>
                    </a:p>
                  </a:txBody>
                  <a:tcPr marR="457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99">
                        <a:alpha val="50195"/>
                      </a:srgbClr>
                    </a:solidFill>
                  </a:tcPr>
                </a:tc>
                <a:tc>
                  <a:txBody>
                    <a:bodyPr/>
                    <a:lstStyle/>
                    <a:p>
                      <a:pPr marL="0" marR="0" lvl="0" indent="0" algn="l" defTabSz="914400" rtl="0" eaLnBrk="1" fontAlgn="base" latinLnBrk="0" hangingPunct="1">
                        <a:lnSpc>
                          <a:spcPct val="95000"/>
                        </a:lnSpc>
                        <a:spcBef>
                          <a:spcPct val="0"/>
                        </a:spcBef>
                        <a:spcAft>
                          <a:spcPct val="0"/>
                        </a:spcAft>
                        <a:buClr>
                          <a:schemeClr val="folHlink"/>
                        </a:buClr>
                        <a:buSzPct val="110000"/>
                        <a:buFont typeface="Symbol" pitchFamily="18" charset="2"/>
                        <a:buNone/>
                        <a:tabLst/>
                      </a:pPr>
                      <a:r>
                        <a:rPr kumimoji="0" lang="en-US" sz="1400" b="0" i="0" u="none" strike="noStrike" cap="none" normalizeH="0" baseline="0" dirty="0" smtClean="0">
                          <a:ln>
                            <a:noFill/>
                          </a:ln>
                          <a:solidFill>
                            <a:srgbClr val="000000"/>
                          </a:solidFill>
                          <a:effectLst/>
                          <a:latin typeface="Arial" charset="0"/>
                          <a:cs typeface="Arial" charset="0"/>
                        </a:rPr>
                        <a:t>5/21/09</a:t>
                      </a:r>
                    </a:p>
                  </a:txBody>
                  <a:tcPr marR="457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99">
                        <a:alpha val="50195"/>
                      </a:srgbClr>
                    </a:solidFill>
                  </a:tcPr>
                </a:tc>
                <a:tc>
                  <a:txBody>
                    <a:bodyPr/>
                    <a:lstStyle/>
                    <a:p>
                      <a:pPr marL="0" marR="0" lvl="0" indent="0" algn="l" defTabSz="914400" rtl="0" eaLnBrk="1" fontAlgn="base" latinLnBrk="0" hangingPunct="1">
                        <a:lnSpc>
                          <a:spcPct val="95000"/>
                        </a:lnSpc>
                        <a:spcBef>
                          <a:spcPct val="0"/>
                        </a:spcBef>
                        <a:spcAft>
                          <a:spcPct val="0"/>
                        </a:spcAft>
                        <a:buClr>
                          <a:schemeClr val="folHlink"/>
                        </a:buClr>
                        <a:buSzPct val="110000"/>
                        <a:buFont typeface="Symbol" pitchFamily="18" charset="2"/>
                        <a:buNone/>
                        <a:tabLst/>
                      </a:pPr>
                      <a:r>
                        <a:rPr kumimoji="0" lang="en-US" sz="1400" b="0" i="0" u="none" strike="noStrike" cap="none" normalizeH="0" baseline="0" dirty="0" smtClean="0">
                          <a:ln>
                            <a:noFill/>
                          </a:ln>
                          <a:solidFill>
                            <a:srgbClr val="000000"/>
                          </a:solidFill>
                          <a:effectLst/>
                          <a:latin typeface="Arial" charset="0"/>
                          <a:cs typeface="Arial" charset="0"/>
                        </a:rPr>
                        <a:t>Aug ‘10</a:t>
                      </a:r>
                    </a:p>
                  </a:txBody>
                  <a:tcPr marR="457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99">
                        <a:alpha val="50195"/>
                      </a:srgbClr>
                    </a:solidFill>
                  </a:tcPr>
                </a:tc>
                <a:tc>
                  <a:txBody>
                    <a:bodyPr/>
                    <a:lstStyle/>
                    <a:p>
                      <a:pPr marL="0" marR="0" lvl="0" indent="0" algn="l" defTabSz="914400" rtl="0" eaLnBrk="1" fontAlgn="base" latinLnBrk="0" hangingPunct="1">
                        <a:lnSpc>
                          <a:spcPct val="95000"/>
                        </a:lnSpc>
                        <a:spcBef>
                          <a:spcPct val="0"/>
                        </a:spcBef>
                        <a:spcAft>
                          <a:spcPct val="0"/>
                        </a:spcAft>
                        <a:buClr>
                          <a:schemeClr val="folHlink"/>
                        </a:buClr>
                        <a:buSzPct val="110000"/>
                        <a:buFont typeface="Symbol" pitchFamily="18" charset="2"/>
                        <a:buNone/>
                        <a:tabLst/>
                      </a:pPr>
                      <a:r>
                        <a:rPr kumimoji="0" lang="en-US" sz="1400" b="0" i="0" u="none" strike="noStrike" cap="none" normalizeH="0" baseline="0" dirty="0" smtClean="0">
                          <a:ln>
                            <a:noFill/>
                          </a:ln>
                          <a:solidFill>
                            <a:srgbClr val="000000"/>
                          </a:solidFill>
                          <a:effectLst/>
                          <a:latin typeface="Arial" charset="0"/>
                          <a:cs typeface="Arial" charset="0"/>
                        </a:rPr>
                        <a:t>Bi-Annual: ’10</a:t>
                      </a:r>
                      <a:endParaRPr kumimoji="0" lang="en-US" sz="1400" b="0" i="0" u="none" strike="noStrike" cap="none" normalizeH="0" baseline="0" dirty="0" smtClean="0">
                        <a:ln>
                          <a:noFill/>
                        </a:ln>
                        <a:solidFill>
                          <a:srgbClr val="FF0000"/>
                        </a:solidFill>
                        <a:effectLst/>
                        <a:latin typeface="Arial" charset="0"/>
                        <a:cs typeface="Arial" charset="0"/>
                      </a:endParaRPr>
                    </a:p>
                    <a:p>
                      <a:pPr marL="0" marR="0" lvl="0" indent="0" algn="l" defTabSz="914400" rtl="0" eaLnBrk="1" fontAlgn="base" latinLnBrk="0" hangingPunct="1">
                        <a:lnSpc>
                          <a:spcPct val="95000"/>
                        </a:lnSpc>
                        <a:spcBef>
                          <a:spcPct val="0"/>
                        </a:spcBef>
                        <a:spcAft>
                          <a:spcPct val="0"/>
                        </a:spcAft>
                        <a:buClr>
                          <a:schemeClr val="folHlink"/>
                        </a:buClr>
                        <a:buSzPct val="110000"/>
                        <a:buFont typeface="Symbol" pitchFamily="18" charset="2"/>
                        <a:buNone/>
                        <a:tabLst/>
                      </a:pPr>
                      <a:r>
                        <a:rPr kumimoji="0" lang="en-US" sz="1400" b="0" i="0" u="none" strike="noStrike" cap="none" normalizeH="0" baseline="0" dirty="0" smtClean="0">
                          <a:ln>
                            <a:noFill/>
                          </a:ln>
                          <a:solidFill>
                            <a:srgbClr val="000000"/>
                          </a:solidFill>
                          <a:effectLst/>
                          <a:latin typeface="Arial" charset="0"/>
                          <a:cs typeface="Arial" charset="0"/>
                        </a:rPr>
                        <a:t>Quarterly: ’11</a:t>
                      </a:r>
                    </a:p>
                  </a:txBody>
                  <a:tcPr marR="457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99">
                        <a:alpha val="50195"/>
                      </a:srgbClr>
                    </a:solidFill>
                  </a:tcPr>
                </a:tc>
                <a:tc>
                  <a:txBody>
                    <a:bodyPr/>
                    <a:lstStyle/>
                    <a:p>
                      <a:pPr marL="0" marR="0" lvl="0" indent="0" algn="just" defTabSz="914400" rtl="0" eaLnBrk="1" fontAlgn="base" latinLnBrk="0" hangingPunct="1">
                        <a:lnSpc>
                          <a:spcPct val="95000"/>
                        </a:lnSpc>
                        <a:spcBef>
                          <a:spcPct val="0"/>
                        </a:spcBef>
                        <a:spcAft>
                          <a:spcPct val="0"/>
                        </a:spcAft>
                        <a:buClr>
                          <a:schemeClr val="folHlink"/>
                        </a:buClr>
                        <a:buSzPct val="110000"/>
                        <a:buFont typeface="Symbol" pitchFamily="18" charset="2"/>
                        <a:buNone/>
                        <a:tabLst/>
                      </a:pPr>
                      <a:r>
                        <a:rPr kumimoji="0" lang="en-US" sz="1400" b="0" i="0" u="none" strike="noStrike" cap="none" normalizeH="0" baseline="0" dirty="0" smtClean="0">
                          <a:ln>
                            <a:noFill/>
                          </a:ln>
                          <a:solidFill>
                            <a:srgbClr val="000000"/>
                          </a:solidFill>
                          <a:effectLst/>
                          <a:latin typeface="Arial" charset="0"/>
                          <a:cs typeface="Arial" charset="0"/>
                        </a:rPr>
                        <a:t>CIA signed: 4/27/10</a:t>
                      </a:r>
                    </a:p>
                  </a:txBody>
                  <a:tcPr marR="457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99">
                        <a:alpha val="50195"/>
                      </a:srgbClr>
                    </a:solidFill>
                  </a:tcPr>
                </a:tc>
              </a:tr>
              <a:tr h="487705">
                <a:tc>
                  <a:txBody>
                    <a:bodyPr/>
                    <a:lstStyle/>
                    <a:p>
                      <a:pPr marL="0" marR="0" lvl="0" indent="0" algn="l" defTabSz="914400" rtl="0" eaLnBrk="1" fontAlgn="base" latinLnBrk="0" hangingPunct="1">
                        <a:lnSpc>
                          <a:spcPct val="95000"/>
                        </a:lnSpc>
                        <a:spcBef>
                          <a:spcPct val="0"/>
                        </a:spcBef>
                        <a:spcAft>
                          <a:spcPct val="0"/>
                        </a:spcAft>
                        <a:buClr>
                          <a:schemeClr val="folHlink"/>
                        </a:buClr>
                        <a:buSzPct val="110000"/>
                        <a:buFont typeface="Symbol" pitchFamily="18" charset="2"/>
                        <a:buNone/>
                        <a:tabLst/>
                      </a:pPr>
                      <a:r>
                        <a:rPr kumimoji="0" lang="en-US" sz="1400" b="0" i="0" u="none" strike="noStrike" cap="none" normalizeH="0" baseline="0" dirty="0" err="1" smtClean="0">
                          <a:ln>
                            <a:noFill/>
                          </a:ln>
                          <a:solidFill>
                            <a:srgbClr val="000000"/>
                          </a:solidFill>
                          <a:effectLst/>
                          <a:latin typeface="Arial" charset="0"/>
                          <a:cs typeface="Arial" charset="0"/>
                        </a:rPr>
                        <a:t>Allergan</a:t>
                      </a:r>
                      <a:r>
                        <a:rPr kumimoji="0" lang="en-US" sz="1400" b="0" i="0" u="none" strike="noStrike" cap="none" normalizeH="0" baseline="0" dirty="0" smtClean="0">
                          <a:ln>
                            <a:noFill/>
                          </a:ln>
                          <a:solidFill>
                            <a:srgbClr val="000000"/>
                          </a:solidFill>
                          <a:effectLst/>
                          <a:latin typeface="Arial" charset="0"/>
                          <a:cs typeface="Arial" charset="0"/>
                        </a:rPr>
                        <a:t>, Inc.</a:t>
                      </a:r>
                    </a:p>
                  </a:txBody>
                  <a:tcPr marR="457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195"/>
                      </a:srgbClr>
                    </a:solidFill>
                  </a:tcPr>
                </a:tc>
                <a:tc>
                  <a:txBody>
                    <a:bodyPr/>
                    <a:lstStyle/>
                    <a:p>
                      <a:pPr marL="0" marR="0" lvl="0" indent="0" algn="l" defTabSz="914400" rtl="0" eaLnBrk="1" fontAlgn="base" latinLnBrk="0" hangingPunct="1">
                        <a:lnSpc>
                          <a:spcPct val="95000"/>
                        </a:lnSpc>
                        <a:spcBef>
                          <a:spcPct val="0"/>
                        </a:spcBef>
                        <a:spcAft>
                          <a:spcPct val="0"/>
                        </a:spcAft>
                        <a:buClr>
                          <a:schemeClr val="folHlink"/>
                        </a:buClr>
                        <a:buSzPct val="110000"/>
                        <a:buFont typeface="Symbol" pitchFamily="18" charset="2"/>
                        <a:buNone/>
                        <a:tabLst/>
                      </a:pPr>
                      <a:r>
                        <a:rPr kumimoji="0" lang="en-US" sz="1400" b="0" i="0" u="none" strike="noStrike" cap="none" normalizeH="0" baseline="0" dirty="0" smtClean="0">
                          <a:ln>
                            <a:noFill/>
                          </a:ln>
                          <a:solidFill>
                            <a:srgbClr val="000000"/>
                          </a:solidFill>
                          <a:effectLst/>
                          <a:latin typeface="Arial" charset="0"/>
                          <a:cs typeface="Arial" charset="0"/>
                        </a:rPr>
                        <a:t>8/30/10</a:t>
                      </a:r>
                    </a:p>
                  </a:txBody>
                  <a:tcPr marR="457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195"/>
                      </a:srgbClr>
                    </a:solidFill>
                  </a:tcPr>
                </a:tc>
                <a:tc>
                  <a:txBody>
                    <a:bodyPr/>
                    <a:lstStyle/>
                    <a:p>
                      <a:pPr marL="0" marR="0" lvl="0" indent="0" algn="l" defTabSz="914400" rtl="0" eaLnBrk="1" fontAlgn="base" latinLnBrk="0" hangingPunct="1">
                        <a:lnSpc>
                          <a:spcPct val="95000"/>
                        </a:lnSpc>
                        <a:spcBef>
                          <a:spcPct val="0"/>
                        </a:spcBef>
                        <a:spcAft>
                          <a:spcPct val="0"/>
                        </a:spcAft>
                        <a:buClr>
                          <a:schemeClr val="folHlink"/>
                        </a:buClr>
                        <a:buSzPct val="110000"/>
                        <a:buFont typeface="Symbol" pitchFamily="18" charset="2"/>
                        <a:buNone/>
                        <a:tabLst/>
                      </a:pPr>
                      <a:r>
                        <a:rPr kumimoji="0" lang="en-US" sz="1400" b="0" i="0" u="none" strike="noStrike" cap="none" normalizeH="0" baseline="0" dirty="0" smtClean="0">
                          <a:ln>
                            <a:noFill/>
                          </a:ln>
                          <a:solidFill>
                            <a:srgbClr val="000000"/>
                          </a:solidFill>
                          <a:effectLst/>
                          <a:latin typeface="Arial" charset="0"/>
                          <a:cs typeface="Arial" charset="0"/>
                        </a:rPr>
                        <a:t>4/30/11</a:t>
                      </a:r>
                    </a:p>
                  </a:txBody>
                  <a:tcPr marR="457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195"/>
                      </a:srgbClr>
                    </a:solidFill>
                  </a:tcPr>
                </a:tc>
                <a:tc>
                  <a:txBody>
                    <a:bodyPr/>
                    <a:lstStyle/>
                    <a:p>
                      <a:pPr marL="0" marR="0" lvl="0" indent="0" algn="l" defTabSz="914400" rtl="0" eaLnBrk="1" fontAlgn="base" latinLnBrk="0" hangingPunct="1">
                        <a:lnSpc>
                          <a:spcPct val="95000"/>
                        </a:lnSpc>
                        <a:spcBef>
                          <a:spcPct val="0"/>
                        </a:spcBef>
                        <a:spcAft>
                          <a:spcPct val="0"/>
                        </a:spcAft>
                        <a:buClr>
                          <a:schemeClr val="folHlink"/>
                        </a:buClr>
                        <a:buSzPct val="110000"/>
                        <a:buFont typeface="Symbol" pitchFamily="18" charset="2"/>
                        <a:buNone/>
                        <a:tabLst/>
                      </a:pPr>
                      <a:r>
                        <a:rPr kumimoji="0" lang="en-US" sz="1400" b="0" i="0" u="none" strike="noStrike" cap="none" normalizeH="0" baseline="0" dirty="0" smtClean="0">
                          <a:ln>
                            <a:noFill/>
                          </a:ln>
                          <a:solidFill>
                            <a:srgbClr val="000000"/>
                          </a:solidFill>
                          <a:effectLst/>
                          <a:latin typeface="Arial" charset="0"/>
                          <a:cs typeface="Arial" charset="0"/>
                        </a:rPr>
                        <a:t>2H ’10, 1H ’11</a:t>
                      </a:r>
                    </a:p>
                    <a:p>
                      <a:pPr marL="0" marR="0" lvl="0" indent="0" algn="l" defTabSz="914400" rtl="0" eaLnBrk="1" fontAlgn="base" latinLnBrk="0" hangingPunct="1">
                        <a:lnSpc>
                          <a:spcPct val="95000"/>
                        </a:lnSpc>
                        <a:spcBef>
                          <a:spcPct val="0"/>
                        </a:spcBef>
                        <a:spcAft>
                          <a:spcPct val="0"/>
                        </a:spcAft>
                        <a:buClr>
                          <a:schemeClr val="folHlink"/>
                        </a:buClr>
                        <a:buSzPct val="110000"/>
                        <a:buFont typeface="Symbol" pitchFamily="18" charset="2"/>
                        <a:buNone/>
                        <a:tabLst/>
                      </a:pPr>
                      <a:r>
                        <a:rPr kumimoji="0" lang="en-US" sz="1400" b="0" i="0" u="none" strike="noStrike" cap="none" normalizeH="0" baseline="0" dirty="0" smtClean="0">
                          <a:ln>
                            <a:noFill/>
                          </a:ln>
                          <a:solidFill>
                            <a:srgbClr val="000000"/>
                          </a:solidFill>
                          <a:effectLst/>
                          <a:latin typeface="Arial" charset="0"/>
                          <a:cs typeface="Arial" charset="0"/>
                        </a:rPr>
                        <a:t>Quarterly: (Q3 ’11)</a:t>
                      </a:r>
                    </a:p>
                  </a:txBody>
                  <a:tcPr marR="457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195"/>
                      </a:srgbClr>
                    </a:solidFill>
                  </a:tcPr>
                </a:tc>
                <a:tc>
                  <a:txBody>
                    <a:bodyPr/>
                    <a:lstStyle/>
                    <a:p>
                      <a:pPr marL="0" marR="0" lvl="0" indent="0" algn="just" defTabSz="914400" rtl="0" eaLnBrk="1" fontAlgn="base" latinLnBrk="0" hangingPunct="1">
                        <a:lnSpc>
                          <a:spcPct val="95000"/>
                        </a:lnSpc>
                        <a:spcBef>
                          <a:spcPct val="0"/>
                        </a:spcBef>
                        <a:spcAft>
                          <a:spcPct val="0"/>
                        </a:spcAft>
                        <a:buClr>
                          <a:schemeClr val="folHlink"/>
                        </a:buClr>
                        <a:buSzPct val="110000"/>
                        <a:buFont typeface="Symbol" pitchFamily="18" charset="2"/>
                        <a:buNone/>
                        <a:tabLst/>
                      </a:pPr>
                      <a:r>
                        <a:rPr kumimoji="0" lang="en-US" sz="1400" b="0" i="0" u="none" strike="noStrike" cap="none" normalizeH="0" baseline="0" dirty="0" smtClean="0">
                          <a:ln>
                            <a:noFill/>
                          </a:ln>
                          <a:solidFill>
                            <a:srgbClr val="000000"/>
                          </a:solidFill>
                          <a:effectLst/>
                          <a:latin typeface="Arial" charset="0"/>
                          <a:cs typeface="Arial" charset="0"/>
                        </a:rPr>
                        <a:t>CIA signed: 8/30/10</a:t>
                      </a:r>
                    </a:p>
                  </a:txBody>
                  <a:tcPr marR="457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195"/>
                      </a:srgbClr>
                    </a:solidFill>
                  </a:tcPr>
                </a:tc>
              </a:tr>
              <a:tr h="438623">
                <a:tc>
                  <a:txBody>
                    <a:bodyPr/>
                    <a:lstStyle/>
                    <a:p>
                      <a:pPr marL="0" marR="0" lvl="0" indent="0" algn="l" defTabSz="914400" rtl="0" eaLnBrk="1" fontAlgn="base" latinLnBrk="0" hangingPunct="1">
                        <a:lnSpc>
                          <a:spcPct val="95000"/>
                        </a:lnSpc>
                        <a:spcBef>
                          <a:spcPct val="0"/>
                        </a:spcBef>
                        <a:spcAft>
                          <a:spcPct val="0"/>
                        </a:spcAft>
                        <a:buClr>
                          <a:schemeClr val="folHlink"/>
                        </a:buClr>
                        <a:buSzPct val="110000"/>
                        <a:buFont typeface="Symbol" pitchFamily="18" charset="2"/>
                        <a:buNone/>
                        <a:tabLst/>
                      </a:pPr>
                      <a:r>
                        <a:rPr kumimoji="0" lang="en-US" sz="1400" b="0" i="0" u="none" strike="noStrike" cap="none" normalizeH="0" baseline="0" dirty="0" smtClean="0">
                          <a:ln>
                            <a:noFill/>
                          </a:ln>
                          <a:solidFill>
                            <a:srgbClr val="000000"/>
                          </a:solidFill>
                          <a:effectLst/>
                          <a:latin typeface="Arial" charset="0"/>
                          <a:cs typeface="Arial" charset="0"/>
                        </a:rPr>
                        <a:t>Forest Labs</a:t>
                      </a:r>
                    </a:p>
                  </a:txBody>
                  <a:tcPr marR="457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195"/>
                      </a:srgbClr>
                    </a:solidFill>
                  </a:tcPr>
                </a:tc>
                <a:tc>
                  <a:txBody>
                    <a:bodyPr/>
                    <a:lstStyle/>
                    <a:p>
                      <a:pPr marL="0" marR="0" lvl="0" indent="0" algn="l" defTabSz="914400" rtl="0" eaLnBrk="1" fontAlgn="base" latinLnBrk="0" hangingPunct="1">
                        <a:lnSpc>
                          <a:spcPct val="95000"/>
                        </a:lnSpc>
                        <a:spcBef>
                          <a:spcPct val="0"/>
                        </a:spcBef>
                        <a:spcAft>
                          <a:spcPct val="0"/>
                        </a:spcAft>
                        <a:buClr>
                          <a:schemeClr val="folHlink"/>
                        </a:buClr>
                        <a:buSzPct val="110000"/>
                        <a:buFont typeface="Symbol" pitchFamily="18" charset="2"/>
                        <a:buNone/>
                        <a:tabLst/>
                      </a:pPr>
                      <a:r>
                        <a:rPr kumimoji="0" lang="en-US" sz="1400" b="0" i="0" u="none" strike="noStrike" cap="none" normalizeH="0" baseline="0" dirty="0" smtClean="0">
                          <a:ln>
                            <a:noFill/>
                          </a:ln>
                          <a:solidFill>
                            <a:srgbClr val="000000"/>
                          </a:solidFill>
                          <a:effectLst/>
                          <a:latin typeface="Arial" charset="0"/>
                          <a:cs typeface="Arial" charset="0"/>
                        </a:rPr>
                        <a:t>9/15/10</a:t>
                      </a:r>
                    </a:p>
                  </a:txBody>
                  <a:tcPr marR="457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195"/>
                      </a:srgbClr>
                    </a:solidFill>
                  </a:tcPr>
                </a:tc>
                <a:tc>
                  <a:txBody>
                    <a:bodyPr/>
                    <a:lstStyle/>
                    <a:p>
                      <a:pPr marL="0" marR="0" lvl="0" indent="0" algn="l" defTabSz="914400" rtl="0" eaLnBrk="1" fontAlgn="base" latinLnBrk="0" hangingPunct="1">
                        <a:lnSpc>
                          <a:spcPct val="95000"/>
                        </a:lnSpc>
                        <a:spcBef>
                          <a:spcPct val="0"/>
                        </a:spcBef>
                        <a:spcAft>
                          <a:spcPct val="0"/>
                        </a:spcAft>
                        <a:buClr>
                          <a:schemeClr val="folHlink"/>
                        </a:buClr>
                        <a:buSzPct val="110000"/>
                        <a:buFont typeface="Symbol" pitchFamily="18" charset="2"/>
                        <a:buNone/>
                        <a:tabLst/>
                      </a:pPr>
                      <a:r>
                        <a:rPr kumimoji="0" lang="en-US" sz="1400" b="0" i="0" u="none" strike="noStrike" cap="none" normalizeH="0" baseline="0" dirty="0" smtClean="0">
                          <a:ln>
                            <a:noFill/>
                          </a:ln>
                          <a:solidFill>
                            <a:srgbClr val="000000"/>
                          </a:solidFill>
                          <a:effectLst/>
                          <a:latin typeface="Arial" charset="0"/>
                          <a:cs typeface="Arial" charset="0"/>
                        </a:rPr>
                        <a:t>1/1/11</a:t>
                      </a:r>
                    </a:p>
                  </a:txBody>
                  <a:tcPr marR="457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195"/>
                      </a:srgbClr>
                    </a:solidFill>
                  </a:tcPr>
                </a:tc>
                <a:tc>
                  <a:txBody>
                    <a:bodyPr/>
                    <a:lstStyle/>
                    <a:p>
                      <a:pPr marL="0" marR="0" lvl="0" indent="0" algn="l" defTabSz="914400" rtl="0" eaLnBrk="1" fontAlgn="base" latinLnBrk="0" hangingPunct="1">
                        <a:lnSpc>
                          <a:spcPct val="95000"/>
                        </a:lnSpc>
                        <a:spcBef>
                          <a:spcPct val="0"/>
                        </a:spcBef>
                        <a:spcAft>
                          <a:spcPct val="0"/>
                        </a:spcAft>
                        <a:buClr>
                          <a:schemeClr val="folHlink"/>
                        </a:buClr>
                        <a:buSzPct val="110000"/>
                        <a:buFont typeface="Symbol" pitchFamily="18" charset="2"/>
                        <a:buNone/>
                        <a:tabLst/>
                      </a:pPr>
                      <a:r>
                        <a:rPr kumimoji="0" lang="en-US" sz="1400" b="0" i="0" u="none" strike="noStrike" cap="none" normalizeH="0" baseline="0" dirty="0" smtClean="0">
                          <a:ln>
                            <a:noFill/>
                          </a:ln>
                          <a:solidFill>
                            <a:srgbClr val="000000"/>
                          </a:solidFill>
                          <a:effectLst/>
                          <a:latin typeface="Arial" charset="0"/>
                          <a:cs typeface="Arial" charset="0"/>
                        </a:rPr>
                        <a:t>Quarterly: ’11</a:t>
                      </a:r>
                    </a:p>
                  </a:txBody>
                  <a:tcPr marR="457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195"/>
                      </a:srgbClr>
                    </a:solidFill>
                  </a:tcPr>
                </a:tc>
                <a:tc>
                  <a:txBody>
                    <a:bodyPr/>
                    <a:lstStyle/>
                    <a:p>
                      <a:pPr marL="0" marR="0" lvl="0" indent="0" algn="just" defTabSz="914400" rtl="0" eaLnBrk="1" fontAlgn="base" latinLnBrk="0" hangingPunct="1">
                        <a:lnSpc>
                          <a:spcPct val="95000"/>
                        </a:lnSpc>
                        <a:spcBef>
                          <a:spcPct val="0"/>
                        </a:spcBef>
                        <a:spcAft>
                          <a:spcPct val="0"/>
                        </a:spcAft>
                        <a:buClr>
                          <a:schemeClr val="folHlink"/>
                        </a:buClr>
                        <a:buSzPct val="110000"/>
                        <a:buFont typeface="Symbol" pitchFamily="18" charset="2"/>
                        <a:buNone/>
                        <a:tabLst/>
                      </a:pPr>
                      <a:r>
                        <a:rPr kumimoji="0" lang="en-US" sz="1400" b="0" i="0" u="none" strike="noStrike" cap="none" normalizeH="0" baseline="0" dirty="0" smtClean="0">
                          <a:ln>
                            <a:noFill/>
                          </a:ln>
                          <a:solidFill>
                            <a:srgbClr val="000000"/>
                          </a:solidFill>
                          <a:effectLst/>
                          <a:latin typeface="Arial" charset="0"/>
                          <a:cs typeface="Arial" charset="0"/>
                        </a:rPr>
                        <a:t>CIA signed: 9/15/10</a:t>
                      </a:r>
                    </a:p>
                  </a:txBody>
                  <a:tcPr marR="457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195"/>
                      </a:srgbClr>
                    </a:solidFill>
                  </a:tcPr>
                </a:tc>
              </a:tr>
              <a:tr h="438623">
                <a:tc>
                  <a:txBody>
                    <a:bodyPr/>
                    <a:lstStyle/>
                    <a:p>
                      <a:pPr marL="0" marR="0" lvl="0" indent="0" algn="l" defTabSz="914400" rtl="0" eaLnBrk="1" fontAlgn="base" latinLnBrk="0" hangingPunct="1">
                        <a:lnSpc>
                          <a:spcPct val="95000"/>
                        </a:lnSpc>
                        <a:spcBef>
                          <a:spcPct val="0"/>
                        </a:spcBef>
                        <a:spcAft>
                          <a:spcPct val="0"/>
                        </a:spcAft>
                        <a:buClr>
                          <a:schemeClr val="folHlink"/>
                        </a:buClr>
                        <a:buSzPct val="110000"/>
                        <a:buFont typeface="Symbol" pitchFamily="18" charset="2"/>
                        <a:buNone/>
                        <a:tabLst/>
                      </a:pPr>
                      <a:r>
                        <a:rPr kumimoji="0" lang="en-US" sz="1400" b="0" i="0" u="none" strike="noStrike" cap="none" normalizeH="0" baseline="0" dirty="0" smtClean="0">
                          <a:ln>
                            <a:noFill/>
                          </a:ln>
                          <a:solidFill>
                            <a:srgbClr val="000000"/>
                          </a:solidFill>
                          <a:effectLst/>
                          <a:latin typeface="Arial" charset="0"/>
                          <a:cs typeface="Arial" charset="0"/>
                        </a:rPr>
                        <a:t>Novartis </a:t>
                      </a:r>
                    </a:p>
                  </a:txBody>
                  <a:tcPr marR="457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195"/>
                      </a:srgbClr>
                    </a:solidFill>
                  </a:tcPr>
                </a:tc>
                <a:tc>
                  <a:txBody>
                    <a:bodyPr/>
                    <a:lstStyle/>
                    <a:p>
                      <a:pPr marL="0" marR="0" lvl="0" indent="0" algn="l" defTabSz="914400" rtl="0" eaLnBrk="1" fontAlgn="base" latinLnBrk="0" hangingPunct="1">
                        <a:lnSpc>
                          <a:spcPct val="95000"/>
                        </a:lnSpc>
                        <a:spcBef>
                          <a:spcPct val="0"/>
                        </a:spcBef>
                        <a:spcAft>
                          <a:spcPct val="0"/>
                        </a:spcAft>
                        <a:buClr>
                          <a:schemeClr val="folHlink"/>
                        </a:buClr>
                        <a:buSzPct val="110000"/>
                        <a:buFont typeface="Symbol" pitchFamily="18" charset="2"/>
                        <a:buNone/>
                        <a:tabLst/>
                      </a:pPr>
                      <a:r>
                        <a:rPr kumimoji="0" lang="en-US" sz="1400" b="0" i="0" u="none" strike="noStrike" cap="none" normalizeH="0" baseline="0" dirty="0" smtClean="0">
                          <a:ln>
                            <a:noFill/>
                          </a:ln>
                          <a:solidFill>
                            <a:srgbClr val="000000"/>
                          </a:solidFill>
                          <a:effectLst/>
                          <a:latin typeface="Arial" charset="0"/>
                          <a:cs typeface="Arial" charset="0"/>
                        </a:rPr>
                        <a:t>9/29/10</a:t>
                      </a:r>
                    </a:p>
                  </a:txBody>
                  <a:tcPr marR="457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195"/>
                      </a:srgbClr>
                    </a:solidFill>
                  </a:tcPr>
                </a:tc>
                <a:tc>
                  <a:txBody>
                    <a:bodyPr/>
                    <a:lstStyle/>
                    <a:p>
                      <a:pPr marL="0" marR="0" lvl="0" indent="0" algn="l" defTabSz="914400" rtl="0" eaLnBrk="1" fontAlgn="base" latinLnBrk="0" hangingPunct="1">
                        <a:lnSpc>
                          <a:spcPct val="95000"/>
                        </a:lnSpc>
                        <a:spcBef>
                          <a:spcPct val="0"/>
                        </a:spcBef>
                        <a:spcAft>
                          <a:spcPct val="0"/>
                        </a:spcAft>
                        <a:buClr>
                          <a:schemeClr val="folHlink"/>
                        </a:buClr>
                        <a:buSzPct val="110000"/>
                        <a:buFont typeface="Symbol" pitchFamily="18" charset="2"/>
                        <a:buNone/>
                        <a:tabLst/>
                      </a:pPr>
                      <a:r>
                        <a:rPr kumimoji="0" lang="en-US" sz="1400" b="0" i="0" u="none" strike="noStrike" cap="none" normalizeH="0" baseline="0" dirty="0" smtClean="0">
                          <a:ln>
                            <a:noFill/>
                          </a:ln>
                          <a:solidFill>
                            <a:srgbClr val="000000"/>
                          </a:solidFill>
                          <a:effectLst/>
                          <a:latin typeface="Arial" charset="0"/>
                          <a:cs typeface="Arial" charset="0"/>
                        </a:rPr>
                        <a:t>3/31/11</a:t>
                      </a:r>
                    </a:p>
                  </a:txBody>
                  <a:tcPr marR="457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195"/>
                      </a:srgbClr>
                    </a:solidFill>
                  </a:tcPr>
                </a:tc>
                <a:tc>
                  <a:txBody>
                    <a:bodyPr/>
                    <a:lstStyle/>
                    <a:p>
                      <a:pPr marL="0" marR="0" lvl="0" indent="0" algn="l" defTabSz="914400" rtl="0" eaLnBrk="1" fontAlgn="base" latinLnBrk="0" hangingPunct="1">
                        <a:lnSpc>
                          <a:spcPct val="95000"/>
                        </a:lnSpc>
                        <a:spcBef>
                          <a:spcPct val="0"/>
                        </a:spcBef>
                        <a:spcAft>
                          <a:spcPct val="0"/>
                        </a:spcAft>
                        <a:buClr>
                          <a:schemeClr val="folHlink"/>
                        </a:buClr>
                        <a:buSzPct val="110000"/>
                        <a:buFont typeface="Symbol" pitchFamily="18" charset="2"/>
                        <a:buNone/>
                        <a:tabLst/>
                      </a:pPr>
                      <a:r>
                        <a:rPr kumimoji="0" lang="en-US" sz="1400" b="0" i="0" u="none" strike="noStrike" cap="none" normalizeH="0" baseline="0" dirty="0" smtClean="0">
                          <a:ln>
                            <a:noFill/>
                          </a:ln>
                          <a:solidFill>
                            <a:srgbClr val="000000"/>
                          </a:solidFill>
                          <a:effectLst/>
                          <a:latin typeface="Arial" charset="0"/>
                          <a:cs typeface="Arial" charset="0"/>
                        </a:rPr>
                        <a:t>Quarterly: ’11</a:t>
                      </a:r>
                    </a:p>
                  </a:txBody>
                  <a:tcPr marR="457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195"/>
                      </a:srgbClr>
                    </a:solidFill>
                  </a:tcPr>
                </a:tc>
                <a:tc>
                  <a:txBody>
                    <a:bodyPr/>
                    <a:lstStyle/>
                    <a:p>
                      <a:pPr marL="0" marR="0" lvl="0" indent="0" algn="just" defTabSz="914400" rtl="0" eaLnBrk="1" fontAlgn="base" latinLnBrk="0" hangingPunct="1">
                        <a:lnSpc>
                          <a:spcPct val="95000"/>
                        </a:lnSpc>
                        <a:spcBef>
                          <a:spcPct val="0"/>
                        </a:spcBef>
                        <a:spcAft>
                          <a:spcPct val="0"/>
                        </a:spcAft>
                        <a:buClr>
                          <a:schemeClr val="folHlink"/>
                        </a:buClr>
                        <a:buSzPct val="110000"/>
                        <a:buFont typeface="Symbol" pitchFamily="18" charset="2"/>
                        <a:buNone/>
                        <a:tabLst/>
                      </a:pPr>
                      <a:r>
                        <a:rPr kumimoji="0" lang="en-US" sz="1400" b="0" i="0" u="none" strike="noStrike" cap="none" normalizeH="0" baseline="0" dirty="0" smtClean="0">
                          <a:ln>
                            <a:noFill/>
                          </a:ln>
                          <a:solidFill>
                            <a:srgbClr val="000000"/>
                          </a:solidFill>
                          <a:effectLst/>
                          <a:latin typeface="Arial" charset="0"/>
                          <a:cs typeface="Arial" charset="0"/>
                        </a:rPr>
                        <a:t>CIA signed:  9/29/10</a:t>
                      </a:r>
                    </a:p>
                  </a:txBody>
                  <a:tcPr marR="457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195"/>
                      </a:srgbClr>
                    </a:solidFill>
                  </a:tcPr>
                </a:tc>
              </a:tr>
            </a:tbl>
          </a:graphicData>
        </a:graphic>
      </p:graphicFrame>
      <p:grpSp>
        <p:nvGrpSpPr>
          <p:cNvPr id="27726" name="Group 111"/>
          <p:cNvGrpSpPr>
            <a:grpSpLocks/>
          </p:cNvGrpSpPr>
          <p:nvPr/>
        </p:nvGrpSpPr>
        <p:grpSpPr bwMode="auto">
          <a:xfrm>
            <a:off x="2519363" y="6019800"/>
            <a:ext cx="4105275" cy="431800"/>
            <a:chOff x="485" y="3923"/>
            <a:chExt cx="3717" cy="173"/>
          </a:xfrm>
        </p:grpSpPr>
        <p:sp>
          <p:nvSpPr>
            <p:cNvPr id="27727" name="Rectangle 112"/>
            <p:cNvSpPr>
              <a:spLocks noChangeArrowheads="1"/>
            </p:cNvSpPr>
            <p:nvPr/>
          </p:nvSpPr>
          <p:spPr bwMode="auto">
            <a:xfrm>
              <a:off x="1255" y="3964"/>
              <a:ext cx="192" cy="91"/>
            </a:xfrm>
            <a:prstGeom prst="rect">
              <a:avLst/>
            </a:prstGeom>
            <a:solidFill>
              <a:srgbClr val="00CC99">
                <a:alpha val="50195"/>
              </a:srgbClr>
            </a:solidFill>
            <a:ln w="25400">
              <a:solidFill>
                <a:srgbClr val="000000"/>
              </a:solidFill>
              <a:miter lim="800000"/>
              <a:headEnd/>
              <a:tailEnd/>
            </a:ln>
          </p:spPr>
          <p:txBody>
            <a:bodyPr wrap="none" lIns="0" tIns="0" rIns="0" bIns="0" anchor="ctr"/>
            <a:lstStyle/>
            <a:p>
              <a:endParaRPr lang="en-US"/>
            </a:p>
          </p:txBody>
        </p:sp>
        <p:sp>
          <p:nvSpPr>
            <p:cNvPr id="27728" name="Text Box 113"/>
            <p:cNvSpPr txBox="1">
              <a:spLocks noChangeArrowheads="1"/>
            </p:cNvSpPr>
            <p:nvPr/>
          </p:nvSpPr>
          <p:spPr bwMode="auto">
            <a:xfrm>
              <a:off x="1502" y="3977"/>
              <a:ext cx="765" cy="86"/>
            </a:xfrm>
            <a:prstGeom prst="rect">
              <a:avLst/>
            </a:prstGeom>
            <a:noFill/>
            <a:ln w="25400">
              <a:noFill/>
              <a:miter lim="800000"/>
              <a:headEnd/>
              <a:tailEnd/>
            </a:ln>
          </p:spPr>
          <p:txBody>
            <a:bodyPr wrap="none" lIns="0" tIns="0" rIns="0" bIns="0">
              <a:spAutoFit/>
            </a:bodyPr>
            <a:lstStyle/>
            <a:p>
              <a:pPr eaLnBrk="0" hangingPunct="0"/>
              <a:r>
                <a:rPr lang="en-US" sz="1000"/>
                <a:t>= Currently disclosing</a:t>
              </a:r>
            </a:p>
          </p:txBody>
        </p:sp>
        <p:sp>
          <p:nvSpPr>
            <p:cNvPr id="27729" name="Text Box 114"/>
            <p:cNvSpPr txBox="1">
              <a:spLocks noChangeArrowheads="1"/>
            </p:cNvSpPr>
            <p:nvPr/>
          </p:nvSpPr>
          <p:spPr bwMode="auto">
            <a:xfrm>
              <a:off x="2960" y="3977"/>
              <a:ext cx="741" cy="86"/>
            </a:xfrm>
            <a:prstGeom prst="rect">
              <a:avLst/>
            </a:prstGeom>
            <a:noFill/>
            <a:ln w="25400">
              <a:noFill/>
              <a:miter lim="800000"/>
              <a:headEnd/>
              <a:tailEnd/>
            </a:ln>
          </p:spPr>
          <p:txBody>
            <a:bodyPr wrap="none" lIns="0" tIns="0" rIns="0" bIns="0">
              <a:spAutoFit/>
            </a:bodyPr>
            <a:lstStyle/>
            <a:p>
              <a:pPr eaLnBrk="0" hangingPunct="0"/>
              <a:r>
                <a:rPr lang="en-US" sz="1000"/>
                <a:t>= Planned disclosure</a:t>
              </a:r>
            </a:p>
          </p:txBody>
        </p:sp>
        <p:sp>
          <p:nvSpPr>
            <p:cNvPr id="27730" name="Text Box 116"/>
            <p:cNvSpPr txBox="1">
              <a:spLocks noChangeArrowheads="1"/>
            </p:cNvSpPr>
            <p:nvPr/>
          </p:nvSpPr>
          <p:spPr bwMode="auto">
            <a:xfrm>
              <a:off x="576" y="3942"/>
              <a:ext cx="193" cy="121"/>
            </a:xfrm>
            <a:prstGeom prst="rect">
              <a:avLst/>
            </a:prstGeom>
            <a:noFill/>
            <a:ln w="25400">
              <a:noFill/>
              <a:miter lim="800000"/>
              <a:headEnd/>
              <a:tailEnd/>
            </a:ln>
          </p:spPr>
          <p:txBody>
            <a:bodyPr wrap="none" lIns="0" tIns="0" rIns="0" bIns="0">
              <a:spAutoFit/>
            </a:bodyPr>
            <a:lstStyle/>
            <a:p>
              <a:pPr eaLnBrk="0" hangingPunct="0"/>
              <a:r>
                <a:rPr lang="en-US" sz="1400"/>
                <a:t>Key</a:t>
              </a:r>
            </a:p>
          </p:txBody>
        </p:sp>
        <p:sp>
          <p:nvSpPr>
            <p:cNvPr id="27731" name="Rectangle 117"/>
            <p:cNvSpPr>
              <a:spLocks noChangeArrowheads="1"/>
            </p:cNvSpPr>
            <p:nvPr/>
          </p:nvSpPr>
          <p:spPr bwMode="auto">
            <a:xfrm>
              <a:off x="2719" y="3964"/>
              <a:ext cx="192" cy="91"/>
            </a:xfrm>
            <a:prstGeom prst="rect">
              <a:avLst/>
            </a:prstGeom>
            <a:solidFill>
              <a:srgbClr val="FFFF00">
                <a:alpha val="50195"/>
              </a:srgbClr>
            </a:solidFill>
            <a:ln w="25400">
              <a:solidFill>
                <a:srgbClr val="000000"/>
              </a:solidFill>
              <a:miter lim="800000"/>
              <a:headEnd/>
              <a:tailEnd/>
            </a:ln>
          </p:spPr>
          <p:txBody>
            <a:bodyPr wrap="none" lIns="0" tIns="0" rIns="0" bIns="0" anchor="ctr"/>
            <a:lstStyle/>
            <a:p>
              <a:endParaRPr lang="en-US"/>
            </a:p>
          </p:txBody>
        </p:sp>
        <p:sp>
          <p:nvSpPr>
            <p:cNvPr id="27732" name="Rectangle 119"/>
            <p:cNvSpPr>
              <a:spLocks noChangeArrowheads="1"/>
            </p:cNvSpPr>
            <p:nvPr/>
          </p:nvSpPr>
          <p:spPr bwMode="auto">
            <a:xfrm>
              <a:off x="485" y="3923"/>
              <a:ext cx="3717" cy="173"/>
            </a:xfrm>
            <a:prstGeom prst="rect">
              <a:avLst/>
            </a:prstGeom>
            <a:noFill/>
            <a:ln w="3175">
              <a:solidFill>
                <a:srgbClr val="000000"/>
              </a:solidFill>
              <a:miter lim="800000"/>
              <a:headEnd/>
              <a:tailEnd/>
            </a:ln>
          </p:spPr>
          <p:txBody>
            <a:bodyPr wrap="none" lIns="0" tIns="0" rIns="0" bIns="0" anchor="ctr"/>
            <a:lstStyle/>
            <a:p>
              <a:endParaRPr lang="en-US"/>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3733800" y="1066800"/>
          <a:ext cx="5181600" cy="4597400"/>
        </p:xfrm>
        <a:graphic>
          <a:graphicData uri="http://schemas.openxmlformats.org/drawingml/2006/table">
            <a:tbl>
              <a:tblPr firstRow="1" bandRow="1">
                <a:tableStyleId>{5940675A-B579-460E-94D1-54222C63F5DA}</a:tableStyleId>
              </a:tblPr>
              <a:tblGrid>
                <a:gridCol w="2057400"/>
                <a:gridCol w="1219200"/>
                <a:gridCol w="1905000"/>
              </a:tblGrid>
              <a:tr h="370840">
                <a:tc>
                  <a:txBody>
                    <a:bodyPr/>
                    <a:lstStyle/>
                    <a:p>
                      <a:pPr algn="ctr"/>
                      <a:r>
                        <a:rPr lang="en-US" sz="1400" b="1" dirty="0" smtClean="0"/>
                        <a:t>Company</a:t>
                      </a:r>
                      <a:endParaRPr lang="en-US" sz="1400" b="1" dirty="0"/>
                    </a:p>
                  </a:txBody>
                  <a:tcPr>
                    <a:solidFill>
                      <a:schemeClr val="bg1">
                        <a:lumMod val="85000"/>
                      </a:schemeClr>
                    </a:solidFill>
                  </a:tcPr>
                </a:tc>
                <a:tc>
                  <a:txBody>
                    <a:bodyPr/>
                    <a:lstStyle/>
                    <a:p>
                      <a:pPr algn="ctr"/>
                      <a:r>
                        <a:rPr lang="en-US" sz="1400" b="1" dirty="0" smtClean="0"/>
                        <a:t>Field Ride-</a:t>
                      </a:r>
                      <a:r>
                        <a:rPr lang="en-US" sz="1400" b="1" dirty="0" err="1" smtClean="0"/>
                        <a:t>Alongs</a:t>
                      </a:r>
                      <a:endParaRPr lang="en-US" sz="1400" b="1" dirty="0"/>
                    </a:p>
                  </a:txBody>
                  <a:tcPr>
                    <a:solidFill>
                      <a:schemeClr val="bg1">
                        <a:lumMod val="85000"/>
                      </a:schemeClr>
                    </a:solidFill>
                  </a:tcPr>
                </a:tc>
                <a:tc>
                  <a:txBody>
                    <a:bodyPr/>
                    <a:lstStyle/>
                    <a:p>
                      <a:pPr algn="ctr"/>
                      <a:r>
                        <a:rPr lang="en-US" sz="1400" b="1" dirty="0" smtClean="0"/>
                        <a:t>Live Speaker Program</a:t>
                      </a:r>
                      <a:r>
                        <a:rPr lang="en-US" sz="1400" b="1" baseline="0" dirty="0" smtClean="0"/>
                        <a:t> Audits</a:t>
                      </a:r>
                      <a:endParaRPr lang="en-US" sz="1400" b="1" dirty="0"/>
                    </a:p>
                  </a:txBody>
                  <a:tcPr>
                    <a:solidFill>
                      <a:schemeClr val="bg1">
                        <a:lumMod val="85000"/>
                      </a:schemeClr>
                    </a:solidFill>
                  </a:tcPr>
                </a:tc>
              </a:tr>
              <a:tr h="370840">
                <a:tc>
                  <a:txBody>
                    <a:bodyPr/>
                    <a:lstStyle/>
                    <a:p>
                      <a:r>
                        <a:rPr lang="en-US" sz="1400" dirty="0" smtClean="0"/>
                        <a:t>Novartis</a:t>
                      </a:r>
                    </a:p>
                  </a:txBody>
                  <a:tcPr/>
                </a:tc>
                <a:tc>
                  <a:txBody>
                    <a:bodyPr/>
                    <a:lstStyle/>
                    <a:p>
                      <a:pPr algn="ctr"/>
                      <a:r>
                        <a:rPr lang="en-US" sz="1400" dirty="0" smtClean="0"/>
                        <a:t>50</a:t>
                      </a:r>
                      <a:endParaRPr lang="en-US" sz="1400" dirty="0"/>
                    </a:p>
                  </a:txBody>
                  <a:tcPr/>
                </a:tc>
                <a:tc>
                  <a:txBody>
                    <a:bodyPr/>
                    <a:lstStyle/>
                    <a:p>
                      <a:pPr algn="ctr"/>
                      <a:r>
                        <a:rPr lang="en-US" sz="1400" dirty="0" smtClean="0"/>
                        <a:t>125</a:t>
                      </a:r>
                      <a:endParaRPr lang="en-US" sz="1400" dirty="0"/>
                    </a:p>
                  </a:txBody>
                  <a:tcPr/>
                </a:tc>
              </a:tr>
              <a:tr h="370840">
                <a:tc>
                  <a:txBody>
                    <a:bodyPr/>
                    <a:lstStyle/>
                    <a:p>
                      <a:r>
                        <a:rPr lang="en-US" sz="1400" dirty="0" err="1" smtClean="0"/>
                        <a:t>Allergan</a:t>
                      </a:r>
                      <a:endParaRPr lang="en-US" sz="1400" dirty="0" smtClean="0"/>
                    </a:p>
                  </a:txBody>
                  <a:tcPr/>
                </a:tc>
                <a:tc>
                  <a:txBody>
                    <a:bodyPr/>
                    <a:lstStyle/>
                    <a:p>
                      <a:pPr algn="ctr"/>
                      <a:r>
                        <a:rPr lang="en-US" sz="1400" dirty="0" smtClean="0"/>
                        <a:t>30</a:t>
                      </a:r>
                      <a:endParaRPr lang="en-US" sz="1400" dirty="0"/>
                    </a:p>
                  </a:txBody>
                  <a:tcPr/>
                </a:tc>
                <a:tc>
                  <a:txBody>
                    <a:bodyPr/>
                    <a:lstStyle/>
                    <a:p>
                      <a:pPr algn="ctr"/>
                      <a:r>
                        <a:rPr lang="en-US" sz="1400" dirty="0" smtClean="0"/>
                        <a:t>75</a:t>
                      </a:r>
                      <a:endParaRPr lang="en-US" sz="1400" dirty="0"/>
                    </a:p>
                  </a:txBody>
                  <a:tcPr/>
                </a:tc>
              </a:tr>
              <a:tr h="370840">
                <a:tc>
                  <a:txBody>
                    <a:bodyPr/>
                    <a:lstStyle/>
                    <a:p>
                      <a:r>
                        <a:rPr lang="en-US" sz="1400" dirty="0" smtClean="0"/>
                        <a:t>Forest Labs</a:t>
                      </a:r>
                    </a:p>
                  </a:txBody>
                  <a:tcPr/>
                </a:tc>
                <a:tc>
                  <a:txBody>
                    <a:bodyPr/>
                    <a:lstStyle/>
                    <a:p>
                      <a:pPr algn="ctr"/>
                      <a:r>
                        <a:rPr lang="en-US" sz="1400" dirty="0" smtClean="0"/>
                        <a:t>40</a:t>
                      </a:r>
                      <a:endParaRPr lang="en-US" sz="1400" dirty="0"/>
                    </a:p>
                  </a:txBody>
                  <a:tcPr/>
                </a:tc>
                <a:tc>
                  <a:txBody>
                    <a:bodyPr/>
                    <a:lstStyle/>
                    <a:p>
                      <a:pPr algn="ctr"/>
                      <a:r>
                        <a:rPr lang="en-US" sz="1400" dirty="0" smtClean="0"/>
                        <a:t>175</a:t>
                      </a:r>
                      <a:endParaRPr lang="en-US" sz="1400" dirty="0"/>
                    </a:p>
                  </a:txBody>
                  <a:tcPr/>
                </a:tc>
              </a:tr>
              <a:tr h="370840">
                <a:tc>
                  <a:txBody>
                    <a:bodyPr/>
                    <a:lstStyle/>
                    <a:p>
                      <a:r>
                        <a:rPr lang="en-US" sz="1400" dirty="0" smtClean="0"/>
                        <a:t>Ortho-McNeil-Janssen</a:t>
                      </a:r>
                    </a:p>
                  </a:txBody>
                  <a:tcPr/>
                </a:tc>
                <a:tc>
                  <a:txBody>
                    <a:bodyPr/>
                    <a:lstStyle/>
                    <a:p>
                      <a:pPr algn="ctr"/>
                      <a:r>
                        <a:rPr lang="en-US" sz="1400" dirty="0" smtClean="0"/>
                        <a:t>30</a:t>
                      </a:r>
                      <a:endParaRPr lang="en-US" sz="1400" dirty="0"/>
                    </a:p>
                  </a:txBody>
                  <a:tcPr/>
                </a:tc>
                <a:tc>
                  <a:txBody>
                    <a:bodyPr/>
                    <a:lstStyle/>
                    <a:p>
                      <a:pPr algn="ctr"/>
                      <a:r>
                        <a:rPr lang="en-US" sz="1400" dirty="0" smtClean="0"/>
                        <a:t>40</a:t>
                      </a:r>
                      <a:endParaRPr lang="en-US" sz="1400" dirty="0"/>
                    </a:p>
                  </a:txBody>
                  <a:tcPr/>
                </a:tc>
              </a:tr>
              <a:tr h="370840">
                <a:tc>
                  <a:txBody>
                    <a:bodyPr/>
                    <a:lstStyle/>
                    <a:p>
                      <a:r>
                        <a:rPr lang="en-US" sz="1400" dirty="0" smtClean="0"/>
                        <a:t>AstraZeneca</a:t>
                      </a:r>
                      <a:endParaRPr lang="en-US" sz="1400" dirty="0"/>
                    </a:p>
                  </a:txBody>
                  <a:tcPr/>
                </a:tc>
                <a:tc>
                  <a:txBody>
                    <a:bodyPr/>
                    <a:lstStyle/>
                    <a:p>
                      <a:pPr algn="ctr"/>
                      <a:r>
                        <a:rPr lang="en-US" sz="1400" dirty="0" smtClean="0"/>
                        <a:t>75</a:t>
                      </a:r>
                      <a:endParaRPr lang="en-US" sz="1400" dirty="0"/>
                    </a:p>
                  </a:txBody>
                  <a:tcPr/>
                </a:tc>
                <a:tc>
                  <a:txBody>
                    <a:bodyPr/>
                    <a:lstStyle/>
                    <a:p>
                      <a:pPr algn="ctr"/>
                      <a:r>
                        <a:rPr lang="en-US" sz="1400" dirty="0" smtClean="0"/>
                        <a:t>250</a:t>
                      </a:r>
                      <a:endParaRPr lang="en-US" sz="1400" dirty="0"/>
                    </a:p>
                  </a:txBody>
                  <a:tcPr/>
                </a:tc>
              </a:tr>
              <a:tr h="370840">
                <a:tc>
                  <a:txBody>
                    <a:bodyPr/>
                    <a:lstStyle/>
                    <a:p>
                      <a:r>
                        <a:rPr lang="en-US" sz="1400" dirty="0" smtClean="0"/>
                        <a:t>Pfizer</a:t>
                      </a:r>
                      <a:endParaRPr lang="en-US" sz="1400" dirty="0"/>
                    </a:p>
                  </a:txBody>
                  <a:tcPr>
                    <a:noFill/>
                  </a:tcPr>
                </a:tc>
                <a:tc>
                  <a:txBody>
                    <a:bodyPr/>
                    <a:lstStyle/>
                    <a:p>
                      <a:pPr algn="ctr"/>
                      <a:r>
                        <a:rPr lang="en-US" sz="1400" dirty="0" smtClean="0"/>
                        <a:t>60</a:t>
                      </a:r>
                      <a:endParaRPr lang="en-US" sz="1400" dirty="0"/>
                    </a:p>
                  </a:txBody>
                  <a:tcPr>
                    <a:noFill/>
                  </a:tcPr>
                </a:tc>
                <a:tc>
                  <a:txBody>
                    <a:bodyPr/>
                    <a:lstStyle/>
                    <a:p>
                      <a:pPr algn="ctr"/>
                      <a:r>
                        <a:rPr lang="en-US" sz="1400" dirty="0" smtClean="0"/>
                        <a:t>200</a:t>
                      </a:r>
                      <a:endParaRPr lang="en-US" sz="1400" dirty="0"/>
                    </a:p>
                  </a:txBody>
                  <a:tcPr>
                    <a:noFill/>
                  </a:tcPr>
                </a:tc>
              </a:tr>
              <a:tr h="370840">
                <a:tc>
                  <a:txBody>
                    <a:bodyPr/>
                    <a:lstStyle/>
                    <a:p>
                      <a:r>
                        <a:rPr lang="en-US" sz="1400" dirty="0" smtClean="0"/>
                        <a:t>Lilly</a:t>
                      </a:r>
                      <a:endParaRPr lang="en-US" sz="1400" dirty="0"/>
                    </a:p>
                  </a:txBody>
                  <a:tcPr>
                    <a:noFill/>
                  </a:tcPr>
                </a:tc>
                <a:tc>
                  <a:txBody>
                    <a:bodyPr/>
                    <a:lstStyle/>
                    <a:p>
                      <a:pPr algn="ctr"/>
                      <a:r>
                        <a:rPr lang="en-US" sz="1400" dirty="0" smtClean="0"/>
                        <a:t>50</a:t>
                      </a:r>
                      <a:endParaRPr lang="en-US" sz="1400" dirty="0"/>
                    </a:p>
                  </a:txBody>
                  <a:tcPr>
                    <a:noFill/>
                  </a:tcPr>
                </a:tc>
                <a:tc>
                  <a:txBody>
                    <a:bodyPr/>
                    <a:lstStyle/>
                    <a:p>
                      <a:pPr algn="ctr"/>
                      <a:r>
                        <a:rPr lang="en-US" sz="1400" dirty="0" smtClean="0"/>
                        <a:t>N/A</a:t>
                      </a:r>
                      <a:endParaRPr lang="en-US" sz="1400" dirty="0"/>
                    </a:p>
                  </a:txBody>
                  <a:tcPr>
                    <a:solidFill>
                      <a:schemeClr val="tx2">
                        <a:lumMod val="40000"/>
                        <a:lumOff val="60000"/>
                        <a:alpha val="50000"/>
                      </a:schemeClr>
                    </a:solidFill>
                  </a:tcPr>
                </a:tc>
              </a:tr>
              <a:tr h="370840">
                <a:tc>
                  <a:txBody>
                    <a:bodyPr/>
                    <a:lstStyle/>
                    <a:p>
                      <a:r>
                        <a:rPr lang="en-US" sz="1400" dirty="0" err="1" smtClean="0"/>
                        <a:t>Cephalon</a:t>
                      </a:r>
                      <a:endParaRPr lang="en-US" sz="1400" dirty="0"/>
                    </a:p>
                  </a:txBody>
                  <a:tcPr/>
                </a:tc>
                <a:tc>
                  <a:txBody>
                    <a:bodyPr/>
                    <a:lstStyle/>
                    <a:p>
                      <a:pPr algn="ctr"/>
                      <a:r>
                        <a:rPr lang="en-US" sz="1400" dirty="0" smtClean="0"/>
                        <a:t>30</a:t>
                      </a:r>
                      <a:endParaRPr lang="en-US" sz="1400" dirty="0"/>
                    </a:p>
                  </a:txBody>
                  <a:tcPr/>
                </a:tc>
                <a:tc>
                  <a:txBody>
                    <a:bodyPr/>
                    <a:lstStyle/>
                    <a:p>
                      <a:pPr algn="ctr"/>
                      <a:r>
                        <a:rPr lang="en-US" sz="1400" dirty="0" smtClean="0"/>
                        <a:t>N/A</a:t>
                      </a:r>
                      <a:endParaRPr lang="en-US" sz="1400" dirty="0"/>
                    </a:p>
                  </a:txBody>
                  <a:tcPr>
                    <a:solidFill>
                      <a:schemeClr val="tx2">
                        <a:lumMod val="40000"/>
                        <a:lumOff val="60000"/>
                        <a:alpha val="50000"/>
                      </a:schemeClr>
                    </a:solidFill>
                  </a:tcPr>
                </a:tc>
              </a:tr>
              <a:tr h="370840">
                <a:tc>
                  <a:txBody>
                    <a:bodyPr/>
                    <a:lstStyle/>
                    <a:p>
                      <a:r>
                        <a:rPr lang="en-US" sz="1400" dirty="0" smtClean="0"/>
                        <a:t>Otsuka</a:t>
                      </a:r>
                      <a:endParaRPr lang="en-US" sz="1400" dirty="0"/>
                    </a:p>
                  </a:txBody>
                  <a:tcPr/>
                </a:tc>
                <a:tc>
                  <a:txBody>
                    <a:bodyPr/>
                    <a:lstStyle/>
                    <a:p>
                      <a:pPr algn="ctr"/>
                      <a:r>
                        <a:rPr lang="en-US" sz="1400" dirty="0" smtClean="0"/>
                        <a:t>10</a:t>
                      </a:r>
                      <a:endParaRPr lang="en-US" sz="1400" dirty="0"/>
                    </a:p>
                  </a:txBody>
                  <a:tcPr/>
                </a:tc>
                <a:tc>
                  <a:txBody>
                    <a:bodyPr/>
                    <a:lstStyle/>
                    <a:p>
                      <a:pPr algn="ctr"/>
                      <a:r>
                        <a:rPr lang="en-US" sz="1400" dirty="0" smtClean="0"/>
                        <a:t>N/A</a:t>
                      </a:r>
                      <a:endParaRPr lang="en-US" sz="1400" dirty="0"/>
                    </a:p>
                  </a:txBody>
                  <a:tcPr>
                    <a:solidFill>
                      <a:schemeClr val="tx2">
                        <a:lumMod val="40000"/>
                        <a:lumOff val="60000"/>
                        <a:alpha val="50000"/>
                      </a:schemeClr>
                    </a:solidFill>
                  </a:tcPr>
                </a:tc>
              </a:tr>
              <a:tr h="370840">
                <a:tc>
                  <a:txBody>
                    <a:bodyPr/>
                    <a:lstStyle/>
                    <a:p>
                      <a:r>
                        <a:rPr lang="en-US" sz="1400" dirty="0" smtClean="0"/>
                        <a:t>BMS</a:t>
                      </a:r>
                      <a:endParaRPr lang="en-US" sz="1400" dirty="0"/>
                    </a:p>
                  </a:txBody>
                  <a:tcPr>
                    <a:noFill/>
                  </a:tcPr>
                </a:tc>
                <a:tc>
                  <a:txBody>
                    <a:bodyPr/>
                    <a:lstStyle/>
                    <a:p>
                      <a:pPr algn="ctr"/>
                      <a:r>
                        <a:rPr lang="en-US" sz="1400" dirty="0" smtClean="0"/>
                        <a:t>30</a:t>
                      </a:r>
                      <a:endParaRPr lang="en-US" sz="1400" dirty="0"/>
                    </a:p>
                  </a:txBody>
                  <a:tcPr>
                    <a:noFill/>
                  </a:tcPr>
                </a:tc>
                <a:tc>
                  <a:txBody>
                    <a:bodyPr/>
                    <a:lstStyle/>
                    <a:p>
                      <a:pPr algn="ctr"/>
                      <a:r>
                        <a:rPr lang="en-US" sz="1400" dirty="0" smtClean="0"/>
                        <a:t>N/A</a:t>
                      </a:r>
                      <a:endParaRPr lang="en-US" sz="1400" dirty="0"/>
                    </a:p>
                  </a:txBody>
                  <a:tcPr>
                    <a:solidFill>
                      <a:schemeClr val="tx2">
                        <a:lumMod val="40000"/>
                        <a:lumOff val="60000"/>
                        <a:alpha val="50000"/>
                      </a:schemeClr>
                    </a:solidFill>
                  </a:tcPr>
                </a:tc>
              </a:tr>
              <a:tr h="370840">
                <a:tc>
                  <a:txBody>
                    <a:bodyPr/>
                    <a:lstStyle/>
                    <a:p>
                      <a:r>
                        <a:rPr lang="en-US" sz="1400" dirty="0" smtClean="0"/>
                        <a:t>Jazz</a:t>
                      </a:r>
                      <a:endParaRPr lang="en-US" sz="1400" dirty="0"/>
                    </a:p>
                  </a:txBody>
                  <a:tcPr>
                    <a:noFill/>
                  </a:tcPr>
                </a:tc>
                <a:tc>
                  <a:txBody>
                    <a:bodyPr/>
                    <a:lstStyle/>
                    <a:p>
                      <a:pPr algn="ctr"/>
                      <a:r>
                        <a:rPr lang="en-US" sz="1400" dirty="0" smtClean="0"/>
                        <a:t>10</a:t>
                      </a:r>
                      <a:endParaRPr lang="en-US" sz="1400" dirty="0"/>
                    </a:p>
                  </a:txBody>
                  <a:tcPr>
                    <a:noFill/>
                  </a:tcPr>
                </a:tc>
                <a:tc>
                  <a:txBody>
                    <a:bodyPr/>
                    <a:lstStyle/>
                    <a:p>
                      <a:pPr algn="ctr"/>
                      <a:r>
                        <a:rPr lang="en-US" sz="1400" dirty="0" smtClean="0"/>
                        <a:t>N/A</a:t>
                      </a:r>
                      <a:endParaRPr lang="en-US" sz="1400" dirty="0"/>
                    </a:p>
                  </a:txBody>
                  <a:tcPr>
                    <a:solidFill>
                      <a:schemeClr val="tx2">
                        <a:lumMod val="40000"/>
                        <a:lumOff val="60000"/>
                        <a:alpha val="50000"/>
                      </a:schemeClr>
                    </a:solidFill>
                  </a:tcPr>
                </a:tc>
              </a:tr>
            </a:tbl>
          </a:graphicData>
        </a:graphic>
      </p:graphicFrame>
      <p:sp>
        <p:nvSpPr>
          <p:cNvPr id="28741" name="Title 1"/>
          <p:cNvSpPr>
            <a:spLocks noGrp="1"/>
          </p:cNvSpPr>
          <p:nvPr>
            <p:ph type="title"/>
          </p:nvPr>
        </p:nvSpPr>
        <p:spPr/>
        <p:txBody>
          <a:bodyPr/>
          <a:lstStyle/>
          <a:p>
            <a:r>
              <a:rPr lang="en-US" dirty="0" smtClean="0">
                <a:latin typeface="Calibri" pitchFamily="34" charset="0"/>
              </a:rPr>
              <a:t>Field Force </a:t>
            </a:r>
            <a:r>
              <a:rPr dirty="0" smtClean="0">
                <a:latin typeface="Calibri" pitchFamily="34" charset="0"/>
              </a:rPr>
              <a:t>Monitoring (Live)</a:t>
            </a:r>
          </a:p>
        </p:txBody>
      </p:sp>
      <p:sp>
        <p:nvSpPr>
          <p:cNvPr id="10" name="TextBox 9"/>
          <p:cNvSpPr txBox="1"/>
          <p:nvPr/>
        </p:nvSpPr>
        <p:spPr>
          <a:xfrm>
            <a:off x="3348335" y="1600200"/>
            <a:ext cx="492443" cy="1828799"/>
          </a:xfrm>
          <a:prstGeom prst="rect">
            <a:avLst/>
          </a:prstGeom>
          <a:noFill/>
        </p:spPr>
        <p:txBody>
          <a:bodyPr vert="vert270">
            <a:spAutoFit/>
          </a:bodyPr>
          <a:lstStyle/>
          <a:p>
            <a:pPr algn="ctr">
              <a:defRPr/>
            </a:pPr>
            <a:r>
              <a:rPr lang="en-US" sz="2000" dirty="0">
                <a:solidFill>
                  <a:srgbClr val="FF0000"/>
                </a:solidFill>
              </a:rPr>
              <a:t>2010</a:t>
            </a:r>
          </a:p>
        </p:txBody>
      </p:sp>
      <p:sp>
        <p:nvSpPr>
          <p:cNvPr id="14" name="Rectangle 13"/>
          <p:cNvSpPr/>
          <p:nvPr/>
        </p:nvSpPr>
        <p:spPr>
          <a:xfrm>
            <a:off x="3733800" y="1600200"/>
            <a:ext cx="5181600" cy="1828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5" name="Straight Connector 14"/>
          <p:cNvCxnSpPr/>
          <p:nvPr/>
        </p:nvCxnSpPr>
        <p:spPr>
          <a:xfrm>
            <a:off x="3750129" y="4174671"/>
            <a:ext cx="5181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744684" y="4953000"/>
            <a:ext cx="517071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ontent Placeholder 2"/>
          <p:cNvSpPr>
            <a:spLocks noGrp="1"/>
          </p:cNvSpPr>
          <p:nvPr>
            <p:ph sz="quarter" idx="10"/>
          </p:nvPr>
        </p:nvSpPr>
        <p:spPr bwMode="auto">
          <a:xfrm>
            <a:off x="304800" y="1066800"/>
            <a:ext cx="3200400" cy="5257800"/>
          </a:xfrm>
          <a:noFill/>
          <a:ln>
            <a:miter lim="800000"/>
            <a:headEnd/>
            <a:tailEnd/>
          </a:ln>
        </p:spPr>
        <p:txBody>
          <a:bodyPr vert="horz" wrap="square" lIns="91440" tIns="45720" rIns="91440" bIns="45720" numCol="1" anchor="t" anchorCtr="0" compatLnSpc="1">
            <a:prstTxWarp prst="textNoShape">
              <a:avLst/>
            </a:prstTxWarp>
          </a:bodyPr>
          <a:lstStyle/>
          <a:p>
            <a:pPr>
              <a:buSzPct val="100000"/>
              <a:buFont typeface="Arial" pitchFamily="34" charset="0"/>
              <a:buChar char="•"/>
            </a:pPr>
            <a:r>
              <a:rPr lang="en-US" dirty="0" smtClean="0"/>
              <a:t>Trend toward increasing number of live ride-</a:t>
            </a:r>
            <a:r>
              <a:rPr lang="en-US" dirty="0" err="1" smtClean="0"/>
              <a:t>alongs</a:t>
            </a:r>
            <a:endParaRPr lang="en-US" dirty="0" smtClean="0"/>
          </a:p>
          <a:p>
            <a:pPr>
              <a:buSzPct val="100000"/>
              <a:buFont typeface="Arial" pitchFamily="34" charset="0"/>
              <a:buChar char="•"/>
            </a:pPr>
            <a:endParaRPr lang="en-US" dirty="0" smtClean="0"/>
          </a:p>
          <a:p>
            <a:pPr>
              <a:buSzPct val="100000"/>
              <a:buFont typeface="Arial" pitchFamily="34" charset="0"/>
              <a:buChar char="•"/>
            </a:pPr>
            <a:r>
              <a:rPr lang="en-US" dirty="0" smtClean="0"/>
              <a:t>Speaker Program reviews began in Aug 09 with Pfizer CIA</a:t>
            </a:r>
          </a:p>
          <a:p>
            <a:pPr>
              <a:buSzPct val="100000"/>
              <a:buFont typeface="Arial" pitchFamily="34" charset="0"/>
              <a:buChar char="•"/>
            </a:pPr>
            <a:endParaRPr lang="en-US" dirty="0" smtClean="0"/>
          </a:p>
          <a:p>
            <a:pPr>
              <a:buSzPct val="100000"/>
              <a:buFont typeface="Arial" pitchFamily="34" charset="0"/>
              <a:buChar char="•"/>
            </a:pPr>
            <a:r>
              <a:rPr lang="en-US" dirty="0" smtClean="0"/>
              <a:t>Variability in number of audits required </a:t>
            </a:r>
          </a:p>
          <a:p>
            <a:pPr>
              <a:buSzPct val="100000"/>
              <a:buNone/>
            </a:pPr>
            <a:r>
              <a:rPr lang="en-US" sz="1800" dirty="0" smtClean="0"/>
              <a:t/>
            </a:r>
            <a:br>
              <a:rPr lang="en-US" sz="1800" dirty="0" smtClean="0"/>
            </a:br>
            <a:endParaRPr lang="en-US" sz="18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971798" y="1092195"/>
          <a:ext cx="5638804" cy="4775205"/>
        </p:xfrm>
        <a:graphic>
          <a:graphicData uri="http://schemas.openxmlformats.org/drawingml/2006/table">
            <a:tbl>
              <a:tblPr firstRow="1" bandRow="1">
                <a:tableStyleId>{5940675A-B579-460E-94D1-54222C63F5DA}</a:tableStyleId>
              </a:tblPr>
              <a:tblGrid>
                <a:gridCol w="1342572"/>
                <a:gridCol w="1074058"/>
                <a:gridCol w="1012372"/>
                <a:gridCol w="1135744"/>
                <a:gridCol w="1074058"/>
              </a:tblGrid>
              <a:tr h="390796">
                <a:tc>
                  <a:txBody>
                    <a:bodyPr/>
                    <a:lstStyle/>
                    <a:p>
                      <a:pPr algn="ctr"/>
                      <a:r>
                        <a:rPr lang="en-US" sz="1400" b="1" dirty="0" smtClean="0"/>
                        <a:t>Company</a:t>
                      </a:r>
                      <a:endParaRPr lang="en-US" sz="1400" b="1" dirty="0"/>
                    </a:p>
                  </a:txBody>
                  <a:tcPr>
                    <a:solidFill>
                      <a:schemeClr val="bg1">
                        <a:lumMod val="85000"/>
                      </a:schemeClr>
                    </a:solidFill>
                  </a:tcPr>
                </a:tc>
                <a:tc>
                  <a:txBody>
                    <a:bodyPr/>
                    <a:lstStyle/>
                    <a:p>
                      <a:pPr algn="ctr"/>
                      <a:r>
                        <a:rPr lang="en-US" sz="1400" b="1" dirty="0" smtClean="0"/>
                        <a:t>Consulting</a:t>
                      </a:r>
                      <a:endParaRPr lang="en-US" sz="1400" b="1" dirty="0"/>
                    </a:p>
                  </a:txBody>
                  <a:tcPr>
                    <a:solidFill>
                      <a:schemeClr val="bg1">
                        <a:lumMod val="85000"/>
                      </a:schemeClr>
                    </a:solidFill>
                  </a:tcPr>
                </a:tc>
                <a:tc>
                  <a:txBody>
                    <a:bodyPr/>
                    <a:lstStyle/>
                    <a:p>
                      <a:pPr algn="ctr"/>
                      <a:r>
                        <a:rPr lang="en-US" sz="1400" b="1" dirty="0" smtClean="0"/>
                        <a:t>Research</a:t>
                      </a:r>
                      <a:endParaRPr lang="en-US" sz="1400" b="1" dirty="0"/>
                    </a:p>
                  </a:txBody>
                  <a:tcPr>
                    <a:solidFill>
                      <a:schemeClr val="bg1">
                        <a:lumMod val="85000"/>
                      </a:schemeClr>
                    </a:solidFill>
                  </a:tcPr>
                </a:tc>
                <a:tc>
                  <a:txBody>
                    <a:bodyPr/>
                    <a:lstStyle/>
                    <a:p>
                      <a:pPr algn="ctr"/>
                      <a:r>
                        <a:rPr lang="en-US" sz="1400" b="1" dirty="0" smtClean="0"/>
                        <a:t>Publications</a:t>
                      </a:r>
                      <a:endParaRPr lang="en-US" sz="1400" b="1" dirty="0"/>
                    </a:p>
                  </a:txBody>
                  <a:tcPr>
                    <a:solidFill>
                      <a:schemeClr val="bg1">
                        <a:lumMod val="85000"/>
                      </a:schemeClr>
                    </a:solidFill>
                  </a:tcPr>
                </a:tc>
                <a:tc>
                  <a:txBody>
                    <a:bodyPr/>
                    <a:lstStyle/>
                    <a:p>
                      <a:pPr algn="ctr"/>
                      <a:r>
                        <a:rPr lang="en-US" sz="1400" b="1" dirty="0" smtClean="0"/>
                        <a:t>Grants</a:t>
                      </a:r>
                      <a:endParaRPr lang="en-US" sz="1400" b="1" dirty="0"/>
                    </a:p>
                  </a:txBody>
                  <a:tcPr>
                    <a:solidFill>
                      <a:schemeClr val="bg1">
                        <a:lumMod val="85000"/>
                      </a:schemeClr>
                    </a:solidFill>
                  </a:tcPr>
                </a:tc>
              </a:tr>
              <a:tr h="390796">
                <a:tc>
                  <a:txBody>
                    <a:bodyPr/>
                    <a:lstStyle/>
                    <a:p>
                      <a:r>
                        <a:rPr lang="en-US" sz="1400" dirty="0" smtClean="0"/>
                        <a:t>Novartis</a:t>
                      </a:r>
                    </a:p>
                  </a:txBody>
                  <a:tcPr/>
                </a:tc>
                <a:tc>
                  <a:txBody>
                    <a:bodyPr/>
                    <a:lstStyle/>
                    <a:p>
                      <a:pPr algn="ctr"/>
                      <a:r>
                        <a:rPr lang="en-US" sz="1400" baseline="0" dirty="0" smtClean="0"/>
                        <a:t>50</a:t>
                      </a:r>
                    </a:p>
                  </a:txBody>
                  <a:tcPr/>
                </a:tc>
                <a:tc>
                  <a:txBody>
                    <a:bodyPr/>
                    <a:lstStyle/>
                    <a:p>
                      <a:pPr algn="ctr"/>
                      <a:r>
                        <a:rPr lang="en-US" sz="1400" dirty="0" smtClean="0"/>
                        <a:t>20</a:t>
                      </a:r>
                      <a:endParaRPr lang="en-US" sz="1400" dirty="0"/>
                    </a:p>
                  </a:txBody>
                  <a:tcPr/>
                </a:tc>
                <a:tc>
                  <a:txBody>
                    <a:bodyPr/>
                    <a:lstStyle/>
                    <a:p>
                      <a:pPr marL="0" algn="ctr" defTabSz="914400" rtl="0" eaLnBrk="1" latinLnBrk="0" hangingPunct="1"/>
                      <a:r>
                        <a:rPr lang="en-US" sz="1400" kern="1200" dirty="0" smtClean="0">
                          <a:solidFill>
                            <a:schemeClr val="tx1"/>
                          </a:solidFill>
                          <a:latin typeface="+mn-lt"/>
                          <a:ea typeface="+mn-ea"/>
                          <a:cs typeface="+mn-cs"/>
                        </a:rPr>
                        <a:t>25</a:t>
                      </a:r>
                    </a:p>
                  </a:txBody>
                  <a:tcPr/>
                </a:tc>
                <a:tc>
                  <a:txBody>
                    <a:bodyPr/>
                    <a:lstStyle/>
                    <a:p>
                      <a:pPr algn="ctr"/>
                      <a:r>
                        <a:rPr lang="en-US" sz="1400" baseline="0" dirty="0" smtClean="0"/>
                        <a:t>30</a:t>
                      </a:r>
                    </a:p>
                  </a:txBody>
                  <a:tcPr/>
                </a:tc>
              </a:tr>
              <a:tr h="390796">
                <a:tc>
                  <a:txBody>
                    <a:bodyPr/>
                    <a:lstStyle/>
                    <a:p>
                      <a:r>
                        <a:rPr lang="en-US" sz="1400" dirty="0" err="1" smtClean="0"/>
                        <a:t>Allergan</a:t>
                      </a:r>
                      <a:endParaRPr lang="en-US" sz="1400" dirty="0" smtClean="0"/>
                    </a:p>
                  </a:txBody>
                  <a:tcPr/>
                </a:tc>
                <a:tc>
                  <a:txBody>
                    <a:bodyPr/>
                    <a:lstStyle/>
                    <a:p>
                      <a:pPr algn="ctr"/>
                      <a:r>
                        <a:rPr lang="en-US" sz="1400" dirty="0" smtClean="0"/>
                        <a:t>30</a:t>
                      </a:r>
                      <a:endParaRPr lang="en-US" sz="1400" baseline="0" dirty="0" smtClean="0"/>
                    </a:p>
                  </a:txBody>
                  <a:tcPr/>
                </a:tc>
                <a:tc>
                  <a:txBody>
                    <a:bodyPr/>
                    <a:lstStyle/>
                    <a:p>
                      <a:pPr algn="ctr"/>
                      <a:r>
                        <a:rPr lang="en-US" sz="1400" dirty="0" smtClean="0"/>
                        <a:t>20</a:t>
                      </a:r>
                      <a:endParaRPr lang="en-US" sz="1400" dirty="0"/>
                    </a:p>
                  </a:txBody>
                  <a:tcPr/>
                </a:tc>
                <a:tc>
                  <a:txBody>
                    <a:bodyPr/>
                    <a:lstStyle/>
                    <a:p>
                      <a:pPr marL="0" algn="ctr" defTabSz="914400" rtl="0" eaLnBrk="1" latinLnBrk="0" hangingPunct="1"/>
                      <a:r>
                        <a:rPr lang="en-US" sz="1400" kern="1200" dirty="0" smtClean="0">
                          <a:solidFill>
                            <a:schemeClr val="tx1"/>
                          </a:solidFill>
                          <a:latin typeface="+mn-lt"/>
                          <a:ea typeface="+mn-ea"/>
                          <a:cs typeface="+mn-cs"/>
                        </a:rPr>
                        <a:t>25</a:t>
                      </a:r>
                    </a:p>
                  </a:txBody>
                  <a:tcPr/>
                </a:tc>
                <a:tc>
                  <a:txBody>
                    <a:bodyPr/>
                    <a:lstStyle/>
                    <a:p>
                      <a:pPr algn="ctr"/>
                      <a:r>
                        <a:rPr lang="en-US" sz="1400" baseline="0" dirty="0" smtClean="0"/>
                        <a:t>30</a:t>
                      </a:r>
                    </a:p>
                  </a:txBody>
                  <a:tcPr/>
                </a:tc>
              </a:tr>
              <a:tr h="390796">
                <a:tc>
                  <a:txBody>
                    <a:bodyPr/>
                    <a:lstStyle/>
                    <a:p>
                      <a:r>
                        <a:rPr lang="en-US" sz="1400" dirty="0" smtClean="0"/>
                        <a:t>Forest Labs</a:t>
                      </a:r>
                    </a:p>
                  </a:txBody>
                  <a:tcPr/>
                </a:tc>
                <a:tc>
                  <a:txBody>
                    <a:bodyPr/>
                    <a:lstStyle/>
                    <a:p>
                      <a:pPr algn="ctr"/>
                      <a:r>
                        <a:rPr lang="en-US" sz="1400" dirty="0" smtClean="0"/>
                        <a:t>30</a:t>
                      </a:r>
                      <a:endParaRPr lang="en-US" sz="1400" baseline="0" dirty="0" smtClean="0"/>
                    </a:p>
                  </a:txBody>
                  <a:tcPr/>
                </a:tc>
                <a:tc>
                  <a:txBody>
                    <a:bodyPr/>
                    <a:lstStyle/>
                    <a:p>
                      <a:pPr algn="ctr"/>
                      <a:r>
                        <a:rPr lang="en-US" sz="1400" dirty="0" smtClean="0"/>
                        <a:t>30</a:t>
                      </a:r>
                      <a:endParaRPr lang="en-US" sz="1400" dirty="0"/>
                    </a:p>
                  </a:txBody>
                  <a:tcPr/>
                </a:tc>
                <a:tc>
                  <a:txBody>
                    <a:bodyPr/>
                    <a:lstStyle/>
                    <a:p>
                      <a:pPr marL="0" algn="ctr" defTabSz="914400" rtl="0" eaLnBrk="1" latinLnBrk="0" hangingPunct="1"/>
                      <a:r>
                        <a:rPr lang="en-US" sz="1400" kern="1200" dirty="0" smtClean="0">
                          <a:solidFill>
                            <a:schemeClr val="tx1"/>
                          </a:solidFill>
                          <a:latin typeface="+mn-lt"/>
                          <a:ea typeface="+mn-ea"/>
                          <a:cs typeface="+mn-cs"/>
                        </a:rPr>
                        <a:t>30</a:t>
                      </a:r>
                    </a:p>
                  </a:txBody>
                  <a:tcPr/>
                </a:tc>
                <a:tc>
                  <a:txBody>
                    <a:bodyPr/>
                    <a:lstStyle/>
                    <a:p>
                      <a:pPr algn="ctr"/>
                      <a:r>
                        <a:rPr lang="en-US" sz="1400" dirty="0" smtClean="0"/>
                        <a:t>30</a:t>
                      </a:r>
                    </a:p>
                  </a:txBody>
                  <a:tcPr/>
                </a:tc>
              </a:tr>
              <a:tr h="546043">
                <a:tc>
                  <a:txBody>
                    <a:bodyPr/>
                    <a:lstStyle/>
                    <a:p>
                      <a:r>
                        <a:rPr lang="en-US" sz="1400" dirty="0" smtClean="0"/>
                        <a:t>Ortho-McNeil-Janssen</a:t>
                      </a:r>
                    </a:p>
                  </a:txBody>
                  <a:tcPr/>
                </a:tc>
                <a:tc>
                  <a:txBody>
                    <a:bodyPr/>
                    <a:lstStyle/>
                    <a:p>
                      <a:pPr algn="ctr"/>
                      <a:r>
                        <a:rPr lang="en-US" sz="1400" dirty="0" smtClean="0"/>
                        <a:t>10*</a:t>
                      </a:r>
                      <a:endParaRPr lang="en-US" sz="1400" dirty="0"/>
                    </a:p>
                  </a:txBody>
                  <a:tcPr/>
                </a:tc>
                <a:tc>
                  <a:txBody>
                    <a:bodyPr/>
                    <a:lstStyle/>
                    <a:p>
                      <a:pPr algn="ctr"/>
                      <a:r>
                        <a:rPr lang="en-US" sz="1400" dirty="0" smtClean="0"/>
                        <a:t>N/A</a:t>
                      </a:r>
                      <a:endParaRPr lang="en-US" sz="1400" dirty="0"/>
                    </a:p>
                  </a:txBody>
                  <a:tcPr/>
                </a:tc>
                <a:tc>
                  <a:txBody>
                    <a:bodyPr/>
                    <a:lstStyle/>
                    <a:p>
                      <a:pPr marL="0" algn="ctr" defTabSz="914400" rtl="0" eaLnBrk="1" latinLnBrk="0" hangingPunct="1"/>
                      <a:r>
                        <a:rPr lang="en-US" sz="1400" kern="1200" dirty="0" smtClean="0">
                          <a:solidFill>
                            <a:schemeClr val="tx1"/>
                          </a:solidFill>
                          <a:latin typeface="+mn-lt"/>
                          <a:ea typeface="+mn-ea"/>
                          <a:cs typeface="+mn-cs"/>
                        </a:rPr>
                        <a:t>N/A</a:t>
                      </a:r>
                    </a:p>
                  </a:txBody>
                  <a:tcPr/>
                </a:tc>
                <a:tc>
                  <a:txBody>
                    <a:bodyPr/>
                    <a:lstStyle/>
                    <a:p>
                      <a:pPr algn="ctr"/>
                      <a:r>
                        <a:rPr lang="en-US" sz="1400" dirty="0" smtClean="0"/>
                        <a:t>N/A</a:t>
                      </a:r>
                      <a:endParaRPr lang="en-US" sz="1400" dirty="0"/>
                    </a:p>
                  </a:txBody>
                  <a:tcPr/>
                </a:tc>
              </a:tr>
              <a:tr h="390796">
                <a:tc>
                  <a:txBody>
                    <a:bodyPr/>
                    <a:lstStyle/>
                    <a:p>
                      <a:r>
                        <a:rPr lang="en-US" sz="1400" dirty="0" smtClean="0"/>
                        <a:t>AstraZeneca</a:t>
                      </a:r>
                      <a:endParaRPr lang="en-US" sz="1400" dirty="0"/>
                    </a:p>
                  </a:txBody>
                  <a:tcPr/>
                </a:tc>
                <a:tc>
                  <a:txBody>
                    <a:bodyPr/>
                    <a:lstStyle/>
                    <a:p>
                      <a:pPr algn="ctr"/>
                      <a:r>
                        <a:rPr lang="en-US" sz="1400" dirty="0" smtClean="0"/>
                        <a:t>70</a:t>
                      </a:r>
                    </a:p>
                  </a:txBody>
                  <a:tcPr/>
                </a:tc>
                <a:tc>
                  <a:txBody>
                    <a:bodyPr/>
                    <a:lstStyle/>
                    <a:p>
                      <a:pPr algn="ctr"/>
                      <a:r>
                        <a:rPr lang="en-US" sz="1400" dirty="0" smtClean="0"/>
                        <a:t>30</a:t>
                      </a:r>
                      <a:endParaRPr lang="en-US" sz="1400" dirty="0"/>
                    </a:p>
                  </a:txBody>
                  <a:tcPr/>
                </a:tc>
                <a:tc>
                  <a:txBody>
                    <a:bodyPr/>
                    <a:lstStyle/>
                    <a:p>
                      <a:pPr marL="0" algn="ctr" defTabSz="914400" rtl="0" eaLnBrk="1" latinLnBrk="0" hangingPunct="1"/>
                      <a:r>
                        <a:rPr lang="en-US" sz="1400" kern="1200" dirty="0" smtClean="0">
                          <a:solidFill>
                            <a:schemeClr val="tx1"/>
                          </a:solidFill>
                          <a:latin typeface="+mn-lt"/>
                          <a:ea typeface="+mn-ea"/>
                          <a:cs typeface="+mn-cs"/>
                        </a:rPr>
                        <a:t>50</a:t>
                      </a:r>
                    </a:p>
                  </a:txBody>
                  <a:tcPr/>
                </a:tc>
                <a:tc>
                  <a:txBody>
                    <a:bodyPr/>
                    <a:lstStyle/>
                    <a:p>
                      <a:pPr algn="ctr"/>
                      <a:r>
                        <a:rPr lang="en-US" sz="1400" dirty="0" smtClean="0"/>
                        <a:t>60</a:t>
                      </a:r>
                    </a:p>
                  </a:txBody>
                  <a:tcPr/>
                </a:tc>
              </a:tr>
              <a:tr h="390796">
                <a:tc>
                  <a:txBody>
                    <a:bodyPr/>
                    <a:lstStyle/>
                    <a:p>
                      <a:r>
                        <a:rPr lang="en-US" sz="1400" dirty="0" smtClean="0"/>
                        <a:t>Pfizer</a:t>
                      </a:r>
                      <a:endParaRPr lang="en-US" sz="1400" dirty="0"/>
                    </a:p>
                  </a:txBody>
                  <a:tcPr>
                    <a:noFill/>
                  </a:tcPr>
                </a:tc>
                <a:tc>
                  <a:txBody>
                    <a:bodyPr/>
                    <a:lstStyle/>
                    <a:p>
                      <a:pPr algn="ctr"/>
                      <a:r>
                        <a:rPr lang="en-US" sz="1400" dirty="0" smtClean="0"/>
                        <a:t>50</a:t>
                      </a:r>
                      <a:endParaRPr lang="en-US" sz="1400" dirty="0"/>
                    </a:p>
                  </a:txBody>
                  <a:tcPr>
                    <a:noFill/>
                  </a:tcPr>
                </a:tc>
                <a:tc>
                  <a:txBody>
                    <a:bodyPr/>
                    <a:lstStyle/>
                    <a:p>
                      <a:pPr marL="0" algn="ctr" defTabSz="914400" rtl="0" eaLnBrk="1" latinLnBrk="0" hangingPunct="1"/>
                      <a:r>
                        <a:rPr lang="en-US" sz="1400" kern="1200" dirty="0" smtClean="0">
                          <a:solidFill>
                            <a:schemeClr val="tx1"/>
                          </a:solidFill>
                          <a:latin typeface="+mn-lt"/>
                          <a:ea typeface="+mn-ea"/>
                          <a:cs typeface="+mn-cs"/>
                        </a:rPr>
                        <a:t>N/A</a:t>
                      </a:r>
                    </a:p>
                  </a:txBody>
                  <a:tcPr>
                    <a:noFill/>
                  </a:tcPr>
                </a:tc>
                <a:tc>
                  <a:txBody>
                    <a:bodyPr/>
                    <a:lstStyle/>
                    <a:p>
                      <a:pPr marL="0" algn="ctr" defTabSz="914400" rtl="0" eaLnBrk="1" latinLnBrk="0" hangingPunct="1"/>
                      <a:r>
                        <a:rPr lang="en-US" sz="1400" kern="1200" dirty="0" smtClean="0">
                          <a:solidFill>
                            <a:schemeClr val="tx1"/>
                          </a:solidFill>
                          <a:latin typeface="+mn-lt"/>
                          <a:ea typeface="+mn-ea"/>
                          <a:cs typeface="+mn-cs"/>
                        </a:rPr>
                        <a:t>30</a:t>
                      </a:r>
                    </a:p>
                  </a:txBody>
                  <a:tcPr>
                    <a:noFill/>
                  </a:tcPr>
                </a:tc>
                <a:tc>
                  <a:txBody>
                    <a:bodyPr/>
                    <a:lstStyle/>
                    <a:p>
                      <a:pPr algn="ctr"/>
                      <a:r>
                        <a:rPr lang="en-US" sz="1400" dirty="0" smtClean="0"/>
                        <a:t>60</a:t>
                      </a:r>
                      <a:endParaRPr lang="en-US" sz="1400" dirty="0"/>
                    </a:p>
                  </a:txBody>
                  <a:tcPr>
                    <a:noFill/>
                  </a:tcPr>
                </a:tc>
              </a:tr>
              <a:tr h="321202">
                <a:tc>
                  <a:txBody>
                    <a:bodyPr/>
                    <a:lstStyle/>
                    <a:p>
                      <a:r>
                        <a:rPr lang="en-US" sz="1400" dirty="0" smtClean="0"/>
                        <a:t>Lilly</a:t>
                      </a:r>
                      <a:endParaRPr lang="en-US" sz="1400" dirty="0"/>
                    </a:p>
                  </a:txBody>
                  <a:tcPr>
                    <a:noFill/>
                  </a:tcPr>
                </a:tc>
                <a:tc>
                  <a:txBody>
                    <a:bodyPr/>
                    <a:lstStyle/>
                    <a:p>
                      <a:pPr algn="ctr"/>
                      <a:r>
                        <a:rPr lang="en-US" sz="1400" dirty="0" smtClean="0"/>
                        <a:t>N/A</a:t>
                      </a:r>
                      <a:endParaRPr lang="en-US" sz="1400" dirty="0"/>
                    </a:p>
                  </a:txBody>
                  <a:tcPr>
                    <a:noFill/>
                  </a:tcPr>
                </a:tc>
                <a:tc>
                  <a:txBody>
                    <a:bodyPr/>
                    <a:lstStyle/>
                    <a:p>
                      <a:pPr algn="ctr"/>
                      <a:r>
                        <a:rPr lang="en-US" sz="1400" kern="1200" dirty="0" smtClean="0">
                          <a:solidFill>
                            <a:schemeClr val="tx1"/>
                          </a:solidFill>
                          <a:latin typeface="+mn-lt"/>
                          <a:ea typeface="+mn-ea"/>
                          <a:cs typeface="+mn-cs"/>
                        </a:rPr>
                        <a:t>N/A</a:t>
                      </a:r>
                    </a:p>
                  </a:txBody>
                  <a:tcPr>
                    <a:noFill/>
                  </a:tcPr>
                </a:tc>
                <a:tc>
                  <a:txBody>
                    <a:bodyPr/>
                    <a:lstStyle/>
                    <a:p>
                      <a:pPr marL="0" algn="ctr" defTabSz="914400" rtl="0" eaLnBrk="1" latinLnBrk="0" hangingPunct="1"/>
                      <a:r>
                        <a:rPr lang="en-US" sz="1400" kern="1200" dirty="0" smtClean="0">
                          <a:solidFill>
                            <a:schemeClr val="tx1"/>
                          </a:solidFill>
                          <a:latin typeface="+mn-lt"/>
                          <a:ea typeface="+mn-ea"/>
                          <a:cs typeface="+mn-cs"/>
                        </a:rPr>
                        <a:t>N/A</a:t>
                      </a:r>
                    </a:p>
                  </a:txBody>
                  <a:tcPr>
                    <a:noFill/>
                  </a:tcPr>
                </a:tc>
                <a:tc>
                  <a:txBody>
                    <a:bodyPr/>
                    <a:lstStyle/>
                    <a:p>
                      <a:pPr algn="ctr"/>
                      <a:r>
                        <a:rPr lang="en-US" sz="1400" dirty="0" smtClean="0"/>
                        <a:t>N/A</a:t>
                      </a:r>
                      <a:endParaRPr lang="en-US" sz="1400" dirty="0"/>
                    </a:p>
                  </a:txBody>
                  <a:tcPr>
                    <a:noFill/>
                  </a:tcPr>
                </a:tc>
              </a:tr>
              <a:tr h="390796">
                <a:tc>
                  <a:txBody>
                    <a:bodyPr/>
                    <a:lstStyle/>
                    <a:p>
                      <a:r>
                        <a:rPr lang="en-US" sz="1400" dirty="0" err="1" smtClean="0"/>
                        <a:t>Cephalon</a:t>
                      </a:r>
                      <a:endParaRPr lang="en-US" sz="1400" dirty="0"/>
                    </a:p>
                  </a:txBody>
                  <a:tcPr/>
                </a:tc>
                <a:tc>
                  <a:txBody>
                    <a:bodyPr/>
                    <a:lstStyle/>
                    <a:p>
                      <a:pPr algn="ctr"/>
                      <a:r>
                        <a:rPr lang="en-US" sz="1400" dirty="0" smtClean="0"/>
                        <a:t>N/A</a:t>
                      </a:r>
                      <a:endParaRPr lang="en-US" sz="1400" dirty="0"/>
                    </a:p>
                  </a:txBody>
                  <a:tcPr>
                    <a:noFill/>
                  </a:tcPr>
                </a:tc>
                <a:tc>
                  <a:txBody>
                    <a:bodyPr/>
                    <a:lstStyle/>
                    <a:p>
                      <a:pPr marL="0" algn="ctr" defTabSz="914400" rtl="0" eaLnBrk="1" latinLnBrk="0" hangingPunct="1"/>
                      <a:r>
                        <a:rPr lang="en-US" sz="1400" kern="1200" dirty="0" smtClean="0">
                          <a:solidFill>
                            <a:schemeClr val="tx1"/>
                          </a:solidFill>
                          <a:latin typeface="+mn-lt"/>
                          <a:ea typeface="+mn-ea"/>
                          <a:cs typeface="+mn-cs"/>
                        </a:rPr>
                        <a:t>N/A</a:t>
                      </a:r>
                      <a:endParaRPr lang="en-US" sz="1400" kern="1200" dirty="0">
                        <a:solidFill>
                          <a:schemeClr val="tx1"/>
                        </a:solidFill>
                        <a:latin typeface="+mn-lt"/>
                        <a:ea typeface="+mn-ea"/>
                        <a:cs typeface="+mn-cs"/>
                      </a:endParaRPr>
                    </a:p>
                  </a:txBody>
                  <a:tcPr>
                    <a:noFill/>
                  </a:tcPr>
                </a:tc>
                <a:tc>
                  <a:txBody>
                    <a:bodyPr/>
                    <a:lstStyle/>
                    <a:p>
                      <a:pPr marL="0" algn="ctr" defTabSz="914400" rtl="0" eaLnBrk="1" latinLnBrk="0" hangingPunct="1"/>
                      <a:r>
                        <a:rPr lang="en-US" sz="1400" kern="1200" dirty="0" smtClean="0">
                          <a:solidFill>
                            <a:schemeClr val="tx1"/>
                          </a:solidFill>
                          <a:latin typeface="+mn-lt"/>
                          <a:ea typeface="+mn-ea"/>
                          <a:cs typeface="+mn-cs"/>
                        </a:rPr>
                        <a:t>N/A</a:t>
                      </a:r>
                    </a:p>
                  </a:txBody>
                  <a:tcPr>
                    <a:noFill/>
                  </a:tcPr>
                </a:tc>
                <a:tc>
                  <a:txBody>
                    <a:bodyPr/>
                    <a:lstStyle/>
                    <a:p>
                      <a:pPr algn="ctr"/>
                      <a:r>
                        <a:rPr lang="en-US" sz="1400" dirty="0" smtClean="0"/>
                        <a:t>N/A</a:t>
                      </a:r>
                    </a:p>
                  </a:txBody>
                  <a:tcPr>
                    <a:noFill/>
                  </a:tcPr>
                </a:tc>
              </a:tr>
              <a:tr h="390796">
                <a:tc>
                  <a:txBody>
                    <a:bodyPr/>
                    <a:lstStyle/>
                    <a:p>
                      <a:r>
                        <a:rPr lang="en-US" sz="1400" smtClean="0"/>
                        <a:t>Otsuka</a:t>
                      </a:r>
                      <a:endParaRPr lang="en-US" sz="1400" dirty="0"/>
                    </a:p>
                  </a:txBody>
                  <a:tcPr/>
                </a:tc>
                <a:tc>
                  <a:txBody>
                    <a:bodyPr/>
                    <a:lstStyle/>
                    <a:p>
                      <a:pPr algn="ctr"/>
                      <a:r>
                        <a:rPr lang="en-US" sz="1400" dirty="0" smtClean="0"/>
                        <a:t>N/A</a:t>
                      </a:r>
                      <a:endParaRPr lang="en-US" sz="1400" dirty="0"/>
                    </a:p>
                  </a:txBody>
                  <a:tcPr>
                    <a:noFill/>
                  </a:tcPr>
                </a:tc>
                <a:tc>
                  <a:txBody>
                    <a:bodyPr/>
                    <a:lstStyle/>
                    <a:p>
                      <a:pPr marL="0" algn="ctr" defTabSz="914400" rtl="0" eaLnBrk="1" latinLnBrk="0" hangingPunct="1"/>
                      <a:r>
                        <a:rPr lang="en-US" sz="1400" kern="1200" dirty="0" smtClean="0">
                          <a:solidFill>
                            <a:schemeClr val="tx1"/>
                          </a:solidFill>
                          <a:latin typeface="+mn-lt"/>
                          <a:ea typeface="+mn-ea"/>
                          <a:cs typeface="+mn-cs"/>
                        </a:rPr>
                        <a:t>N/A</a:t>
                      </a:r>
                      <a:endParaRPr lang="en-US" sz="1400" kern="1200" dirty="0">
                        <a:solidFill>
                          <a:schemeClr val="tx1"/>
                        </a:solidFill>
                        <a:latin typeface="+mn-lt"/>
                        <a:ea typeface="+mn-ea"/>
                        <a:cs typeface="+mn-cs"/>
                      </a:endParaRPr>
                    </a:p>
                  </a:txBody>
                  <a:tcPr>
                    <a:noFill/>
                  </a:tcPr>
                </a:tc>
                <a:tc>
                  <a:txBody>
                    <a:bodyPr/>
                    <a:lstStyle/>
                    <a:p>
                      <a:pPr marL="0" algn="ctr" defTabSz="914400" rtl="0" eaLnBrk="1" latinLnBrk="0" hangingPunct="1"/>
                      <a:r>
                        <a:rPr lang="en-US" sz="1400" kern="1200" dirty="0" smtClean="0">
                          <a:solidFill>
                            <a:schemeClr val="tx1"/>
                          </a:solidFill>
                          <a:latin typeface="+mn-lt"/>
                          <a:ea typeface="+mn-ea"/>
                          <a:cs typeface="+mn-cs"/>
                        </a:rPr>
                        <a:t>N/A</a:t>
                      </a:r>
                    </a:p>
                  </a:txBody>
                  <a:tcPr>
                    <a:noFill/>
                  </a:tcPr>
                </a:tc>
                <a:tc>
                  <a:txBody>
                    <a:bodyPr/>
                    <a:lstStyle/>
                    <a:p>
                      <a:pPr algn="ctr"/>
                      <a:r>
                        <a:rPr lang="en-US" sz="1400" dirty="0" smtClean="0"/>
                        <a:t>N/A</a:t>
                      </a:r>
                      <a:endParaRPr lang="en-US" sz="1400" dirty="0"/>
                    </a:p>
                  </a:txBody>
                  <a:tcPr>
                    <a:noFill/>
                  </a:tcPr>
                </a:tc>
              </a:tr>
              <a:tr h="390796">
                <a:tc>
                  <a:txBody>
                    <a:bodyPr/>
                    <a:lstStyle/>
                    <a:p>
                      <a:r>
                        <a:rPr lang="en-US" sz="1400" smtClean="0"/>
                        <a:t>BMS</a:t>
                      </a:r>
                      <a:endParaRPr lang="en-US" sz="1400" dirty="0"/>
                    </a:p>
                  </a:txBody>
                  <a:tcPr>
                    <a:noFill/>
                  </a:tcPr>
                </a:tc>
                <a:tc>
                  <a:txBody>
                    <a:bodyPr/>
                    <a:lstStyle/>
                    <a:p>
                      <a:pPr algn="ctr"/>
                      <a:r>
                        <a:rPr lang="en-US" sz="1400" dirty="0" smtClean="0"/>
                        <a:t>N/A</a:t>
                      </a:r>
                      <a:endParaRPr lang="en-US" sz="1400" dirty="0"/>
                    </a:p>
                  </a:txBody>
                  <a:tcPr>
                    <a:noFill/>
                  </a:tcPr>
                </a:tc>
                <a:tc>
                  <a:txBody>
                    <a:bodyPr/>
                    <a:lstStyle/>
                    <a:p>
                      <a:pPr marL="0" algn="ctr" defTabSz="914400" rtl="0" eaLnBrk="1" latinLnBrk="0" hangingPunct="1"/>
                      <a:r>
                        <a:rPr lang="en-US" sz="1400" kern="1200" dirty="0" smtClean="0">
                          <a:solidFill>
                            <a:schemeClr val="tx1"/>
                          </a:solidFill>
                          <a:latin typeface="+mn-lt"/>
                          <a:ea typeface="+mn-ea"/>
                          <a:cs typeface="+mn-cs"/>
                        </a:rPr>
                        <a:t>N/A</a:t>
                      </a:r>
                      <a:endParaRPr lang="en-US" sz="1400" kern="1200" dirty="0">
                        <a:solidFill>
                          <a:schemeClr val="tx1"/>
                        </a:solidFill>
                        <a:latin typeface="+mn-lt"/>
                        <a:ea typeface="+mn-ea"/>
                        <a:cs typeface="+mn-cs"/>
                      </a:endParaRPr>
                    </a:p>
                  </a:txBody>
                  <a:tcPr>
                    <a:noFill/>
                  </a:tcPr>
                </a:tc>
                <a:tc>
                  <a:txBody>
                    <a:bodyPr/>
                    <a:lstStyle/>
                    <a:p>
                      <a:pPr marL="0" algn="ctr" defTabSz="914400" rtl="0" eaLnBrk="1" latinLnBrk="0" hangingPunct="1"/>
                      <a:r>
                        <a:rPr lang="en-US" sz="1400" kern="1200" dirty="0" smtClean="0">
                          <a:solidFill>
                            <a:schemeClr val="tx1"/>
                          </a:solidFill>
                          <a:latin typeface="+mn-lt"/>
                          <a:ea typeface="+mn-ea"/>
                          <a:cs typeface="+mn-cs"/>
                        </a:rPr>
                        <a:t>N/A</a:t>
                      </a:r>
                    </a:p>
                  </a:txBody>
                  <a:tcPr>
                    <a:noFill/>
                  </a:tcPr>
                </a:tc>
                <a:tc>
                  <a:txBody>
                    <a:bodyPr/>
                    <a:lstStyle/>
                    <a:p>
                      <a:pPr algn="ctr"/>
                      <a:r>
                        <a:rPr lang="en-US" sz="1400" dirty="0" smtClean="0"/>
                        <a:t>40</a:t>
                      </a:r>
                      <a:endParaRPr lang="en-US" sz="1400" dirty="0"/>
                    </a:p>
                  </a:txBody>
                  <a:tcPr>
                    <a:noFill/>
                  </a:tcPr>
                </a:tc>
              </a:tr>
              <a:tr h="390796">
                <a:tc>
                  <a:txBody>
                    <a:bodyPr/>
                    <a:lstStyle/>
                    <a:p>
                      <a:r>
                        <a:rPr lang="en-US" sz="1400" smtClean="0"/>
                        <a:t>Jazz</a:t>
                      </a:r>
                      <a:endParaRPr lang="en-US" sz="1400" dirty="0"/>
                    </a:p>
                  </a:txBody>
                  <a:tcPr>
                    <a:noFill/>
                  </a:tcPr>
                </a:tc>
                <a:tc>
                  <a:txBody>
                    <a:bodyPr/>
                    <a:lstStyle/>
                    <a:p>
                      <a:pPr algn="ctr"/>
                      <a:r>
                        <a:rPr lang="en-US" sz="1400" dirty="0" smtClean="0"/>
                        <a:t>N/A</a:t>
                      </a:r>
                      <a:endParaRPr lang="en-US" sz="1400" dirty="0"/>
                    </a:p>
                  </a:txBody>
                  <a:tcPr>
                    <a:noFill/>
                  </a:tcPr>
                </a:tc>
                <a:tc>
                  <a:txBody>
                    <a:bodyPr/>
                    <a:lstStyle/>
                    <a:p>
                      <a:pPr marL="0" algn="ctr" defTabSz="914400" rtl="0" eaLnBrk="1" latinLnBrk="0" hangingPunct="1"/>
                      <a:r>
                        <a:rPr lang="en-US" sz="1400" kern="1200" dirty="0" smtClean="0">
                          <a:solidFill>
                            <a:schemeClr val="tx1"/>
                          </a:solidFill>
                          <a:latin typeface="+mn-lt"/>
                          <a:ea typeface="+mn-ea"/>
                          <a:cs typeface="+mn-cs"/>
                        </a:rPr>
                        <a:t>N/A</a:t>
                      </a:r>
                      <a:endParaRPr lang="en-US" sz="1400" kern="1200" dirty="0">
                        <a:solidFill>
                          <a:schemeClr val="tx1"/>
                        </a:solidFill>
                        <a:latin typeface="+mn-lt"/>
                        <a:ea typeface="+mn-ea"/>
                        <a:cs typeface="+mn-cs"/>
                      </a:endParaRPr>
                    </a:p>
                  </a:txBody>
                  <a:tcPr>
                    <a:noFill/>
                  </a:tcPr>
                </a:tc>
                <a:tc>
                  <a:txBody>
                    <a:bodyPr/>
                    <a:lstStyle/>
                    <a:p>
                      <a:pPr marL="0" algn="ctr" defTabSz="914400" rtl="0" eaLnBrk="1" latinLnBrk="0" hangingPunct="1"/>
                      <a:r>
                        <a:rPr lang="en-US" sz="1400" kern="1200" dirty="0" smtClean="0">
                          <a:solidFill>
                            <a:schemeClr val="tx1"/>
                          </a:solidFill>
                          <a:latin typeface="+mn-lt"/>
                          <a:ea typeface="+mn-ea"/>
                          <a:cs typeface="+mn-cs"/>
                        </a:rPr>
                        <a:t>N/A</a:t>
                      </a:r>
                    </a:p>
                  </a:txBody>
                  <a:tcPr>
                    <a:noFill/>
                  </a:tcPr>
                </a:tc>
                <a:tc>
                  <a:txBody>
                    <a:bodyPr/>
                    <a:lstStyle/>
                    <a:p>
                      <a:pPr algn="ctr"/>
                      <a:r>
                        <a:rPr lang="en-US" sz="1400" dirty="0" smtClean="0"/>
                        <a:t>N/A</a:t>
                      </a:r>
                      <a:endParaRPr lang="en-US" sz="1400" dirty="0"/>
                    </a:p>
                  </a:txBody>
                  <a:tcPr>
                    <a:noFill/>
                  </a:tcPr>
                </a:tc>
              </a:tr>
            </a:tbl>
          </a:graphicData>
        </a:graphic>
      </p:graphicFrame>
      <p:sp>
        <p:nvSpPr>
          <p:cNvPr id="29765" name="Title 1"/>
          <p:cNvSpPr>
            <a:spLocks noGrp="1"/>
          </p:cNvSpPr>
          <p:nvPr>
            <p:ph type="title"/>
          </p:nvPr>
        </p:nvSpPr>
        <p:spPr/>
        <p:txBody>
          <a:bodyPr/>
          <a:lstStyle/>
          <a:p>
            <a:r>
              <a:rPr dirty="0" smtClean="0">
                <a:latin typeface="Calibri" pitchFamily="34" charset="0"/>
              </a:rPr>
              <a:t>Retrospective Monitoring</a:t>
            </a:r>
          </a:p>
        </p:txBody>
      </p:sp>
      <p:sp>
        <p:nvSpPr>
          <p:cNvPr id="18" name="TextBox 17"/>
          <p:cNvSpPr txBox="1"/>
          <p:nvPr/>
        </p:nvSpPr>
        <p:spPr>
          <a:xfrm>
            <a:off x="2209800" y="6248400"/>
            <a:ext cx="2971800" cy="307777"/>
          </a:xfrm>
          <a:prstGeom prst="rect">
            <a:avLst/>
          </a:prstGeom>
          <a:noFill/>
        </p:spPr>
        <p:txBody>
          <a:bodyPr wrap="square" rtlCol="0">
            <a:spAutoFit/>
          </a:bodyPr>
          <a:lstStyle/>
          <a:p>
            <a:r>
              <a:rPr lang="en-US" sz="1400" dirty="0" smtClean="0">
                <a:latin typeface="+mj-lt"/>
              </a:rPr>
              <a:t>*Any fee-for-service arrangement</a:t>
            </a:r>
            <a:endParaRPr lang="en-US" sz="1400" dirty="0">
              <a:latin typeface="+mj-lt"/>
            </a:endParaRPr>
          </a:p>
        </p:txBody>
      </p:sp>
      <p:sp>
        <p:nvSpPr>
          <p:cNvPr id="20" name="Content Placeholder 2"/>
          <p:cNvSpPr>
            <a:spLocks noGrp="1"/>
          </p:cNvSpPr>
          <p:nvPr>
            <p:ph sz="quarter" idx="10"/>
          </p:nvPr>
        </p:nvSpPr>
        <p:spPr bwMode="auto">
          <a:xfrm>
            <a:off x="304800" y="1083129"/>
            <a:ext cx="2667000" cy="5257800"/>
          </a:xfrm>
          <a:noFill/>
          <a:ln>
            <a:miter lim="800000"/>
            <a:headEnd/>
            <a:tailEnd/>
          </a:ln>
        </p:spPr>
        <p:txBody>
          <a:bodyPr vert="horz" wrap="square" lIns="91440" tIns="45720" rIns="91440" bIns="45720" numCol="1" anchor="t" anchorCtr="0" compatLnSpc="1">
            <a:prstTxWarp prst="textNoShape">
              <a:avLst/>
            </a:prstTxWarp>
          </a:bodyPr>
          <a:lstStyle/>
          <a:p>
            <a:pPr>
              <a:buSzPct val="100000"/>
              <a:buFont typeface="Arial" pitchFamily="34" charset="0"/>
              <a:buChar char="•"/>
            </a:pPr>
            <a:r>
              <a:rPr lang="en-US" dirty="0" smtClean="0"/>
              <a:t>Trend toward increasing number of required activities</a:t>
            </a:r>
          </a:p>
          <a:p>
            <a:pPr>
              <a:buSzPct val="100000"/>
              <a:buFont typeface="Arial" pitchFamily="34" charset="0"/>
              <a:buChar char="•"/>
            </a:pPr>
            <a:endParaRPr lang="en-US" dirty="0" smtClean="0"/>
          </a:p>
          <a:p>
            <a:pPr>
              <a:buSzPct val="100000"/>
              <a:buFont typeface="Arial" pitchFamily="34" charset="0"/>
              <a:buChar char="•"/>
            </a:pPr>
            <a:r>
              <a:rPr lang="en-US" dirty="0" smtClean="0"/>
              <a:t>Beyond sales and marketing activities</a:t>
            </a:r>
          </a:p>
          <a:p>
            <a:pPr>
              <a:buSzPct val="100000"/>
              <a:buNone/>
            </a:pPr>
            <a:endParaRPr lang="en-US" dirty="0" smtClean="0"/>
          </a:p>
          <a:p>
            <a:pPr>
              <a:buSzPct val="100000"/>
              <a:buFont typeface="Arial" pitchFamily="34" charset="0"/>
              <a:buChar char="•"/>
            </a:pPr>
            <a:r>
              <a:rPr lang="en-US" dirty="0" smtClean="0"/>
              <a:t>Minimum statistical scope</a:t>
            </a:r>
          </a:p>
          <a:p>
            <a:pPr>
              <a:buSzPct val="100000"/>
              <a:buNone/>
            </a:pPr>
            <a:r>
              <a:rPr lang="en-US" sz="1800" dirty="0" smtClean="0"/>
              <a:t/>
            </a:r>
            <a:br>
              <a:rPr lang="en-US" sz="1800" dirty="0" smtClean="0"/>
            </a:br>
            <a:endParaRPr lang="en-US" sz="18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dirty="0" smtClean="0">
                <a:latin typeface="Calibri" pitchFamily="34" charset="0"/>
              </a:rPr>
              <a:t>Increased Scope of IRO Systems Review on Clinical Side</a:t>
            </a:r>
          </a:p>
        </p:txBody>
      </p:sp>
      <p:sp>
        <p:nvSpPr>
          <p:cNvPr id="30723" name="Content Placeholder 2"/>
          <p:cNvSpPr>
            <a:spLocks noGrp="1"/>
          </p:cNvSpPr>
          <p:nvPr>
            <p:ph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SzPct val="100000"/>
              <a:buFont typeface="Arial" pitchFamily="34" charset="0"/>
              <a:buChar char="•"/>
            </a:pPr>
            <a:r>
              <a:rPr lang="en-US" dirty="0" smtClean="0"/>
              <a:t>Third party Independent Review Organization (IRO) is charged with performing a systems review </a:t>
            </a:r>
          </a:p>
          <a:p>
            <a:pPr>
              <a:buSzPct val="100000"/>
              <a:buFont typeface="Arial" pitchFamily="34" charset="0"/>
              <a:buChar char="•"/>
            </a:pPr>
            <a:r>
              <a:rPr lang="en-US" dirty="0" smtClean="0"/>
              <a:t>Boston Scientific CIA (Dec 09) included IRO review of </a:t>
            </a:r>
            <a:r>
              <a:rPr lang="en-US" u="sng" dirty="0" smtClean="0"/>
              <a:t>all</a:t>
            </a:r>
            <a:r>
              <a:rPr lang="en-US" dirty="0" smtClean="0"/>
              <a:t> post-market clinical studies</a:t>
            </a:r>
          </a:p>
          <a:p>
            <a:pPr>
              <a:buSzPct val="100000"/>
              <a:buFont typeface="Arial" pitchFamily="34" charset="0"/>
              <a:buChar char="•"/>
            </a:pPr>
            <a:r>
              <a:rPr lang="en-US" dirty="0" smtClean="0"/>
              <a:t>The CIA specifies 9 factors the IRO must consider in its review of post-market studies</a:t>
            </a:r>
          </a:p>
          <a:p>
            <a:pPr>
              <a:buSzPct val="100000"/>
              <a:buFont typeface="Arial" pitchFamily="34" charset="0"/>
              <a:buChar char="•"/>
            </a:pPr>
            <a:endParaRPr lang="en-US" dirty="0" smtClean="0"/>
          </a:p>
          <a:p>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E:\animations\transportation\traffic_signs\warning_sign_yield_ah_a_ha.gif"/>
          <p:cNvPicPr>
            <a:picLocks noChangeAspect="1" noChangeArrowheads="1" noCrop="1"/>
          </p:cNvPicPr>
          <p:nvPr/>
        </p:nvPicPr>
        <p:blipFill>
          <a:blip r:embed="rId2" cstate="print"/>
          <a:srcRect/>
          <a:stretch>
            <a:fillRect/>
          </a:stretch>
        </p:blipFill>
        <p:spPr bwMode="auto">
          <a:xfrm>
            <a:off x="3048000" y="914400"/>
            <a:ext cx="2857500" cy="4953002"/>
          </a:xfrm>
          <a:prstGeom prst="rect">
            <a:avLst/>
          </a:prstGeom>
          <a:noFill/>
        </p:spPr>
      </p:pic>
      <p:sp>
        <p:nvSpPr>
          <p:cNvPr id="4" name="Title 1"/>
          <p:cNvSpPr>
            <a:spLocks noGrp="1"/>
          </p:cNvSpPr>
          <p:nvPr>
            <p:ph type="title"/>
          </p:nvPr>
        </p:nvSpPr>
        <p:spPr>
          <a:xfrm>
            <a:off x="457200" y="274638"/>
            <a:ext cx="8229600" cy="487362"/>
          </a:xfrm>
        </p:spPr>
        <p:txBody>
          <a:bodyPr/>
          <a:lstStyle/>
          <a:p>
            <a:r>
              <a:rPr dirty="0" smtClean="0">
                <a:latin typeface="Calibri" pitchFamily="34" charset="0"/>
              </a:rPr>
              <a:t>Review of FDA Warning Letters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dirty="0" smtClean="0">
                <a:latin typeface="Calibri" pitchFamily="34" charset="0"/>
              </a:rPr>
              <a:t>1997-2010 DDMAC Warning Letters by Year</a:t>
            </a:r>
          </a:p>
        </p:txBody>
      </p:sp>
      <p:pic>
        <p:nvPicPr>
          <p:cNvPr id="3076" name="Picture 2" descr="http://www.eyeonfda.com/.a/6a00d83451bf5969e20133f37701cc970b-pi"/>
          <p:cNvPicPr>
            <a:picLocks noChangeAspect="1" noChangeArrowheads="1"/>
          </p:cNvPicPr>
          <p:nvPr/>
        </p:nvPicPr>
        <p:blipFill>
          <a:blip r:embed="rId3" cstate="print"/>
          <a:srcRect/>
          <a:stretch>
            <a:fillRect/>
          </a:stretch>
        </p:blipFill>
        <p:spPr bwMode="auto">
          <a:xfrm>
            <a:off x="457200" y="990600"/>
            <a:ext cx="3943350" cy="5260975"/>
          </a:xfrm>
          <a:prstGeom prst="rect">
            <a:avLst/>
          </a:prstGeom>
          <a:noFill/>
          <a:ln w="9525">
            <a:noFill/>
            <a:miter lim="800000"/>
            <a:headEnd/>
            <a:tailEnd/>
          </a:ln>
        </p:spPr>
      </p:pic>
      <p:sp>
        <p:nvSpPr>
          <p:cNvPr id="3077" name="Rectangle 4"/>
          <p:cNvSpPr>
            <a:spLocks noChangeArrowheads="1"/>
          </p:cNvSpPr>
          <p:nvPr/>
        </p:nvSpPr>
        <p:spPr bwMode="auto">
          <a:xfrm>
            <a:off x="381000" y="6230779"/>
            <a:ext cx="8305800" cy="246221"/>
          </a:xfrm>
          <a:prstGeom prst="rect">
            <a:avLst/>
          </a:prstGeom>
          <a:noFill/>
          <a:ln w="9525">
            <a:noFill/>
            <a:miter lim="800000"/>
            <a:headEnd/>
            <a:tailEnd/>
          </a:ln>
        </p:spPr>
        <p:txBody>
          <a:bodyPr wrap="square">
            <a:spAutoFit/>
          </a:bodyPr>
          <a:lstStyle/>
          <a:p>
            <a:r>
              <a:rPr lang="en-US" sz="1000" dirty="0" smtClean="0">
                <a:hlinkClick r:id="rId4"/>
              </a:rPr>
              <a:t>Source: http</a:t>
            </a:r>
            <a:r>
              <a:rPr lang="en-US" sz="1000" dirty="0">
                <a:hlinkClick r:id="rId4"/>
              </a:rPr>
              <a:t>://www.eyeonfda.com/eye_on_fda/2010/09/qualitative-look-at-ddmac-nov-and-warning-letters-during-1st-and-2nd-quarters-2010.html</a:t>
            </a:r>
            <a:r>
              <a:rPr lang="en-US" sz="1000" dirty="0"/>
              <a:t> </a:t>
            </a:r>
          </a:p>
        </p:txBody>
      </p:sp>
      <p:sp>
        <p:nvSpPr>
          <p:cNvPr id="8" name="Content Placeholder 2"/>
          <p:cNvSpPr>
            <a:spLocks noGrp="1"/>
          </p:cNvSpPr>
          <p:nvPr>
            <p:ph sz="quarter" idx="10"/>
          </p:nvPr>
        </p:nvSpPr>
        <p:spPr>
          <a:xfrm>
            <a:off x="4343400" y="1066800"/>
            <a:ext cx="4419600" cy="4419600"/>
          </a:xfrm>
        </p:spPr>
        <p:txBody>
          <a:bodyPr/>
          <a:lstStyle/>
          <a:p>
            <a:pPr>
              <a:buFont typeface="Arial" pitchFamily="34" charset="0"/>
              <a:buChar char="•"/>
              <a:defRPr/>
            </a:pPr>
            <a:r>
              <a:rPr lang="en-US" dirty="0" smtClean="0"/>
              <a:t>Rapid decline between 1998 and 2002</a:t>
            </a:r>
          </a:p>
          <a:p>
            <a:pPr lvl="1">
              <a:defRPr/>
            </a:pPr>
            <a:r>
              <a:rPr lang="en-US" dirty="0" smtClean="0"/>
              <a:t>Peaked at 150 Warning Letters in 1998</a:t>
            </a:r>
          </a:p>
          <a:p>
            <a:pPr>
              <a:buFont typeface="Arial" pitchFamily="34" charset="0"/>
              <a:buChar char="•"/>
              <a:defRPr/>
            </a:pPr>
            <a:endParaRPr lang="en-US" dirty="0" smtClean="0"/>
          </a:p>
          <a:p>
            <a:pPr>
              <a:buFont typeface="Arial" pitchFamily="34" charset="0"/>
              <a:buChar char="•"/>
              <a:defRPr/>
            </a:pPr>
            <a:r>
              <a:rPr lang="en-US" dirty="0" smtClean="0"/>
              <a:t>Consistently low (~20) 2002-08</a:t>
            </a:r>
          </a:p>
          <a:p>
            <a:pPr>
              <a:buFont typeface="Arial" pitchFamily="34" charset="0"/>
              <a:buChar char="•"/>
              <a:defRPr/>
            </a:pPr>
            <a:endParaRPr lang="en-US" dirty="0" smtClean="0"/>
          </a:p>
          <a:p>
            <a:pPr>
              <a:buFont typeface="Arial" pitchFamily="34" charset="0"/>
              <a:buChar char="•"/>
              <a:defRPr/>
            </a:pPr>
            <a:r>
              <a:rPr lang="en-US" dirty="0" smtClean="0"/>
              <a:t>Increasing  volume since 2008</a:t>
            </a:r>
          </a:p>
          <a:p>
            <a:pPr lvl="1">
              <a:defRPr/>
            </a:pPr>
            <a:r>
              <a:rPr lang="en-US" dirty="0" smtClean="0"/>
              <a:t>Still at only 40% of peak 1998 volume</a:t>
            </a:r>
          </a:p>
          <a:p>
            <a:pPr lvl="1">
              <a:defRPr/>
            </a:pPr>
            <a:endParaRPr lang="en-US" dirty="0" smtClean="0"/>
          </a:p>
          <a:p>
            <a:pPr lvl="1">
              <a:defRPr/>
            </a:pPr>
            <a:endParaRPr lang="en-US" dirty="0" smtClean="0"/>
          </a:p>
          <a:p>
            <a:pPr>
              <a:defRPr/>
            </a:pPr>
            <a:endParaRPr lang="en-US" dirty="0"/>
          </a:p>
        </p:txBody>
      </p:sp>
      <p:cxnSp>
        <p:nvCxnSpPr>
          <p:cNvPr id="16" name="Straight Connector 15"/>
          <p:cNvCxnSpPr/>
          <p:nvPr/>
        </p:nvCxnSpPr>
        <p:spPr>
          <a:xfrm rot="5400000">
            <a:off x="393699" y="3314700"/>
            <a:ext cx="2667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2247900" y="3467100"/>
            <a:ext cx="2667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Greater Emphasis on External Monitoring by FDA in 2010</a:t>
            </a:r>
            <a:endParaRPr lang="en-US" dirty="0"/>
          </a:p>
        </p:txBody>
      </p:sp>
      <p:graphicFrame>
        <p:nvGraphicFramePr>
          <p:cNvPr id="84994" name="Content Placeholder 4"/>
          <p:cNvGraphicFramePr>
            <a:graphicFrameLocks noGrp="1"/>
          </p:cNvGraphicFramePr>
          <p:nvPr>
            <p:ph sz="quarter" idx="10"/>
          </p:nvPr>
        </p:nvGraphicFramePr>
        <p:xfrm>
          <a:off x="576626" y="1676400"/>
          <a:ext cx="3597275" cy="4114800"/>
        </p:xfrm>
        <a:graphic>
          <a:graphicData uri="http://schemas.openxmlformats.org/presentationml/2006/ole">
            <mc:AlternateContent xmlns:mc="http://schemas.openxmlformats.org/markup-compatibility/2006">
              <mc:Choice xmlns:v="urn:schemas-microsoft-com:vml" Requires="v">
                <p:oleObj spid="_x0000_s47107" name="Worksheet" r:id="rId5" imgW="3962400" imgH="5362665" progId="Excel.Sheet.8">
                  <p:embed/>
                </p:oleObj>
              </mc:Choice>
              <mc:Fallback>
                <p:oleObj name="Worksheet" r:id="rId5" imgW="3962400" imgH="5362665" progId="Excel.Sheet.8">
                  <p:embed/>
                  <p:pic>
                    <p:nvPicPr>
                      <p:cNvPr id="0" name="Content Placeholder 4"/>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626" y="1676400"/>
                        <a:ext cx="3597275" cy="411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Content Placeholder 2"/>
          <p:cNvSpPr txBox="1">
            <a:spLocks/>
          </p:cNvSpPr>
          <p:nvPr/>
        </p:nvSpPr>
        <p:spPr>
          <a:xfrm>
            <a:off x="4343400" y="990600"/>
            <a:ext cx="4419600" cy="48768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Pct val="100000"/>
              <a:buFont typeface="Arial" pitchFamily="34" charset="0"/>
              <a:buChar char="•"/>
              <a:tabLst/>
              <a:defRPr/>
            </a:pPr>
            <a:r>
              <a:rPr lang="en-US" sz="2400" dirty="0" smtClean="0">
                <a:latin typeface="+mn-lt"/>
                <a:cs typeface="+mn-cs"/>
              </a:rPr>
              <a:t>Slight increase (17%) in Monitoring &amp; Surveillance activity (18 to 21) </a:t>
            </a:r>
          </a:p>
          <a:p>
            <a:pPr marL="342900" marR="0" lvl="0" indent="-342900" algn="l" defTabSz="914400" rtl="0" eaLnBrk="0" fontAlgn="base" latinLnBrk="0" hangingPunct="0">
              <a:lnSpc>
                <a:spcPct val="100000"/>
              </a:lnSpc>
              <a:spcBef>
                <a:spcPct val="20000"/>
              </a:spcBef>
              <a:spcAft>
                <a:spcPct val="0"/>
              </a:spcAft>
              <a:buClrTx/>
              <a:buSzPct val="100000"/>
              <a:buFont typeface="Arial" pitchFamily="34" charset="0"/>
              <a:buChar char="•"/>
              <a:tabLst/>
              <a:defRPr/>
            </a:pPr>
            <a:endParaRPr lang="en-US" sz="1000" dirty="0" smtClean="0">
              <a:latin typeface="+mn-lt"/>
              <a:cs typeface="+mn-cs"/>
            </a:endParaRPr>
          </a:p>
          <a:p>
            <a:pPr marL="342900" marR="0" lvl="0" indent="-342900" algn="l" defTabSz="914400" rtl="0" eaLnBrk="0" fontAlgn="base" latinLnBrk="0" hangingPunct="0">
              <a:lnSpc>
                <a:spcPct val="100000"/>
              </a:lnSpc>
              <a:spcBef>
                <a:spcPct val="20000"/>
              </a:spcBef>
              <a:spcAft>
                <a:spcPct val="0"/>
              </a:spcAft>
              <a:buClrTx/>
              <a:buSzPct val="100000"/>
              <a:buFont typeface="Arial" pitchFamily="34" charset="0"/>
              <a:buChar char="•"/>
              <a:tabLst/>
              <a:defRPr/>
            </a:pPr>
            <a:r>
              <a:rPr lang="en-US" sz="2400" dirty="0" smtClean="0">
                <a:latin typeface="+mn-lt"/>
                <a:cs typeface="+mn-cs"/>
              </a:rPr>
              <a:t>However, 13 of 18 2009 M&amp;S warning letters due to sponsored links</a:t>
            </a:r>
          </a:p>
          <a:p>
            <a:pPr marL="342900" marR="0" lvl="0" indent="-342900" algn="l" defTabSz="914400" rtl="0" eaLnBrk="0" fontAlgn="base" latinLnBrk="0" hangingPunct="0">
              <a:lnSpc>
                <a:spcPct val="100000"/>
              </a:lnSpc>
              <a:spcBef>
                <a:spcPct val="20000"/>
              </a:spcBef>
              <a:spcAft>
                <a:spcPct val="0"/>
              </a:spcAft>
              <a:buClrTx/>
              <a:buSzPct val="100000"/>
              <a:buFont typeface="Arial" pitchFamily="34" charset="0"/>
              <a:buChar char="•"/>
              <a:tabLst/>
              <a:defRPr/>
            </a:pPr>
            <a:endParaRPr lang="en-US" sz="1000" dirty="0" smtClean="0">
              <a:latin typeface="+mn-lt"/>
              <a:cs typeface="+mn-cs"/>
            </a:endParaRPr>
          </a:p>
          <a:p>
            <a:pPr marL="342900" marR="0" lvl="0" indent="-342900" algn="l" defTabSz="914400" rtl="0" eaLnBrk="0" fontAlgn="base" latinLnBrk="0" hangingPunct="0">
              <a:lnSpc>
                <a:spcPct val="100000"/>
              </a:lnSpc>
              <a:spcBef>
                <a:spcPct val="20000"/>
              </a:spcBef>
              <a:spcAft>
                <a:spcPct val="0"/>
              </a:spcAft>
              <a:buClrTx/>
              <a:buSzPct val="100000"/>
              <a:buFont typeface="Arial" pitchFamily="34" charset="0"/>
              <a:buChar char="•"/>
              <a:tabLst/>
              <a:defRPr/>
            </a:pPr>
            <a:r>
              <a:rPr lang="en-US" sz="2400" noProof="0" dirty="0" smtClean="0">
                <a:latin typeface="+mn-lt"/>
                <a:cs typeface="+mn-cs"/>
              </a:rPr>
              <a:t>Removing sponsored link letters results in significant increase in monitoring</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Pct val="100000"/>
              <a:buFont typeface="Arial" pitchFamily="34" charset="0"/>
              <a:buChar char="•"/>
              <a:tabLst/>
              <a:defRPr/>
            </a:pPr>
            <a:endParaRPr lang="en-US" sz="1000" noProof="0" dirty="0" smtClean="0">
              <a:latin typeface="+mn-lt"/>
              <a:cs typeface="+mn-cs"/>
            </a:endParaRPr>
          </a:p>
          <a:p>
            <a:pPr marL="342900" marR="0" lvl="0" indent="-342900" algn="l" defTabSz="914400" rtl="0" eaLnBrk="0" fontAlgn="base" latinLnBrk="0" hangingPunct="0">
              <a:lnSpc>
                <a:spcPct val="100000"/>
              </a:lnSpc>
              <a:spcBef>
                <a:spcPct val="20000"/>
              </a:spcBef>
              <a:spcAft>
                <a:spcPct val="0"/>
              </a:spcAft>
              <a:buClrTx/>
              <a:buSzPct val="100000"/>
              <a:buFont typeface="Arial" pitchFamily="34" charset="0"/>
              <a:buChar char="•"/>
              <a:tabLst/>
              <a:defRPr/>
            </a:pPr>
            <a:r>
              <a:rPr lang="en-US" sz="2400" noProof="0" dirty="0" smtClean="0">
                <a:latin typeface="+mn-lt"/>
                <a:cs typeface="+mn-cs"/>
              </a:rPr>
              <a:t>Submissions via 2253 relatively constant</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p:cNvSpPr txBox="1"/>
          <p:nvPr/>
        </p:nvSpPr>
        <p:spPr>
          <a:xfrm>
            <a:off x="1297885" y="4419600"/>
            <a:ext cx="530915" cy="369332"/>
          </a:xfrm>
          <a:prstGeom prst="rect">
            <a:avLst/>
          </a:prstGeom>
          <a:noFill/>
        </p:spPr>
        <p:txBody>
          <a:bodyPr wrap="none" rtlCol="0">
            <a:spAutoFit/>
          </a:bodyPr>
          <a:lstStyle/>
          <a:p>
            <a:r>
              <a:rPr lang="en-US" b="1" dirty="0" smtClean="0"/>
              <a:t>18*</a:t>
            </a:r>
            <a:endParaRPr lang="en-US" b="1" dirty="0"/>
          </a:p>
        </p:txBody>
      </p:sp>
      <p:sp>
        <p:nvSpPr>
          <p:cNvPr id="6" name="TextBox 5"/>
          <p:cNvSpPr txBox="1"/>
          <p:nvPr/>
        </p:nvSpPr>
        <p:spPr>
          <a:xfrm>
            <a:off x="1371600" y="2743200"/>
            <a:ext cx="441146" cy="369332"/>
          </a:xfrm>
          <a:prstGeom prst="rect">
            <a:avLst/>
          </a:prstGeom>
          <a:noFill/>
        </p:spPr>
        <p:txBody>
          <a:bodyPr wrap="none" rtlCol="0">
            <a:spAutoFit/>
          </a:bodyPr>
          <a:lstStyle/>
          <a:p>
            <a:r>
              <a:rPr lang="en-US" b="1" dirty="0" smtClean="0"/>
              <a:t>23</a:t>
            </a:r>
            <a:endParaRPr lang="en-US" b="1" dirty="0"/>
          </a:p>
        </p:txBody>
      </p:sp>
      <p:sp>
        <p:nvSpPr>
          <p:cNvPr id="7" name="TextBox 6"/>
          <p:cNvSpPr txBox="1"/>
          <p:nvPr/>
        </p:nvSpPr>
        <p:spPr>
          <a:xfrm>
            <a:off x="2209800" y="4419600"/>
            <a:ext cx="441146" cy="369332"/>
          </a:xfrm>
          <a:prstGeom prst="rect">
            <a:avLst/>
          </a:prstGeom>
          <a:noFill/>
        </p:spPr>
        <p:txBody>
          <a:bodyPr wrap="none" rtlCol="0">
            <a:spAutoFit/>
          </a:bodyPr>
          <a:lstStyle/>
          <a:p>
            <a:r>
              <a:rPr lang="en-US" b="1" dirty="0" smtClean="0"/>
              <a:t>21</a:t>
            </a:r>
            <a:endParaRPr lang="en-US" b="1" dirty="0"/>
          </a:p>
        </p:txBody>
      </p:sp>
      <p:sp>
        <p:nvSpPr>
          <p:cNvPr id="8" name="TextBox 7"/>
          <p:cNvSpPr txBox="1"/>
          <p:nvPr/>
        </p:nvSpPr>
        <p:spPr>
          <a:xfrm>
            <a:off x="2209800" y="2590800"/>
            <a:ext cx="441146" cy="369332"/>
          </a:xfrm>
          <a:prstGeom prst="rect">
            <a:avLst/>
          </a:prstGeom>
          <a:noFill/>
        </p:spPr>
        <p:txBody>
          <a:bodyPr wrap="square" rtlCol="0">
            <a:spAutoFit/>
          </a:bodyPr>
          <a:lstStyle/>
          <a:p>
            <a:r>
              <a:rPr lang="en-US" b="1" dirty="0" smtClean="0"/>
              <a:t>24</a:t>
            </a:r>
            <a:endParaRPr lang="en-US" b="1" dirty="0"/>
          </a:p>
        </p:txBody>
      </p:sp>
      <p:sp>
        <p:nvSpPr>
          <p:cNvPr id="9" name="TextBox 8"/>
          <p:cNvSpPr txBox="1"/>
          <p:nvPr/>
        </p:nvSpPr>
        <p:spPr>
          <a:xfrm>
            <a:off x="609600" y="5953780"/>
            <a:ext cx="3505200" cy="523220"/>
          </a:xfrm>
          <a:prstGeom prst="rect">
            <a:avLst/>
          </a:prstGeom>
          <a:noFill/>
        </p:spPr>
        <p:txBody>
          <a:bodyPr wrap="square" rtlCol="0">
            <a:spAutoFit/>
          </a:bodyPr>
          <a:lstStyle/>
          <a:p>
            <a:r>
              <a:rPr lang="en-US" sz="1400" dirty="0" smtClean="0"/>
              <a:t>* Include 13 Warning Letters Issued on 4/2/09 for “sponsored links”</a:t>
            </a:r>
            <a:endParaRPr lang="en-US" sz="1400" dirty="0"/>
          </a:p>
        </p:txBody>
      </p:sp>
      <p:sp>
        <p:nvSpPr>
          <p:cNvPr id="10" name="TextBox 9"/>
          <p:cNvSpPr txBox="1"/>
          <p:nvPr/>
        </p:nvSpPr>
        <p:spPr>
          <a:xfrm>
            <a:off x="584564" y="953869"/>
            <a:ext cx="3581399" cy="646331"/>
          </a:xfrm>
          <a:prstGeom prst="rect">
            <a:avLst/>
          </a:prstGeom>
          <a:noFill/>
        </p:spPr>
        <p:txBody>
          <a:bodyPr wrap="square" rtlCol="0">
            <a:spAutoFit/>
          </a:bodyPr>
          <a:lstStyle/>
          <a:p>
            <a:r>
              <a:rPr lang="en-US" b="1" dirty="0" smtClean="0"/>
              <a:t>2009 and 2010 Warning Letters by Surveillance Mechanism</a:t>
            </a:r>
            <a:endParaRPr lang="en-US"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itle 1"/>
          <p:cNvSpPr>
            <a:spLocks noGrp="1"/>
          </p:cNvSpPr>
          <p:nvPr>
            <p:ph type="title"/>
          </p:nvPr>
        </p:nvSpPr>
        <p:spPr/>
        <p:txBody>
          <a:bodyPr/>
          <a:lstStyle/>
          <a:p>
            <a:r>
              <a:rPr lang="en-US" dirty="0" smtClean="0">
                <a:latin typeface="Calibri" pitchFamily="34" charset="0"/>
              </a:rPr>
              <a:t>FDA Slightly Shifting Focus Towards Smaller Companies</a:t>
            </a:r>
            <a:endParaRPr dirty="0" smtClean="0">
              <a:latin typeface="Calibri" pitchFamily="34" charset="0"/>
            </a:endParaRPr>
          </a:p>
        </p:txBody>
      </p:sp>
      <p:graphicFrame>
        <p:nvGraphicFramePr>
          <p:cNvPr id="14" name="Content Placeholder 7"/>
          <p:cNvGraphicFramePr>
            <a:graphicFrameLocks noGrp="1"/>
          </p:cNvGraphicFramePr>
          <p:nvPr>
            <p:ph sz="quarter" idx="10"/>
          </p:nvPr>
        </p:nvGraphicFramePr>
        <p:xfrm>
          <a:off x="304800" y="990600"/>
          <a:ext cx="3733800" cy="3429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ontent Placeholder 3"/>
          <p:cNvGraphicFramePr>
            <a:graphicFrameLocks/>
          </p:cNvGraphicFramePr>
          <p:nvPr/>
        </p:nvGraphicFramePr>
        <p:xfrm>
          <a:off x="4800600" y="990600"/>
          <a:ext cx="3733800" cy="3505200"/>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p:cNvSpPr txBox="1"/>
          <p:nvPr/>
        </p:nvSpPr>
        <p:spPr>
          <a:xfrm>
            <a:off x="838200" y="2438400"/>
            <a:ext cx="441146" cy="369332"/>
          </a:xfrm>
          <a:prstGeom prst="rect">
            <a:avLst/>
          </a:prstGeom>
          <a:noFill/>
        </p:spPr>
        <p:txBody>
          <a:bodyPr wrap="none" rtlCol="0">
            <a:spAutoFit/>
          </a:bodyPr>
          <a:lstStyle/>
          <a:p>
            <a:r>
              <a:rPr lang="en-US" b="1" dirty="0" smtClean="0"/>
              <a:t>13</a:t>
            </a:r>
            <a:endParaRPr lang="en-US" b="1" dirty="0"/>
          </a:p>
        </p:txBody>
      </p:sp>
      <p:sp>
        <p:nvSpPr>
          <p:cNvPr id="17" name="TextBox 16"/>
          <p:cNvSpPr txBox="1"/>
          <p:nvPr/>
        </p:nvSpPr>
        <p:spPr>
          <a:xfrm>
            <a:off x="1676400" y="3200400"/>
            <a:ext cx="441146" cy="369332"/>
          </a:xfrm>
          <a:prstGeom prst="rect">
            <a:avLst/>
          </a:prstGeom>
          <a:noFill/>
        </p:spPr>
        <p:txBody>
          <a:bodyPr wrap="none" rtlCol="0">
            <a:spAutoFit/>
          </a:bodyPr>
          <a:lstStyle/>
          <a:p>
            <a:r>
              <a:rPr lang="en-US" b="1" dirty="0" smtClean="0"/>
              <a:t>28</a:t>
            </a:r>
            <a:endParaRPr lang="en-US" b="1" dirty="0"/>
          </a:p>
        </p:txBody>
      </p:sp>
      <p:sp>
        <p:nvSpPr>
          <p:cNvPr id="18" name="TextBox 17"/>
          <p:cNvSpPr txBox="1"/>
          <p:nvPr/>
        </p:nvSpPr>
        <p:spPr>
          <a:xfrm>
            <a:off x="5334000" y="2793633"/>
            <a:ext cx="544530" cy="369332"/>
          </a:xfrm>
          <a:prstGeom prst="rect">
            <a:avLst/>
          </a:prstGeom>
          <a:noFill/>
        </p:spPr>
        <p:txBody>
          <a:bodyPr wrap="square" rtlCol="0">
            <a:spAutoFit/>
          </a:bodyPr>
          <a:lstStyle/>
          <a:p>
            <a:r>
              <a:rPr lang="en-US" b="1" dirty="0" smtClean="0"/>
              <a:t>18</a:t>
            </a:r>
            <a:endParaRPr lang="en-US" b="1" dirty="0"/>
          </a:p>
        </p:txBody>
      </p:sp>
      <p:sp>
        <p:nvSpPr>
          <p:cNvPr id="19" name="TextBox 18"/>
          <p:cNvSpPr txBox="1"/>
          <p:nvPr/>
        </p:nvSpPr>
        <p:spPr>
          <a:xfrm>
            <a:off x="6161070" y="2881501"/>
            <a:ext cx="696930" cy="369332"/>
          </a:xfrm>
          <a:prstGeom prst="rect">
            <a:avLst/>
          </a:prstGeom>
          <a:noFill/>
        </p:spPr>
        <p:txBody>
          <a:bodyPr wrap="square" rtlCol="0">
            <a:spAutoFit/>
          </a:bodyPr>
          <a:lstStyle/>
          <a:p>
            <a:r>
              <a:rPr lang="en-US" b="1" dirty="0" smtClean="0"/>
              <a:t>27</a:t>
            </a:r>
            <a:endParaRPr lang="en-US" b="1" dirty="0"/>
          </a:p>
        </p:txBody>
      </p:sp>
      <p:sp>
        <p:nvSpPr>
          <p:cNvPr id="13" name="TextBox 12"/>
          <p:cNvSpPr txBox="1"/>
          <p:nvPr/>
        </p:nvSpPr>
        <p:spPr>
          <a:xfrm>
            <a:off x="76200" y="5943600"/>
            <a:ext cx="8305799" cy="830997"/>
          </a:xfrm>
          <a:prstGeom prst="rect">
            <a:avLst/>
          </a:prstGeom>
          <a:noFill/>
        </p:spPr>
        <p:txBody>
          <a:bodyPr wrap="square" rtlCol="0">
            <a:spAutoFit/>
          </a:bodyPr>
          <a:lstStyle/>
          <a:p>
            <a:r>
              <a:rPr lang="en-US" sz="1000" dirty="0" smtClean="0"/>
              <a:t>Sources:  http://pharmexec.findpharma.com/pharmexec/data/articlestandard//pharmexec/222010/671415/article.pdf</a:t>
            </a:r>
          </a:p>
          <a:p>
            <a:r>
              <a:rPr lang="en-US" sz="1000" dirty="0" smtClean="0"/>
              <a:t>http://www.fda.gov/Drugs/GuidanceComplianceRegulatoryInformation/EnforcementActivitiesbyFDA/WarningLettersandNoticeofViolationLetterstoPharmaceuticalCompanies/ucm197224.htm</a:t>
            </a:r>
          </a:p>
          <a:p>
            <a:endParaRPr lang="en-US" dirty="0"/>
          </a:p>
        </p:txBody>
      </p:sp>
      <p:sp>
        <p:nvSpPr>
          <p:cNvPr id="21" name="TextBox 20"/>
          <p:cNvSpPr txBox="1"/>
          <p:nvPr/>
        </p:nvSpPr>
        <p:spPr>
          <a:xfrm>
            <a:off x="1361222" y="4419600"/>
            <a:ext cx="1620957" cy="646331"/>
          </a:xfrm>
          <a:prstGeom prst="rect">
            <a:avLst/>
          </a:prstGeom>
          <a:noFill/>
        </p:spPr>
        <p:txBody>
          <a:bodyPr wrap="none" rtlCol="0">
            <a:spAutoFit/>
          </a:bodyPr>
          <a:lstStyle/>
          <a:p>
            <a:pPr algn="ctr"/>
            <a:r>
              <a:rPr lang="en-US" dirty="0" smtClean="0"/>
              <a:t>N=41* </a:t>
            </a:r>
          </a:p>
          <a:p>
            <a:pPr algn="ctr"/>
            <a:r>
              <a:rPr lang="en-US" dirty="0" smtClean="0"/>
              <a:t>Jan-Dec 2009</a:t>
            </a:r>
            <a:endParaRPr lang="en-US" dirty="0"/>
          </a:p>
        </p:txBody>
      </p:sp>
      <p:sp>
        <p:nvSpPr>
          <p:cNvPr id="22" name="TextBox 21"/>
          <p:cNvSpPr txBox="1"/>
          <p:nvPr/>
        </p:nvSpPr>
        <p:spPr>
          <a:xfrm>
            <a:off x="5824961" y="4419600"/>
            <a:ext cx="1685078" cy="646331"/>
          </a:xfrm>
          <a:prstGeom prst="rect">
            <a:avLst/>
          </a:prstGeom>
          <a:noFill/>
        </p:spPr>
        <p:txBody>
          <a:bodyPr wrap="none" rtlCol="0">
            <a:spAutoFit/>
          </a:bodyPr>
          <a:lstStyle/>
          <a:p>
            <a:pPr algn="ctr"/>
            <a:r>
              <a:rPr lang="en-US" dirty="0" smtClean="0"/>
              <a:t>N=45 </a:t>
            </a:r>
          </a:p>
          <a:p>
            <a:pPr algn="ctr"/>
            <a:r>
              <a:rPr lang="en-US" dirty="0" smtClean="0"/>
              <a:t>Jan-Sept 2010</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p:txBody>
          <a:bodyPr/>
          <a:lstStyle/>
          <a:p>
            <a:r>
              <a:rPr dirty="0" smtClean="0">
                <a:latin typeface="Calibri" pitchFamily="34" charset="0"/>
              </a:rPr>
              <a:t>FDA has Switched Emphasis Towards Physician Communication </a:t>
            </a:r>
          </a:p>
        </p:txBody>
      </p:sp>
      <p:graphicFrame>
        <p:nvGraphicFramePr>
          <p:cNvPr id="5" name="Content Placeholder 4"/>
          <p:cNvGraphicFramePr>
            <a:graphicFrameLocks noGrp="1"/>
          </p:cNvGraphicFramePr>
          <p:nvPr>
            <p:ph sz="quarter" idx="10"/>
          </p:nvPr>
        </p:nvGraphicFramePr>
        <p:xfrm>
          <a:off x="457200" y="990600"/>
          <a:ext cx="37338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nvGraphicFramePr>
        <p:xfrm>
          <a:off x="4876800" y="990600"/>
          <a:ext cx="3505200" cy="27940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2057400" y="2514600"/>
            <a:ext cx="441146" cy="369332"/>
          </a:xfrm>
          <a:prstGeom prst="rect">
            <a:avLst/>
          </a:prstGeom>
          <a:noFill/>
        </p:spPr>
        <p:txBody>
          <a:bodyPr wrap="none" rtlCol="0">
            <a:spAutoFit/>
          </a:bodyPr>
          <a:lstStyle/>
          <a:p>
            <a:pPr fontAlgn="base">
              <a:spcBef>
                <a:spcPct val="0"/>
              </a:spcBef>
              <a:spcAft>
                <a:spcPct val="0"/>
              </a:spcAft>
            </a:pPr>
            <a:r>
              <a:rPr lang="en-US" b="1" dirty="0" smtClean="0">
                <a:solidFill>
                  <a:prstClr val="black"/>
                </a:solidFill>
                <a:latin typeface="Arial" charset="0"/>
                <a:cs typeface="Arial" charset="0"/>
              </a:rPr>
              <a:t>23</a:t>
            </a:r>
            <a:endParaRPr lang="en-US" b="1" dirty="0">
              <a:solidFill>
                <a:prstClr val="black"/>
              </a:solidFill>
              <a:latin typeface="Arial" charset="0"/>
              <a:cs typeface="Arial" charset="0"/>
            </a:endParaRPr>
          </a:p>
        </p:txBody>
      </p:sp>
      <p:sp>
        <p:nvSpPr>
          <p:cNvPr id="9" name="TextBox 8"/>
          <p:cNvSpPr txBox="1"/>
          <p:nvPr/>
        </p:nvSpPr>
        <p:spPr>
          <a:xfrm>
            <a:off x="990600" y="2362200"/>
            <a:ext cx="441146" cy="369332"/>
          </a:xfrm>
          <a:prstGeom prst="rect">
            <a:avLst/>
          </a:prstGeom>
          <a:noFill/>
        </p:spPr>
        <p:txBody>
          <a:bodyPr wrap="none" rtlCol="0">
            <a:spAutoFit/>
          </a:bodyPr>
          <a:lstStyle/>
          <a:p>
            <a:pPr fontAlgn="base">
              <a:spcBef>
                <a:spcPct val="0"/>
              </a:spcBef>
              <a:spcAft>
                <a:spcPct val="0"/>
              </a:spcAft>
            </a:pPr>
            <a:r>
              <a:rPr lang="en-US" b="1" dirty="0" smtClean="0">
                <a:solidFill>
                  <a:prstClr val="black"/>
                </a:solidFill>
                <a:latin typeface="Arial" charset="0"/>
                <a:cs typeface="Arial" charset="0"/>
              </a:rPr>
              <a:t>19</a:t>
            </a:r>
            <a:endParaRPr lang="en-US" b="1" dirty="0">
              <a:solidFill>
                <a:prstClr val="black"/>
              </a:solidFill>
              <a:latin typeface="Arial" charset="0"/>
              <a:cs typeface="Arial" charset="0"/>
            </a:endParaRPr>
          </a:p>
        </p:txBody>
      </p:sp>
      <p:sp>
        <p:nvSpPr>
          <p:cNvPr id="10" name="TextBox 9"/>
          <p:cNvSpPr txBox="1"/>
          <p:nvPr/>
        </p:nvSpPr>
        <p:spPr>
          <a:xfrm>
            <a:off x="6324600" y="2590800"/>
            <a:ext cx="441146" cy="369332"/>
          </a:xfrm>
          <a:prstGeom prst="rect">
            <a:avLst/>
          </a:prstGeom>
          <a:noFill/>
        </p:spPr>
        <p:txBody>
          <a:bodyPr wrap="none" rtlCol="0">
            <a:spAutoFit/>
          </a:bodyPr>
          <a:lstStyle/>
          <a:p>
            <a:pPr fontAlgn="base">
              <a:spcBef>
                <a:spcPct val="0"/>
              </a:spcBef>
              <a:spcAft>
                <a:spcPct val="0"/>
              </a:spcAft>
            </a:pPr>
            <a:r>
              <a:rPr lang="en-US" b="1" dirty="0" smtClean="0">
                <a:solidFill>
                  <a:prstClr val="black"/>
                </a:solidFill>
                <a:latin typeface="Arial" charset="0"/>
                <a:cs typeface="Arial" charset="0"/>
              </a:rPr>
              <a:t>24</a:t>
            </a:r>
            <a:endParaRPr lang="en-US" b="1" dirty="0">
              <a:solidFill>
                <a:prstClr val="black"/>
              </a:solidFill>
              <a:latin typeface="Arial" charset="0"/>
              <a:cs typeface="Arial" charset="0"/>
            </a:endParaRPr>
          </a:p>
        </p:txBody>
      </p:sp>
      <p:sp>
        <p:nvSpPr>
          <p:cNvPr id="11" name="TextBox 10"/>
          <p:cNvSpPr txBox="1"/>
          <p:nvPr/>
        </p:nvSpPr>
        <p:spPr>
          <a:xfrm>
            <a:off x="5410200" y="2514600"/>
            <a:ext cx="441146" cy="369332"/>
          </a:xfrm>
          <a:prstGeom prst="rect">
            <a:avLst/>
          </a:prstGeom>
          <a:noFill/>
        </p:spPr>
        <p:txBody>
          <a:bodyPr wrap="none" rtlCol="0">
            <a:spAutoFit/>
          </a:bodyPr>
          <a:lstStyle/>
          <a:p>
            <a:pPr fontAlgn="base">
              <a:spcBef>
                <a:spcPct val="0"/>
              </a:spcBef>
              <a:spcAft>
                <a:spcPct val="0"/>
              </a:spcAft>
            </a:pPr>
            <a:r>
              <a:rPr lang="en-US" b="1" dirty="0" smtClean="0">
                <a:solidFill>
                  <a:prstClr val="black"/>
                </a:solidFill>
                <a:latin typeface="Arial" charset="0"/>
                <a:cs typeface="Arial" charset="0"/>
              </a:rPr>
              <a:t>27</a:t>
            </a:r>
            <a:endParaRPr lang="en-US" b="1" dirty="0">
              <a:solidFill>
                <a:prstClr val="black"/>
              </a:solidFill>
              <a:latin typeface="Arial" charset="0"/>
              <a:cs typeface="Arial" charset="0"/>
            </a:endParaRPr>
          </a:p>
        </p:txBody>
      </p:sp>
      <p:sp>
        <p:nvSpPr>
          <p:cNvPr id="12" name="Content Placeholder 2"/>
          <p:cNvSpPr txBox="1">
            <a:spLocks/>
          </p:cNvSpPr>
          <p:nvPr/>
        </p:nvSpPr>
        <p:spPr>
          <a:xfrm>
            <a:off x="609600" y="3733800"/>
            <a:ext cx="7924800" cy="2438400"/>
          </a:xfrm>
          <a:prstGeom prst="rect">
            <a:avLst/>
          </a:prstGeom>
        </p:spPr>
        <p:txBody>
          <a:bodyPr/>
          <a:lstStyle/>
          <a:p>
            <a:pPr marL="800100" lvl="1" indent="-342900" eaLnBrk="0" fontAlgn="base" hangingPunct="0">
              <a:spcBef>
                <a:spcPct val="20000"/>
              </a:spcBef>
              <a:spcAft>
                <a:spcPct val="0"/>
              </a:spcAft>
              <a:buSzPct val="75000"/>
              <a:defRPr/>
            </a:pPr>
            <a:endParaRPr lang="en-US" sz="2400" dirty="0">
              <a:solidFill>
                <a:prstClr val="black"/>
              </a:solidFill>
              <a:cs typeface="Arial" charset="0"/>
            </a:endParaRPr>
          </a:p>
          <a:p>
            <a:pPr marL="342900" indent="-342900" eaLnBrk="0" fontAlgn="base" hangingPunct="0">
              <a:spcBef>
                <a:spcPct val="20000"/>
              </a:spcBef>
              <a:spcAft>
                <a:spcPct val="0"/>
              </a:spcAft>
              <a:buSzPct val="75000"/>
              <a:defRPr/>
            </a:pPr>
            <a:r>
              <a:rPr lang="en-US" sz="2400" dirty="0">
                <a:solidFill>
                  <a:prstClr val="black"/>
                </a:solidFill>
                <a:cs typeface="Arial" charset="0"/>
              </a:rPr>
              <a:t>		</a:t>
            </a:r>
          </a:p>
          <a:p>
            <a:pPr marL="342900" indent="-342900" eaLnBrk="0" fontAlgn="base" hangingPunct="0">
              <a:spcBef>
                <a:spcPct val="20000"/>
              </a:spcBef>
              <a:spcAft>
                <a:spcPct val="0"/>
              </a:spcAft>
              <a:buSzPct val="75000"/>
              <a:buFontTx/>
              <a:buBlip>
                <a:blip r:embed="rId5"/>
              </a:buBlip>
              <a:defRPr/>
            </a:pPr>
            <a:endParaRPr lang="en-US" sz="2400" dirty="0">
              <a:solidFill>
                <a:prstClr val="black"/>
              </a:solidFill>
              <a:cs typeface="Arial" charset="0"/>
            </a:endParaRPr>
          </a:p>
        </p:txBody>
      </p:sp>
      <p:sp>
        <p:nvSpPr>
          <p:cNvPr id="13" name="TextBox 12"/>
          <p:cNvSpPr txBox="1"/>
          <p:nvPr/>
        </p:nvSpPr>
        <p:spPr>
          <a:xfrm>
            <a:off x="1361222" y="4191000"/>
            <a:ext cx="1620957" cy="646331"/>
          </a:xfrm>
          <a:prstGeom prst="rect">
            <a:avLst/>
          </a:prstGeom>
          <a:noFill/>
        </p:spPr>
        <p:txBody>
          <a:bodyPr wrap="none" rtlCol="0">
            <a:spAutoFit/>
          </a:bodyPr>
          <a:lstStyle/>
          <a:p>
            <a:pPr algn="ctr" fontAlgn="base">
              <a:spcBef>
                <a:spcPct val="0"/>
              </a:spcBef>
              <a:spcAft>
                <a:spcPct val="0"/>
              </a:spcAft>
            </a:pPr>
            <a:r>
              <a:rPr lang="en-US" dirty="0">
                <a:solidFill>
                  <a:prstClr val="black"/>
                </a:solidFill>
                <a:latin typeface="Arial" charset="0"/>
                <a:cs typeface="Arial" charset="0"/>
              </a:rPr>
              <a:t>N=42* </a:t>
            </a:r>
          </a:p>
          <a:p>
            <a:pPr algn="ctr" fontAlgn="base">
              <a:spcBef>
                <a:spcPct val="0"/>
              </a:spcBef>
              <a:spcAft>
                <a:spcPct val="0"/>
              </a:spcAft>
            </a:pPr>
            <a:r>
              <a:rPr lang="en-US" dirty="0">
                <a:solidFill>
                  <a:prstClr val="black"/>
                </a:solidFill>
                <a:latin typeface="Arial" charset="0"/>
                <a:cs typeface="Arial" charset="0"/>
              </a:rPr>
              <a:t>Jan-Dec 2009</a:t>
            </a:r>
          </a:p>
        </p:txBody>
      </p:sp>
      <p:sp>
        <p:nvSpPr>
          <p:cNvPr id="14" name="TextBox 13"/>
          <p:cNvSpPr txBox="1"/>
          <p:nvPr/>
        </p:nvSpPr>
        <p:spPr>
          <a:xfrm>
            <a:off x="5824961" y="4191000"/>
            <a:ext cx="1685078" cy="646331"/>
          </a:xfrm>
          <a:prstGeom prst="rect">
            <a:avLst/>
          </a:prstGeom>
          <a:noFill/>
        </p:spPr>
        <p:txBody>
          <a:bodyPr wrap="none" rtlCol="0">
            <a:spAutoFit/>
          </a:bodyPr>
          <a:lstStyle/>
          <a:p>
            <a:pPr algn="ctr" fontAlgn="base">
              <a:spcBef>
                <a:spcPct val="0"/>
              </a:spcBef>
              <a:spcAft>
                <a:spcPct val="0"/>
              </a:spcAft>
            </a:pPr>
            <a:r>
              <a:rPr lang="en-US" dirty="0">
                <a:solidFill>
                  <a:prstClr val="black"/>
                </a:solidFill>
                <a:latin typeface="Arial" charset="0"/>
                <a:cs typeface="Arial" charset="0"/>
              </a:rPr>
              <a:t>N=51*</a:t>
            </a:r>
          </a:p>
          <a:p>
            <a:pPr algn="ctr" fontAlgn="base">
              <a:spcBef>
                <a:spcPct val="0"/>
              </a:spcBef>
              <a:spcAft>
                <a:spcPct val="0"/>
              </a:spcAft>
            </a:pPr>
            <a:r>
              <a:rPr lang="en-US" dirty="0">
                <a:solidFill>
                  <a:prstClr val="black"/>
                </a:solidFill>
                <a:latin typeface="Arial" charset="0"/>
                <a:cs typeface="Arial" charset="0"/>
              </a:rPr>
              <a:t>Jan-Sept 2010</a:t>
            </a:r>
          </a:p>
        </p:txBody>
      </p:sp>
      <p:sp>
        <p:nvSpPr>
          <p:cNvPr id="17" name="Rectangle 16"/>
          <p:cNvSpPr/>
          <p:nvPr/>
        </p:nvSpPr>
        <p:spPr>
          <a:xfrm>
            <a:off x="0" y="571500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400" dirty="0">
                <a:solidFill>
                  <a:prstClr val="white"/>
                </a:solidFill>
              </a:rPr>
              <a:t>* Larger sample size due to warning letters identified for both</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Enforcement Focused on Both Web and Traditional Promotion</a:t>
            </a:r>
            <a:endParaRPr lang="en-US" dirty="0"/>
          </a:p>
        </p:txBody>
      </p:sp>
      <p:sp>
        <p:nvSpPr>
          <p:cNvPr id="5" name="TextBox 4"/>
          <p:cNvSpPr txBox="1"/>
          <p:nvPr/>
        </p:nvSpPr>
        <p:spPr>
          <a:xfrm>
            <a:off x="2617365" y="926068"/>
            <a:ext cx="4088235" cy="369332"/>
          </a:xfrm>
          <a:prstGeom prst="rect">
            <a:avLst/>
          </a:prstGeom>
          <a:noFill/>
        </p:spPr>
        <p:txBody>
          <a:bodyPr wrap="none" rtlCol="0">
            <a:spAutoFit/>
          </a:bodyPr>
          <a:lstStyle/>
          <a:p>
            <a:pPr fontAlgn="auto">
              <a:spcBef>
                <a:spcPts val="0"/>
              </a:spcBef>
              <a:spcAft>
                <a:spcPts val="0"/>
              </a:spcAft>
            </a:pPr>
            <a:r>
              <a:rPr lang="en-US" b="1" dirty="0" smtClean="0">
                <a:solidFill>
                  <a:prstClr val="black"/>
                </a:solidFill>
                <a:latin typeface="Calibri" pitchFamily="34" charset="0"/>
                <a:cs typeface="+mn-cs"/>
              </a:rPr>
              <a:t>2010 DDMAC Warning Letters by Activity</a:t>
            </a:r>
            <a:endParaRPr lang="en-US" b="1" dirty="0">
              <a:solidFill>
                <a:prstClr val="black"/>
              </a:solidFill>
              <a:latin typeface="Calibri"/>
              <a:cs typeface="+mn-cs"/>
            </a:endParaRPr>
          </a:p>
        </p:txBody>
      </p:sp>
      <p:graphicFrame>
        <p:nvGraphicFramePr>
          <p:cNvPr id="6" name="Chart 5"/>
          <p:cNvGraphicFramePr/>
          <p:nvPr/>
        </p:nvGraphicFramePr>
        <p:xfrm>
          <a:off x="1676400" y="1143000"/>
          <a:ext cx="5638800" cy="3124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nvGraphicFramePr>
        <p:xfrm>
          <a:off x="1600200" y="3962400"/>
          <a:ext cx="5638800" cy="2616200"/>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p:cNvCxnSpPr>
            <a:cxnSpLocks noChangeShapeType="1"/>
          </p:cNvCxnSpPr>
          <p:nvPr/>
        </p:nvCxnSpPr>
        <p:spPr bwMode="auto">
          <a:xfrm>
            <a:off x="0" y="3962400"/>
            <a:ext cx="9144000" cy="0"/>
          </a:xfrm>
          <a:prstGeom prst="line">
            <a:avLst/>
          </a:prstGeom>
          <a:noFill/>
          <a:ln w="34925" cap="rnd">
            <a:solidFill>
              <a:schemeClr val="bg1"/>
            </a:solidFill>
            <a:prstDash val="sysDot"/>
            <a:round/>
            <a:headEnd/>
            <a:tailEnd/>
          </a:ln>
          <a:effectLst>
            <a:outerShdw dist="19939" dir="2339945" rotWithShape="0">
              <a:srgbClr val="0D0D0D">
                <a:alpha val="37999"/>
              </a:srgbClr>
            </a:outerShdw>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53" presetClass="exit" presetSubtype="0" fill="hold" nodeType="withEffect">
                                  <p:stCondLst>
                                    <p:cond delay="0"/>
                                  </p:stCondLst>
                                  <p:childTnLst>
                                    <p:anim calcmode="lin" valueType="num">
                                      <p:cBhvr>
                                        <p:cTn id="9" dur="500"/>
                                        <p:tgtEl>
                                          <p:spTgt spid="8"/>
                                        </p:tgtEl>
                                        <p:attrNameLst>
                                          <p:attrName>ppt_w</p:attrName>
                                        </p:attrNameLst>
                                      </p:cBhvr>
                                      <p:tavLst>
                                        <p:tav tm="0">
                                          <p:val>
                                            <p:strVal val="ppt_w"/>
                                          </p:val>
                                        </p:tav>
                                        <p:tav tm="100000">
                                          <p:val>
                                            <p:fltVal val="0"/>
                                          </p:val>
                                        </p:tav>
                                      </p:tavLst>
                                    </p:anim>
                                    <p:anim calcmode="lin" valueType="num">
                                      <p:cBhvr>
                                        <p:cTn id="10" dur="500"/>
                                        <p:tgtEl>
                                          <p:spTgt spid="8"/>
                                        </p:tgtEl>
                                        <p:attrNameLst>
                                          <p:attrName>ppt_h</p:attrName>
                                        </p:attrNameLst>
                                      </p:cBhvr>
                                      <p:tavLst>
                                        <p:tav tm="0">
                                          <p:val>
                                            <p:strVal val="ppt_h"/>
                                          </p:val>
                                        </p:tav>
                                        <p:tav tm="100000">
                                          <p:val>
                                            <p:fltVal val="0"/>
                                          </p:val>
                                        </p:tav>
                                      </p:tavLst>
                                    </p:anim>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30"/>
          <p:cNvCxnSpPr/>
          <p:nvPr/>
        </p:nvCxnSpPr>
        <p:spPr bwMode="auto">
          <a:xfrm rot="10800000">
            <a:off x="3657602" y="5715000"/>
            <a:ext cx="2514598" cy="0"/>
          </a:xfrm>
          <a:prstGeom prst="line">
            <a:avLst/>
          </a:prstGeom>
          <a:ln w="22225" cap="rnd" cmpd="sng" algn="ctr">
            <a:solidFill>
              <a:srgbClr val="003366"/>
            </a:solidFill>
            <a:prstDash val="sys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bwMode="auto">
          <a:xfrm rot="10800000">
            <a:off x="3657604" y="3581400"/>
            <a:ext cx="2514597" cy="0"/>
          </a:xfrm>
          <a:prstGeom prst="line">
            <a:avLst/>
          </a:prstGeom>
          <a:ln w="22225" cap="rnd" cmpd="sng" algn="ctr">
            <a:solidFill>
              <a:srgbClr val="003366"/>
            </a:solidFill>
            <a:prstDash val="sys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bwMode="auto">
          <a:xfrm rot="10800000">
            <a:off x="3657600" y="1600200"/>
            <a:ext cx="2438400" cy="0"/>
          </a:xfrm>
          <a:prstGeom prst="line">
            <a:avLst/>
          </a:prstGeom>
          <a:ln w="22225" cap="rnd" cmpd="sng" algn="ctr">
            <a:solidFill>
              <a:srgbClr val="003366"/>
            </a:solidFill>
            <a:prstDash val="sys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29" name="Title 1"/>
          <p:cNvSpPr>
            <a:spLocks noGrp="1"/>
          </p:cNvSpPr>
          <p:nvPr>
            <p:ph type="title"/>
          </p:nvPr>
        </p:nvSpPr>
        <p:spPr/>
        <p:txBody>
          <a:bodyPr/>
          <a:lstStyle/>
          <a:p>
            <a:r>
              <a:rPr smtClean="0">
                <a:latin typeface="Calibri" pitchFamily="34" charset="0"/>
              </a:rPr>
              <a:t>Overview</a:t>
            </a:r>
          </a:p>
        </p:txBody>
      </p:sp>
      <p:pic>
        <p:nvPicPr>
          <p:cNvPr id="1030" name="Picture 38" descr="C:\Users\Dan\Desktop\iStock_000002608363XSmall.jpg"/>
          <p:cNvPicPr>
            <a:picLocks noChangeAspect="1" noChangeArrowheads="1"/>
          </p:cNvPicPr>
          <p:nvPr/>
        </p:nvPicPr>
        <p:blipFill>
          <a:blip r:embed="rId3" cstate="print"/>
          <a:srcRect/>
          <a:stretch>
            <a:fillRect/>
          </a:stretch>
        </p:blipFill>
        <p:spPr bwMode="auto">
          <a:xfrm>
            <a:off x="6324600" y="838200"/>
            <a:ext cx="1905000" cy="1525012"/>
          </a:xfrm>
          <a:prstGeom prst="rect">
            <a:avLst/>
          </a:prstGeom>
          <a:noFill/>
          <a:ln w="9525">
            <a:noFill/>
            <a:miter lim="800000"/>
            <a:headEnd/>
            <a:tailEnd/>
          </a:ln>
        </p:spPr>
      </p:pic>
      <p:grpSp>
        <p:nvGrpSpPr>
          <p:cNvPr id="1031" name="Group 11"/>
          <p:cNvGrpSpPr>
            <a:grpSpLocks/>
          </p:cNvGrpSpPr>
          <p:nvPr/>
        </p:nvGrpSpPr>
        <p:grpSpPr bwMode="auto">
          <a:xfrm>
            <a:off x="6321424" y="2514600"/>
            <a:ext cx="2136776" cy="2336800"/>
            <a:chOff x="5483225" y="965200"/>
            <a:chExt cx="2613025" cy="3097213"/>
          </a:xfrm>
        </p:grpSpPr>
        <p:graphicFrame>
          <p:nvGraphicFramePr>
            <p:cNvPr id="1026" name="Object 11"/>
            <p:cNvGraphicFramePr>
              <a:graphicFrameLocks noChangeAspect="1"/>
            </p:cNvGraphicFramePr>
            <p:nvPr/>
          </p:nvGraphicFramePr>
          <p:xfrm>
            <a:off x="5483225" y="965200"/>
            <a:ext cx="2136775" cy="2768600"/>
          </p:xfrm>
          <a:graphic>
            <a:graphicData uri="http://schemas.openxmlformats.org/presentationml/2006/ole">
              <mc:AlternateContent xmlns:mc="http://schemas.openxmlformats.org/markup-compatibility/2006">
                <mc:Choice xmlns:v="urn:schemas-microsoft-com:vml" Requires="v">
                  <p:oleObj spid="_x0000_s1029" name="Acrobat Document" r:id="rId4" imgW="7779960" imgH="10050480" progId="AcroExch.Document.7">
                    <p:embed/>
                  </p:oleObj>
                </mc:Choice>
                <mc:Fallback>
                  <p:oleObj name="Acrobat Document" r:id="rId4" imgW="7779960" imgH="10050480" progId="AcroExch.Document.7">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3225" y="965200"/>
                          <a:ext cx="2136775" cy="27686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3"/>
            <p:cNvGraphicFramePr>
              <a:graphicFrameLocks noChangeAspect="1"/>
            </p:cNvGraphicFramePr>
            <p:nvPr/>
          </p:nvGraphicFramePr>
          <p:xfrm>
            <a:off x="5715000" y="1128712"/>
            <a:ext cx="2128838" cy="2757488"/>
          </p:xfrm>
          <a:graphic>
            <a:graphicData uri="http://schemas.openxmlformats.org/presentationml/2006/ole">
              <mc:AlternateContent xmlns:mc="http://schemas.openxmlformats.org/markup-compatibility/2006">
                <mc:Choice xmlns:v="urn:schemas-microsoft-com:vml" Requires="v">
                  <p:oleObj spid="_x0000_s1030" name="Acrobat Document" r:id="rId6" imgW="7779960" imgH="10050480" progId="AcroExch.Document.7">
                    <p:embed/>
                  </p:oleObj>
                </mc:Choice>
                <mc:Fallback>
                  <p:oleObj name="Acrobat Document" r:id="rId6" imgW="7779960" imgH="10050480" progId="AcroExch.Document.7">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1128712"/>
                          <a:ext cx="2128838" cy="2757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2"/>
            <p:cNvGraphicFramePr>
              <a:graphicFrameLocks noChangeAspect="1"/>
            </p:cNvGraphicFramePr>
            <p:nvPr/>
          </p:nvGraphicFramePr>
          <p:xfrm>
            <a:off x="6019800" y="1371600"/>
            <a:ext cx="2076450" cy="2690813"/>
          </p:xfrm>
          <a:graphic>
            <a:graphicData uri="http://schemas.openxmlformats.org/presentationml/2006/ole">
              <mc:AlternateContent xmlns:mc="http://schemas.openxmlformats.org/markup-compatibility/2006">
                <mc:Choice xmlns:v="urn:schemas-microsoft-com:vml" Requires="v">
                  <p:oleObj spid="_x0000_s1031" name="Acrobat Document" r:id="rId8" imgW="7779960" imgH="10050480" progId="AcroExch.Document.7">
                    <p:embed/>
                  </p:oleObj>
                </mc:Choice>
                <mc:Fallback>
                  <p:oleObj name="Acrobat Document" r:id="rId8" imgW="7779960" imgH="10050480" progId="AcroExch.Document.7">
                    <p:embed/>
                    <p:pic>
                      <p:nvPicPr>
                        <p:cNvPr id="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19800" y="1371600"/>
                          <a:ext cx="2076450" cy="26908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cxnSp>
        <p:nvCxnSpPr>
          <p:cNvPr id="16" name="Straight Connector 15"/>
          <p:cNvCxnSpPr/>
          <p:nvPr/>
        </p:nvCxnSpPr>
        <p:spPr bwMode="auto">
          <a:xfrm rot="10800000" flipV="1">
            <a:off x="0" y="2438400"/>
            <a:ext cx="9144000" cy="0"/>
          </a:xfrm>
          <a:prstGeom prst="line">
            <a:avLst/>
          </a:prstGeom>
          <a:ln w="22225" cap="rnd" cmpd="sng" algn="ctr">
            <a:solidFill>
              <a:srgbClr val="003366"/>
            </a:solidFill>
            <a:prstDash val="sys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38" name="Rectangle 133"/>
          <p:cNvSpPr>
            <a:spLocks noChangeArrowheads="1"/>
          </p:cNvSpPr>
          <p:nvPr/>
        </p:nvSpPr>
        <p:spPr bwMode="auto">
          <a:xfrm>
            <a:off x="228600" y="1219200"/>
            <a:ext cx="3429000" cy="800100"/>
          </a:xfrm>
          <a:prstGeom prst="rect">
            <a:avLst/>
          </a:prstGeom>
          <a:noFill/>
          <a:ln w="9525">
            <a:solidFill>
              <a:schemeClr val="accent1"/>
            </a:solidFill>
            <a:miter lim="800000"/>
            <a:headEnd/>
            <a:tailEnd/>
          </a:ln>
        </p:spPr>
        <p:txBody>
          <a:bodyPr>
            <a:spAutoFit/>
          </a:bodyPr>
          <a:lstStyle/>
          <a:p>
            <a:pPr algn="ctr"/>
            <a:r>
              <a:rPr lang="en-US">
                <a:solidFill>
                  <a:srgbClr val="FF0000"/>
                </a:solidFill>
                <a:latin typeface="Times New Roman" pitchFamily="18" charset="0"/>
                <a:cs typeface="Times New Roman" pitchFamily="18" charset="0"/>
              </a:rPr>
              <a:t>Approximately </a:t>
            </a:r>
            <a:r>
              <a:rPr lang="en-US" sz="2800">
                <a:solidFill>
                  <a:srgbClr val="FF0000"/>
                </a:solidFill>
                <a:latin typeface="Times New Roman" pitchFamily="18" charset="0"/>
                <a:cs typeface="Times New Roman" pitchFamily="18" charset="0"/>
              </a:rPr>
              <a:t>$1.9 billion</a:t>
            </a:r>
            <a:r>
              <a:rPr lang="en-US">
                <a:latin typeface="Times New Roman" pitchFamily="18" charset="0"/>
                <a:cs typeface="Times New Roman" pitchFamily="18" charset="0"/>
              </a:rPr>
              <a:t> </a:t>
            </a:r>
          </a:p>
          <a:p>
            <a:pPr algn="ctr"/>
            <a:r>
              <a:rPr lang="en-US">
                <a:latin typeface="Times New Roman" pitchFamily="18" charset="0"/>
                <a:cs typeface="Times New Roman" pitchFamily="18" charset="0"/>
              </a:rPr>
              <a:t>YTD total recoveries by HHS</a:t>
            </a:r>
            <a:endParaRPr lang="en-US"/>
          </a:p>
        </p:txBody>
      </p:sp>
      <p:sp>
        <p:nvSpPr>
          <p:cNvPr id="1039" name="Rectangle 133"/>
          <p:cNvSpPr>
            <a:spLocks noChangeArrowheads="1"/>
          </p:cNvSpPr>
          <p:nvPr/>
        </p:nvSpPr>
        <p:spPr bwMode="auto">
          <a:xfrm>
            <a:off x="228600" y="3200400"/>
            <a:ext cx="3429000" cy="800100"/>
          </a:xfrm>
          <a:prstGeom prst="rect">
            <a:avLst/>
          </a:prstGeom>
          <a:noFill/>
          <a:ln w="9525">
            <a:solidFill>
              <a:schemeClr val="accent1"/>
            </a:solidFill>
            <a:miter lim="800000"/>
            <a:headEnd/>
            <a:tailEnd/>
          </a:ln>
        </p:spPr>
        <p:txBody>
          <a:bodyPr>
            <a:spAutoFit/>
          </a:bodyPr>
          <a:lstStyle/>
          <a:p>
            <a:pPr algn="ctr"/>
            <a:r>
              <a:rPr lang="en-US">
                <a:solidFill>
                  <a:srgbClr val="FF0000"/>
                </a:solidFill>
                <a:latin typeface="Times New Roman" pitchFamily="18" charset="0"/>
                <a:cs typeface="Times New Roman" pitchFamily="18" charset="0"/>
              </a:rPr>
              <a:t>Currently </a:t>
            </a:r>
            <a:r>
              <a:rPr lang="en-US" sz="2800">
                <a:solidFill>
                  <a:srgbClr val="FF0000"/>
                </a:solidFill>
                <a:latin typeface="Times New Roman" pitchFamily="18" charset="0"/>
                <a:cs typeface="Times New Roman" pitchFamily="18" charset="0"/>
              </a:rPr>
              <a:t>45 </a:t>
            </a:r>
            <a:r>
              <a:rPr lang="en-US">
                <a:solidFill>
                  <a:srgbClr val="FF0000"/>
                </a:solidFill>
                <a:latin typeface="Times New Roman" pitchFamily="18" charset="0"/>
                <a:cs typeface="Times New Roman" pitchFamily="18" charset="0"/>
              </a:rPr>
              <a:t>Warning Letters</a:t>
            </a:r>
            <a:r>
              <a:rPr lang="en-US">
                <a:latin typeface="Times New Roman" pitchFamily="18" charset="0"/>
                <a:cs typeface="Times New Roman" pitchFamily="18" charset="0"/>
              </a:rPr>
              <a:t> </a:t>
            </a:r>
          </a:p>
          <a:p>
            <a:pPr algn="ctr"/>
            <a:r>
              <a:rPr lang="en-US">
                <a:latin typeface="Times New Roman" pitchFamily="18" charset="0"/>
                <a:cs typeface="Times New Roman" pitchFamily="18" charset="0"/>
              </a:rPr>
              <a:t>YTD by DDMAC</a:t>
            </a:r>
            <a:endParaRPr lang="en-US"/>
          </a:p>
        </p:txBody>
      </p:sp>
      <p:sp>
        <p:nvSpPr>
          <p:cNvPr id="20" name="TextBox 19"/>
          <p:cNvSpPr txBox="1"/>
          <p:nvPr/>
        </p:nvSpPr>
        <p:spPr>
          <a:xfrm>
            <a:off x="3733800" y="0"/>
            <a:ext cx="1676400" cy="707886"/>
          </a:xfrm>
          <a:prstGeom prst="rect">
            <a:avLst/>
          </a:prstGeom>
          <a:noFill/>
        </p:spPr>
        <p:txBody>
          <a:bodyPr>
            <a:spAutoFit/>
          </a:bodyPr>
          <a:lstStyle/>
          <a:p>
            <a:pPr>
              <a:defRPr/>
            </a:pPr>
            <a:r>
              <a:rPr lang="en-US" sz="4000" i="1" dirty="0">
                <a:ln>
                  <a:solidFill>
                    <a:srgbClr val="C00000"/>
                  </a:solidFill>
                </a:ln>
                <a:solidFill>
                  <a:srgbClr val="FF0000"/>
                </a:solidFill>
              </a:rPr>
              <a:t>2010</a:t>
            </a:r>
          </a:p>
        </p:txBody>
      </p:sp>
      <p:cxnSp>
        <p:nvCxnSpPr>
          <p:cNvPr id="21" name="Straight Connector 20"/>
          <p:cNvCxnSpPr/>
          <p:nvPr/>
        </p:nvCxnSpPr>
        <p:spPr bwMode="auto">
          <a:xfrm rot="10800000" flipV="1">
            <a:off x="1" y="4952999"/>
            <a:ext cx="9144000" cy="0"/>
          </a:xfrm>
          <a:prstGeom prst="line">
            <a:avLst/>
          </a:prstGeom>
          <a:ln w="22225" cap="rnd" cmpd="sng" algn="ctr">
            <a:solidFill>
              <a:srgbClr val="003366"/>
            </a:solidFill>
            <a:prstDash val="sys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Rectangle 133"/>
          <p:cNvSpPr>
            <a:spLocks noChangeArrowheads="1"/>
          </p:cNvSpPr>
          <p:nvPr/>
        </p:nvSpPr>
        <p:spPr bwMode="auto">
          <a:xfrm>
            <a:off x="228600" y="5410200"/>
            <a:ext cx="3429000" cy="646331"/>
          </a:xfrm>
          <a:prstGeom prst="rect">
            <a:avLst/>
          </a:prstGeom>
          <a:noFill/>
          <a:ln w="9525">
            <a:solidFill>
              <a:schemeClr val="accent1"/>
            </a:solidFill>
            <a:miter lim="800000"/>
            <a:headEnd/>
            <a:tailEnd/>
          </a:ln>
        </p:spPr>
        <p:txBody>
          <a:bodyPr>
            <a:spAutoFit/>
          </a:bodyPr>
          <a:lstStyle/>
          <a:p>
            <a:pPr algn="ctr"/>
            <a:r>
              <a:rPr lang="en-US" dirty="0" smtClean="0">
                <a:solidFill>
                  <a:srgbClr val="FF0000"/>
                </a:solidFill>
                <a:latin typeface="Times New Roman" pitchFamily="18" charset="0"/>
                <a:cs typeface="Times New Roman" pitchFamily="18" charset="0"/>
              </a:rPr>
              <a:t>Other industry developments</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a:p>
            <a:pPr algn="ctr"/>
            <a:r>
              <a:rPr lang="en-US" dirty="0">
                <a:latin typeface="Times New Roman" pitchFamily="18" charset="0"/>
                <a:cs typeface="Times New Roman" pitchFamily="18" charset="0"/>
              </a:rPr>
              <a:t>YTD </a:t>
            </a:r>
            <a:r>
              <a:rPr lang="en-US" dirty="0" smtClean="0">
                <a:latin typeface="Times New Roman" pitchFamily="18" charset="0"/>
                <a:cs typeface="Times New Roman" pitchFamily="18" charset="0"/>
              </a:rPr>
              <a:t>Developments</a:t>
            </a:r>
            <a:endParaRPr lang="en-US" dirty="0"/>
          </a:p>
        </p:txBody>
      </p:sp>
      <p:pic>
        <p:nvPicPr>
          <p:cNvPr id="32" name="Picture 3"/>
          <p:cNvPicPr>
            <a:picLocks noChangeAspect="1" noChangeArrowheads="1"/>
          </p:cNvPicPr>
          <p:nvPr/>
        </p:nvPicPr>
        <p:blipFill>
          <a:blip r:embed="rId10" cstate="print"/>
          <a:srcRect/>
          <a:stretch>
            <a:fillRect/>
          </a:stretch>
        </p:blipFill>
        <p:spPr bwMode="auto">
          <a:xfrm>
            <a:off x="6553200" y="5143500"/>
            <a:ext cx="1676400" cy="1257300"/>
          </a:xfrm>
          <a:prstGeom prst="rect">
            <a:avLst/>
          </a:prstGeom>
          <a:noFill/>
          <a:ln w="9525">
            <a:solidFill>
              <a:schemeClr val="bg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39"/>
                                        </p:tgtEl>
                                        <p:attrNameLst>
                                          <p:attrName>style.visibility</p:attrName>
                                        </p:attrNameLst>
                                      </p:cBhvr>
                                      <p:to>
                                        <p:strVal val="visible"/>
                                      </p:to>
                                    </p:set>
                                    <p:animEffect transition="in" filter="wipe(left)">
                                      <p:cBhvr>
                                        <p:cTn id="7" dur="500"/>
                                        <p:tgtEl>
                                          <p:spTgt spid="103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31"/>
                                        </p:tgtEl>
                                        <p:attrNameLst>
                                          <p:attrName>style.visibility</p:attrName>
                                        </p:attrNameLst>
                                      </p:cBhvr>
                                      <p:to>
                                        <p:strVal val="visible"/>
                                      </p:to>
                                    </p:set>
                                    <p:animEffect transition="in" filter="wipe(left)">
                                      <p:cBhvr>
                                        <p:cTn id="15" dur="500"/>
                                        <p:tgtEl>
                                          <p:spTgt spid="103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500"/>
                                        <p:tgtEl>
                                          <p:spTgt spid="26"/>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left)">
                                      <p:cBhvr>
                                        <p:cTn id="24" dur="500"/>
                                        <p:tgtEl>
                                          <p:spTgt spid="31"/>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left)">
                                      <p:cBhvr>
                                        <p:cTn id="2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9" grpId="0" animBg="1"/>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p:txBody>
          <a:bodyPr/>
          <a:lstStyle/>
          <a:p>
            <a:r>
              <a:rPr lang="en-US" dirty="0" smtClean="0">
                <a:latin typeface="Calibri" pitchFamily="34" charset="0"/>
              </a:rPr>
              <a:t>Trend Towards Increased Emphasis on Efficacy, Superiority</a:t>
            </a:r>
            <a:endParaRPr dirty="0" smtClean="0">
              <a:latin typeface="Calibri" pitchFamily="34" charset="0"/>
            </a:endParaRPr>
          </a:p>
        </p:txBody>
      </p:sp>
      <p:graphicFrame>
        <p:nvGraphicFramePr>
          <p:cNvPr id="5" name="Content Placeholder 4"/>
          <p:cNvGraphicFramePr>
            <a:graphicFrameLocks noGrp="1"/>
          </p:cNvGraphicFramePr>
          <p:nvPr>
            <p:ph sz="quarter" idx="10"/>
          </p:nvPr>
        </p:nvGraphicFramePr>
        <p:xfrm>
          <a:off x="381000" y="1066800"/>
          <a:ext cx="8001000" cy="3581400"/>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2"/>
          <p:cNvSpPr txBox="1">
            <a:spLocks/>
          </p:cNvSpPr>
          <p:nvPr/>
        </p:nvSpPr>
        <p:spPr>
          <a:xfrm>
            <a:off x="533400" y="4495800"/>
            <a:ext cx="7924800" cy="17526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Pct val="100000"/>
              <a:buFont typeface="Arial" pitchFamily="34" charset="0"/>
              <a:buChar char="•"/>
              <a:tabLst/>
              <a:defRPr/>
            </a:pPr>
            <a:r>
              <a:rPr lang="en-US" sz="2000" dirty="0" smtClean="0">
                <a:latin typeface="+mn-lt"/>
                <a:cs typeface="+mn-cs"/>
              </a:rPr>
              <a:t>Almost all of 2010 warning letters included overstating efficacy</a:t>
            </a:r>
          </a:p>
          <a:p>
            <a:pPr marL="342900" marR="0" lvl="0" indent="-342900" algn="l" defTabSz="914400" rtl="0" eaLnBrk="0" fontAlgn="base" latinLnBrk="0" hangingPunct="0">
              <a:lnSpc>
                <a:spcPct val="100000"/>
              </a:lnSpc>
              <a:spcBef>
                <a:spcPct val="20000"/>
              </a:spcBef>
              <a:spcAft>
                <a:spcPct val="0"/>
              </a:spcAft>
              <a:buClrTx/>
              <a:buSzPct val="100000"/>
              <a:buFont typeface="Arial" pitchFamily="34" charset="0"/>
              <a:buChar char="•"/>
              <a:tabLst/>
              <a:defRPr/>
            </a:pPr>
            <a:r>
              <a:rPr lang="en-US" sz="2000" dirty="0" smtClean="0">
                <a:latin typeface="+mn-lt"/>
                <a:cs typeface="+mn-cs"/>
              </a:rPr>
              <a:t>Consistent focus on omission of risk information or other material information</a:t>
            </a:r>
          </a:p>
          <a:p>
            <a:pPr marL="342900" marR="0" lvl="0" indent="-342900" algn="l" defTabSz="914400" rtl="0" eaLnBrk="0" fontAlgn="base" latinLnBrk="0" hangingPunct="0">
              <a:lnSpc>
                <a:spcPct val="100000"/>
              </a:lnSpc>
              <a:spcBef>
                <a:spcPct val="20000"/>
              </a:spcBef>
              <a:spcAft>
                <a:spcPct val="0"/>
              </a:spcAft>
              <a:buClrTx/>
              <a:buSzPct val="100000"/>
              <a:buFont typeface="Arial" pitchFamily="34" charset="0"/>
              <a:buChar char="•"/>
              <a:tabLst/>
              <a:defRPr/>
            </a:pPr>
            <a:r>
              <a:rPr lang="en-US" sz="2000" dirty="0" smtClean="0">
                <a:latin typeface="+mn-lt"/>
                <a:cs typeface="+mn-cs"/>
              </a:rPr>
              <a:t>Minimal amount of warning letters address “false or misleading claims or presentations”</a:t>
            </a:r>
          </a:p>
          <a:p>
            <a:pPr marL="342900" marR="0" lvl="0" indent="-342900" algn="l" defTabSz="914400" rtl="0" eaLnBrk="0" fontAlgn="base" latinLnBrk="0" hangingPunct="0">
              <a:lnSpc>
                <a:spcPct val="100000"/>
              </a:lnSpc>
              <a:spcBef>
                <a:spcPct val="20000"/>
              </a:spcBef>
              <a:spcAft>
                <a:spcPct val="0"/>
              </a:spcAft>
              <a:buClrTx/>
              <a:buSzPct val="100000"/>
              <a:buFont typeface="Arial" pitchFamily="34" charset="0"/>
              <a:buChar char="•"/>
              <a:tabLst/>
              <a:defRPr/>
            </a:pPr>
            <a:endParaRPr lang="en-US" sz="2000" dirty="0" smtClean="0">
              <a:latin typeface="+mn-lt"/>
              <a:cs typeface="+mn-cs"/>
            </a:endParaRPr>
          </a:p>
          <a:p>
            <a:pPr marL="800100" lvl="1" indent="-342900" eaLnBrk="0" hangingPunct="0">
              <a:spcBef>
                <a:spcPct val="20000"/>
              </a:spcBef>
              <a:buSzPct val="75000"/>
              <a:defRPr/>
            </a:pPr>
            <a:endParaRPr kumimoji="0" lang="en-US" sz="2000"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Pct val="75000"/>
              <a:tabLst/>
              <a:defRPr/>
            </a:pPr>
            <a:r>
              <a:rPr lang="en-US" sz="2000" dirty="0" smtClean="0">
                <a:latin typeface="+mn-lt"/>
                <a:cs typeface="+mn-cs"/>
              </a:rPr>
              <a:t>		</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Pct val="75000"/>
              <a:buFontTx/>
              <a:buBlip>
                <a:blip r:embed="rId4"/>
              </a:buBlip>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6"/>
          <p:cNvSpPr txBox="1"/>
          <p:nvPr/>
        </p:nvSpPr>
        <p:spPr>
          <a:xfrm>
            <a:off x="1764021" y="838200"/>
            <a:ext cx="5314404" cy="369332"/>
          </a:xfrm>
          <a:prstGeom prst="rect">
            <a:avLst/>
          </a:prstGeom>
          <a:noFill/>
        </p:spPr>
        <p:txBody>
          <a:bodyPr wrap="none" rtlCol="0">
            <a:spAutoFit/>
          </a:bodyPr>
          <a:lstStyle/>
          <a:p>
            <a:r>
              <a:rPr lang="en-US" b="1" dirty="0" smtClean="0">
                <a:latin typeface="Calibri" pitchFamily="34" charset="0"/>
              </a:rPr>
              <a:t>2009-2010 DDMAC Warning Letters by Cited Violation</a:t>
            </a:r>
            <a:endParaRPr lang="en-US"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of Notable Warning Letters</a:t>
            </a:r>
            <a:endParaRPr lang="en-US" dirty="0"/>
          </a:p>
        </p:txBody>
      </p:sp>
      <p:sp>
        <p:nvSpPr>
          <p:cNvPr id="3" name="Content Placeholder 2"/>
          <p:cNvSpPr>
            <a:spLocks noGrp="1"/>
          </p:cNvSpPr>
          <p:nvPr>
            <p:ph sz="quarter" idx="10"/>
          </p:nvPr>
        </p:nvSpPr>
        <p:spPr/>
        <p:txBody>
          <a:bodyPr/>
          <a:lstStyle/>
          <a:p>
            <a:pPr>
              <a:buSzPct val="100000"/>
              <a:buFont typeface="Arial" pitchFamily="34" charset="0"/>
              <a:buChar char="•"/>
            </a:pPr>
            <a:r>
              <a:rPr lang="en-US" dirty="0" smtClean="0"/>
              <a:t>Novartis Pharmaceutical Corporation:   </a:t>
            </a:r>
            <a:r>
              <a:rPr lang="en-US" dirty="0" err="1" smtClean="0"/>
              <a:t>Tasigna</a:t>
            </a:r>
            <a:endParaRPr lang="en-US" dirty="0" smtClean="0"/>
          </a:p>
          <a:p>
            <a:pPr lvl="1">
              <a:buSzPct val="100000"/>
            </a:pPr>
            <a:r>
              <a:rPr lang="en-US" dirty="0" smtClean="0"/>
              <a:t>HCP and Consumer web pages included a “</a:t>
            </a:r>
            <a:r>
              <a:rPr lang="en-US" dirty="0" err="1" smtClean="0"/>
              <a:t>Facebook</a:t>
            </a:r>
            <a:r>
              <a:rPr lang="en-US" dirty="0" smtClean="0"/>
              <a:t> Share” widget</a:t>
            </a:r>
          </a:p>
          <a:p>
            <a:pPr lvl="1">
              <a:buSzPct val="100000"/>
            </a:pPr>
            <a:r>
              <a:rPr lang="en-US" dirty="0" smtClean="0"/>
              <a:t>Stated shared content makes suggestions about efficacy without </a:t>
            </a:r>
            <a:r>
              <a:rPr lang="en-US" b="1" dirty="0" smtClean="0"/>
              <a:t>any </a:t>
            </a:r>
            <a:r>
              <a:rPr lang="en-US" dirty="0" smtClean="0"/>
              <a:t>risk information (</a:t>
            </a:r>
            <a:r>
              <a:rPr lang="en-US" i="1" dirty="0" smtClean="0"/>
              <a:t>note: bold in original text</a:t>
            </a:r>
            <a:r>
              <a:rPr lang="en-US" dirty="0" smtClean="0"/>
              <a:t>)</a:t>
            </a:r>
          </a:p>
          <a:p>
            <a:pPr lvl="1">
              <a:buSzPct val="100000"/>
            </a:pPr>
            <a:r>
              <a:rPr lang="en-US" dirty="0" smtClean="0"/>
              <a:t>Expansion of efficacy and superiority (“next generation”)</a:t>
            </a:r>
          </a:p>
          <a:p>
            <a:pPr lvl="1">
              <a:buSzPct val="100000"/>
            </a:pPr>
            <a:r>
              <a:rPr lang="en-US" dirty="0" smtClean="0"/>
              <a:t>Failure to submit content as part of 2253 process</a:t>
            </a:r>
          </a:p>
          <a:p>
            <a:pPr>
              <a:buSzPct val="100000"/>
              <a:buFont typeface="Arial" pitchFamily="34" charset="0"/>
              <a:buChar char="•"/>
            </a:pPr>
            <a:endParaRPr lang="en-US" dirty="0" smtClean="0"/>
          </a:p>
          <a:p>
            <a:pPr>
              <a:buSzPct val="100000"/>
              <a:buFont typeface="Arial" pitchFamily="34" charset="0"/>
              <a:buChar char="•"/>
            </a:pPr>
            <a:r>
              <a:rPr lang="en-US" dirty="0" smtClean="0"/>
              <a:t>AstraZeneca LP:  </a:t>
            </a:r>
            <a:r>
              <a:rPr lang="en-US" dirty="0" err="1" smtClean="0"/>
              <a:t>Seroquel</a:t>
            </a:r>
            <a:r>
              <a:rPr lang="en-US" dirty="0" smtClean="0"/>
              <a:t> XR</a:t>
            </a:r>
          </a:p>
          <a:p>
            <a:pPr lvl="1">
              <a:buSzPct val="100000"/>
            </a:pPr>
            <a:r>
              <a:rPr lang="en-US" dirty="0" smtClean="0"/>
              <a:t>Released after </a:t>
            </a:r>
            <a:r>
              <a:rPr lang="en-US" dirty="0" err="1" smtClean="0"/>
              <a:t>Seroquel</a:t>
            </a:r>
            <a:r>
              <a:rPr lang="en-US" dirty="0" smtClean="0"/>
              <a:t> Corporate Integrity Agreement</a:t>
            </a:r>
          </a:p>
          <a:p>
            <a:pPr lvl="1">
              <a:buSzPct val="100000"/>
            </a:pPr>
            <a:r>
              <a:rPr lang="en-US" dirty="0" smtClean="0"/>
              <a:t>“Leave behind sheet” was misleading due to overstating efficacy and omitting material facts and risks</a:t>
            </a:r>
          </a:p>
          <a:p>
            <a:pPr lvl="1">
              <a:buSzPct val="100000"/>
              <a:buNone/>
            </a:pPr>
            <a:endParaRPr lang="en-US" dirty="0" smtClean="0"/>
          </a:p>
          <a:p>
            <a:pPr>
              <a:buSzPct val="100000"/>
            </a:pPr>
            <a:endParaRPr lang="en-US" dirty="0" smtClean="0"/>
          </a:p>
          <a:p>
            <a:pPr>
              <a:buSzPct val="100000"/>
              <a:buFont typeface="Arial" pitchFamily="34" charset="0"/>
              <a:buChar char="•"/>
            </a:pPr>
            <a:endParaRPr lang="en-US" dirty="0" smtClean="0"/>
          </a:p>
          <a:p>
            <a:pPr>
              <a:buSzPct val="100000"/>
              <a:buFont typeface="Arial" pitchFamily="34" charset="0"/>
              <a:buChar char="•"/>
            </a:pPr>
            <a:endParaRPr lang="en-US" dirty="0" smtClean="0"/>
          </a:p>
          <a:p>
            <a:pPr>
              <a:buSzPct val="100000"/>
              <a:buFont typeface="Arial" pitchFamily="34" charset="0"/>
              <a:buChar char="•"/>
            </a:pPr>
            <a:endParaRPr lang="en-US" dirty="0"/>
          </a:p>
        </p:txBody>
      </p:sp>
      <p:sp>
        <p:nvSpPr>
          <p:cNvPr id="4" name="Rectangle 3"/>
          <p:cNvSpPr/>
          <p:nvPr/>
        </p:nvSpPr>
        <p:spPr>
          <a:xfrm>
            <a:off x="457200" y="5486400"/>
            <a:ext cx="7924800" cy="861774"/>
          </a:xfrm>
          <a:prstGeom prst="rect">
            <a:avLst/>
          </a:prstGeom>
        </p:spPr>
        <p:txBody>
          <a:bodyPr wrap="square">
            <a:spAutoFit/>
          </a:bodyPr>
          <a:lstStyle/>
          <a:p>
            <a:r>
              <a:rPr lang="en-US" sz="1000" dirty="0" smtClean="0"/>
              <a:t>Sources:  </a:t>
            </a:r>
            <a:r>
              <a:rPr lang="en-US" sz="1000" dirty="0" smtClean="0">
                <a:hlinkClick r:id="rId2"/>
              </a:rPr>
              <a:t>http://www.fda.gov/downloads/Drugs/GuidanceComplianceRegulatoryInformation/EnforcementActivitiesbyFDA/WarningLettersandNoticeofViolationLetterstoPharmaceuticalCompanies/UCM221325.pdf</a:t>
            </a:r>
            <a:r>
              <a:rPr lang="en-US" sz="1000" dirty="0" smtClean="0"/>
              <a:t>, </a:t>
            </a:r>
          </a:p>
          <a:p>
            <a:r>
              <a:rPr lang="en-US" sz="1000" dirty="0" smtClean="0">
                <a:hlinkClick r:id="rId3"/>
              </a:rPr>
              <a:t>http://www.fda.gov/downloads/Drugs/GuidanceComplianceRegulatoryInformation/EnforcementActivitiesbyFDA/WarningLettersandNoticeofViolationLetterstoPharmaceuticalCompanies/UCM221315.pdf</a:t>
            </a:r>
            <a:r>
              <a:rPr lang="en-US" sz="1000" dirty="0" smtClean="0"/>
              <a:t> </a:t>
            </a:r>
            <a:endParaRPr lang="en-US" sz="1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of Notable Warning Letters</a:t>
            </a:r>
            <a:endParaRPr lang="en-US" dirty="0"/>
          </a:p>
        </p:txBody>
      </p:sp>
      <p:sp>
        <p:nvSpPr>
          <p:cNvPr id="3" name="Content Placeholder 2"/>
          <p:cNvSpPr>
            <a:spLocks noGrp="1"/>
          </p:cNvSpPr>
          <p:nvPr>
            <p:ph sz="quarter" idx="10"/>
          </p:nvPr>
        </p:nvSpPr>
        <p:spPr/>
        <p:txBody>
          <a:bodyPr/>
          <a:lstStyle/>
          <a:p>
            <a:pPr>
              <a:buSzPct val="100000"/>
              <a:buFont typeface="Arial" pitchFamily="34" charset="0"/>
              <a:buChar char="•"/>
            </a:pPr>
            <a:r>
              <a:rPr lang="en-US" dirty="0" smtClean="0"/>
              <a:t>Novartis Oncology:  </a:t>
            </a:r>
            <a:r>
              <a:rPr lang="en-US" dirty="0" err="1" smtClean="0"/>
              <a:t>Gleevec</a:t>
            </a:r>
            <a:endParaRPr lang="en-US" dirty="0" smtClean="0"/>
          </a:p>
          <a:p>
            <a:pPr lvl="1">
              <a:buSzPct val="100000"/>
            </a:pPr>
            <a:r>
              <a:rPr lang="en-US" dirty="0" smtClean="0"/>
              <a:t>Reference content on Novartis-sponsored websites, GISTalliance.com, CMLalliance.com</a:t>
            </a:r>
          </a:p>
          <a:p>
            <a:pPr lvl="1">
              <a:buSzPct val="100000"/>
            </a:pPr>
            <a:r>
              <a:rPr lang="en-US" dirty="0" smtClean="0"/>
              <a:t>“While not using the established name of the Novartis drug product…the websites…promote this drug product for the treatment of GIST tumors and CML.”</a:t>
            </a:r>
          </a:p>
          <a:p>
            <a:pPr lvl="1">
              <a:buSzPct val="100000"/>
            </a:pPr>
            <a:r>
              <a:rPr lang="en-US" dirty="0" smtClean="0"/>
              <a:t>Websites are “perceptually similar” including color schemes etc.</a:t>
            </a:r>
          </a:p>
          <a:p>
            <a:pPr lvl="1">
              <a:buSzPct val="100000"/>
            </a:pPr>
            <a:r>
              <a:rPr lang="en-US" dirty="0" smtClean="0"/>
              <a:t>Violations include:  Promotion of Unapproved Use, Omission and Minimization of Risk, Unsubstantiated Dosing Claims, </a:t>
            </a:r>
          </a:p>
          <a:p>
            <a:pPr>
              <a:buSzPct val="100000"/>
              <a:buFont typeface="Arial" pitchFamily="34" charset="0"/>
              <a:buChar char="•"/>
            </a:pPr>
            <a:r>
              <a:rPr lang="en-US" dirty="0" smtClean="0"/>
              <a:t>Baumann Cosmetic and Research Institute:  </a:t>
            </a:r>
            <a:r>
              <a:rPr lang="en-US" dirty="0" err="1" smtClean="0"/>
              <a:t>Dysport</a:t>
            </a:r>
            <a:endParaRPr lang="en-US" dirty="0" smtClean="0"/>
          </a:p>
          <a:p>
            <a:pPr lvl="1">
              <a:buSzPct val="100000"/>
            </a:pPr>
            <a:r>
              <a:rPr lang="en-US" dirty="0" smtClean="0"/>
              <a:t>Pre-approval promotion by Principal Investigator, Dr. Leslie Baumann</a:t>
            </a:r>
          </a:p>
          <a:p>
            <a:pPr lvl="1">
              <a:buSzPct val="100000"/>
            </a:pPr>
            <a:r>
              <a:rPr lang="en-US" dirty="0" smtClean="0"/>
              <a:t>Statements made on Today Show and </a:t>
            </a:r>
            <a:r>
              <a:rPr lang="en-US" i="1" dirty="0" smtClean="0"/>
              <a:t>Elle </a:t>
            </a:r>
            <a:r>
              <a:rPr lang="en-US" dirty="0" smtClean="0"/>
              <a:t>and </a:t>
            </a:r>
            <a:r>
              <a:rPr lang="en-US" i="1" dirty="0" smtClean="0"/>
              <a:t>allure </a:t>
            </a:r>
            <a:r>
              <a:rPr lang="en-US" dirty="0" smtClean="0"/>
              <a:t>magazines</a:t>
            </a:r>
          </a:p>
          <a:p>
            <a:pPr lvl="1">
              <a:buSzPct val="100000"/>
            </a:pPr>
            <a:r>
              <a:rPr lang="en-US" dirty="0" smtClean="0"/>
              <a:t>21 CFR 312.7(a): “A sponsor or </a:t>
            </a:r>
            <a:r>
              <a:rPr lang="en-US" b="1" dirty="0" smtClean="0"/>
              <a:t>investigator</a:t>
            </a:r>
            <a:r>
              <a:rPr lang="en-US" dirty="0" smtClean="0"/>
              <a:t>…shall not represent in a promotional context…”</a:t>
            </a:r>
            <a:endParaRPr lang="en-US" b="1" dirty="0" smtClean="0"/>
          </a:p>
          <a:p>
            <a:pPr lvl="1">
              <a:buSzPct val="100000"/>
            </a:pPr>
            <a:endParaRPr lang="en-US" dirty="0" smtClean="0"/>
          </a:p>
          <a:p>
            <a:pPr>
              <a:buSzPct val="100000"/>
              <a:buFont typeface="Arial" pitchFamily="34" charset="0"/>
              <a:buChar char="•"/>
            </a:pPr>
            <a:endParaRPr lang="en-US" dirty="0" smtClean="0"/>
          </a:p>
          <a:p>
            <a:pPr>
              <a:buSzPct val="100000"/>
              <a:buFont typeface="Arial" pitchFamily="34" charset="0"/>
              <a:buChar char="•"/>
            </a:pPr>
            <a:endParaRPr lang="en-US" dirty="0"/>
          </a:p>
        </p:txBody>
      </p:sp>
      <p:sp>
        <p:nvSpPr>
          <p:cNvPr id="4" name="TextBox 3"/>
          <p:cNvSpPr txBox="1"/>
          <p:nvPr/>
        </p:nvSpPr>
        <p:spPr>
          <a:xfrm>
            <a:off x="533401" y="5867400"/>
            <a:ext cx="8001000" cy="707886"/>
          </a:xfrm>
          <a:prstGeom prst="rect">
            <a:avLst/>
          </a:prstGeom>
          <a:noFill/>
        </p:spPr>
        <p:txBody>
          <a:bodyPr wrap="square" rtlCol="0">
            <a:spAutoFit/>
          </a:bodyPr>
          <a:lstStyle/>
          <a:p>
            <a:r>
              <a:rPr lang="en-US" sz="1000" dirty="0" smtClean="0">
                <a:hlinkClick r:id="rId3"/>
              </a:rPr>
              <a:t>Sources:  http://www.fda.gov/ICECI/EnforcementActions/WarningLetters/ucm210191.htm</a:t>
            </a:r>
            <a:r>
              <a:rPr lang="en-US" sz="1000" dirty="0" smtClean="0"/>
              <a:t>, </a:t>
            </a:r>
          </a:p>
          <a:p>
            <a:r>
              <a:rPr lang="en-US" sz="1000" dirty="0" smtClean="0">
                <a:hlinkClick r:id="rId4"/>
              </a:rPr>
              <a:t>http://www.fda.gov/downloads/Drugs/GuidanceComplianceRegulatoryInformation/EnforcementActivitiesbyFDA/WarningLettersandNoticeofViolationLetterstoPharmaceuticalCompanies/UCM198400.pdf</a:t>
            </a:r>
            <a:r>
              <a:rPr lang="en-US" sz="1000" dirty="0" smtClean="0"/>
              <a:t> </a:t>
            </a:r>
          </a:p>
          <a:p>
            <a:endParaRPr lang="en-US" sz="1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Industry Developments</a:t>
            </a:r>
            <a:endParaRPr lang="en-US" dirty="0"/>
          </a:p>
        </p:txBody>
      </p:sp>
      <p:grpSp>
        <p:nvGrpSpPr>
          <p:cNvPr id="3" name="Group 4"/>
          <p:cNvGrpSpPr>
            <a:grpSpLocks/>
          </p:cNvGrpSpPr>
          <p:nvPr/>
        </p:nvGrpSpPr>
        <p:grpSpPr bwMode="auto">
          <a:xfrm>
            <a:off x="1524000" y="1295400"/>
            <a:ext cx="5715000" cy="4419600"/>
            <a:chOff x="2016" y="336"/>
            <a:chExt cx="3408" cy="3744"/>
          </a:xfrm>
        </p:grpSpPr>
        <p:pic>
          <p:nvPicPr>
            <p:cNvPr id="4" name="Picture 2" descr="C:\Users\Dan\AppData\Local\Microsoft\Windows\Temporary Internet Files\Low\Content.IE5\6TLLIOMW\in_the_news_qx_me[1].jpg"/>
            <p:cNvPicPr>
              <a:picLocks noChangeAspect="1" noChangeArrowheads="1"/>
            </p:cNvPicPr>
            <p:nvPr/>
          </p:nvPicPr>
          <p:blipFill>
            <a:blip r:embed="rId2" cstate="print"/>
            <a:srcRect l="32692"/>
            <a:stretch>
              <a:fillRect/>
            </a:stretch>
          </p:blipFill>
          <p:spPr bwMode="auto">
            <a:xfrm>
              <a:off x="2064" y="336"/>
              <a:ext cx="3360" cy="3744"/>
            </a:xfrm>
            <a:prstGeom prst="rect">
              <a:avLst/>
            </a:prstGeom>
            <a:noFill/>
            <a:ln w="9525">
              <a:noFill/>
              <a:miter lim="800000"/>
              <a:headEnd/>
              <a:tailEnd/>
            </a:ln>
          </p:spPr>
        </p:pic>
        <p:pic>
          <p:nvPicPr>
            <p:cNvPr id="5" name="Picture 2" descr="C:\Users\Dan\AppData\Local\Microsoft\Windows\Temporary Internet Files\Low\Content.IE5\6TLLIOMW\in_the_news_qx_me[1].jpg"/>
            <p:cNvPicPr>
              <a:picLocks noChangeAspect="1" noChangeArrowheads="1"/>
            </p:cNvPicPr>
            <p:nvPr/>
          </p:nvPicPr>
          <p:blipFill>
            <a:blip r:embed="rId2" cstate="print"/>
            <a:srcRect r="37500"/>
            <a:stretch>
              <a:fillRect/>
            </a:stretch>
          </p:blipFill>
          <p:spPr bwMode="auto">
            <a:xfrm>
              <a:off x="2016" y="336"/>
              <a:ext cx="3120" cy="3744"/>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FDA Launches “Bad Ad” Program</a:t>
            </a:r>
            <a:endParaRPr lang="en-US" dirty="0"/>
          </a:p>
        </p:txBody>
      </p:sp>
      <p:sp>
        <p:nvSpPr>
          <p:cNvPr id="3" name="Content Placeholder 2"/>
          <p:cNvSpPr>
            <a:spLocks noGrp="1"/>
          </p:cNvSpPr>
          <p:nvPr>
            <p:ph sz="quarter" idx="10"/>
          </p:nvPr>
        </p:nvSpPr>
        <p:spPr/>
        <p:txBody>
          <a:bodyPr/>
          <a:lstStyle/>
          <a:p>
            <a:pPr>
              <a:buSzPct val="100000"/>
              <a:buFont typeface="Arial" pitchFamily="34" charset="0"/>
              <a:buChar char="•"/>
            </a:pPr>
            <a:r>
              <a:rPr lang="en-US" dirty="0" smtClean="0"/>
              <a:t>FDA concerned about promotional activities in private</a:t>
            </a:r>
          </a:p>
          <a:p>
            <a:pPr>
              <a:buSzPct val="100000"/>
              <a:buFont typeface="Arial" pitchFamily="34" charset="0"/>
              <a:buChar char="•"/>
            </a:pPr>
            <a:r>
              <a:rPr lang="en-US" dirty="0" smtClean="0"/>
              <a:t>FDA-sponsored educational outreach effort administered by the agency’s Division of Drug Marketing, Advertising, and Communications (DDMAC)</a:t>
            </a:r>
          </a:p>
          <a:p>
            <a:pPr>
              <a:buSzPct val="100000"/>
              <a:buFont typeface="Arial" pitchFamily="34" charset="0"/>
              <a:buChar char="•"/>
            </a:pPr>
            <a:r>
              <a:rPr lang="en-US" dirty="0" smtClean="0"/>
              <a:t>Allows for anonymous reporting of “potential problems”</a:t>
            </a:r>
          </a:p>
          <a:p>
            <a:pPr lvl="1">
              <a:buSzPct val="100000"/>
            </a:pPr>
            <a:r>
              <a:rPr lang="en-US" dirty="0" smtClean="0"/>
              <a:t>Health care professionals are encouraged to report violations in drug promotion by sending an email to </a:t>
            </a:r>
            <a:r>
              <a:rPr lang="en-US" dirty="0" smtClean="0">
                <a:hlinkClick r:id="rId4"/>
              </a:rPr>
              <a:t>badad@fda.gov </a:t>
            </a:r>
            <a:r>
              <a:rPr lang="en-US" dirty="0" smtClean="0"/>
              <a:t>or calling 877-RX-DDMAC</a:t>
            </a:r>
            <a:endParaRPr lang="en-US" dirty="0"/>
          </a:p>
        </p:txBody>
      </p:sp>
      <p:pic>
        <p:nvPicPr>
          <p:cNvPr id="4" name="Picture 17"/>
          <p:cNvPicPr>
            <a:picLocks noChangeAspect="1"/>
          </p:cNvPicPr>
          <p:nvPr>
            <p:custDataLst>
              <p:tags r:id="rId1"/>
            </p:custDataLst>
          </p:nvPr>
        </p:nvPicPr>
        <p:blipFill>
          <a:blip r:embed="rId5" cstate="print"/>
          <a:srcRect/>
          <a:stretch>
            <a:fillRect/>
          </a:stretch>
        </p:blipFill>
        <p:spPr bwMode="auto">
          <a:xfrm>
            <a:off x="546152" y="5311131"/>
            <a:ext cx="8051696" cy="8347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dirty="0" smtClean="0">
                <a:latin typeface="Calibri" pitchFamily="34" charset="0"/>
              </a:rPr>
              <a:t>Former CEO of </a:t>
            </a:r>
            <a:r>
              <a:rPr dirty="0" err="1" smtClean="0">
                <a:latin typeface="Calibri" pitchFamily="34" charset="0"/>
              </a:rPr>
              <a:t>Spectranetics</a:t>
            </a:r>
            <a:r>
              <a:rPr dirty="0" smtClean="0">
                <a:latin typeface="Calibri" pitchFamily="34" charset="0"/>
              </a:rPr>
              <a:t> Indicted</a:t>
            </a:r>
          </a:p>
        </p:txBody>
      </p:sp>
      <p:sp>
        <p:nvSpPr>
          <p:cNvPr id="3" name="Content Placeholder 2"/>
          <p:cNvSpPr>
            <a:spLocks noGrp="1"/>
          </p:cNvSpPr>
          <p:nvPr>
            <p:ph sz="quarter" idx="10"/>
          </p:nvPr>
        </p:nvSpPr>
        <p:spPr>
          <a:xfrm>
            <a:off x="457200" y="838200"/>
            <a:ext cx="8305800" cy="5181600"/>
          </a:xfrm>
        </p:spPr>
        <p:txBody>
          <a:bodyPr/>
          <a:lstStyle/>
          <a:p>
            <a:pPr>
              <a:buSzPct val="100000"/>
              <a:buFont typeface="Arial" pitchFamily="34" charset="0"/>
              <a:buChar char="•"/>
              <a:defRPr/>
            </a:pPr>
            <a:r>
              <a:rPr lang="en-US" dirty="0" smtClean="0"/>
              <a:t>George Schulte, former CEO of </a:t>
            </a:r>
            <a:r>
              <a:rPr lang="en-US" dirty="0" err="1" smtClean="0"/>
              <a:t>Spectranetics</a:t>
            </a:r>
            <a:r>
              <a:rPr lang="en-US" dirty="0" smtClean="0"/>
              <a:t> Corp., indicted on 12 counts, including conspiracy to defraud the government</a:t>
            </a:r>
          </a:p>
          <a:p>
            <a:pPr lvl="1">
              <a:defRPr/>
            </a:pPr>
            <a:r>
              <a:rPr lang="en-US" dirty="0" smtClean="0"/>
              <a:t>Accused of illegally importing unapproved medical devices between 2003-2005</a:t>
            </a:r>
          </a:p>
          <a:p>
            <a:pPr lvl="1">
              <a:defRPr/>
            </a:pPr>
            <a:r>
              <a:rPr lang="en-US" dirty="0" smtClean="0"/>
              <a:t>Allegedly used in patients in a clinical trial without obtaining fully-informed consent</a:t>
            </a:r>
          </a:p>
          <a:p>
            <a:pPr lvl="1">
              <a:defRPr/>
            </a:pPr>
            <a:r>
              <a:rPr lang="en-US" dirty="0" smtClean="0"/>
              <a:t>Accused of concealing conduct from internal investigators at </a:t>
            </a:r>
            <a:r>
              <a:rPr lang="en-US" dirty="0" err="1" smtClean="0"/>
              <a:t>Spectranetics</a:t>
            </a:r>
            <a:r>
              <a:rPr lang="en-US" dirty="0" smtClean="0"/>
              <a:t> as well as from FDA and the U.S. DHS</a:t>
            </a:r>
          </a:p>
          <a:p>
            <a:pPr marL="342900" lvl="1" indent="-342900">
              <a:buSzPct val="100000"/>
              <a:defRPr/>
            </a:pPr>
            <a:r>
              <a:rPr lang="en-US" sz="2400" dirty="0" smtClean="0"/>
              <a:t> Two other executives indicted, VP of Business Development, and Business Development Manager</a:t>
            </a:r>
          </a:p>
          <a:p>
            <a:pPr marL="342900" lvl="1" indent="-342900">
              <a:buSzPct val="100000"/>
              <a:defRPr/>
            </a:pPr>
            <a:r>
              <a:rPr lang="en-US" sz="2400" dirty="0" smtClean="0"/>
              <a:t>FDA:  “Today’s indictment sends a clear message that FDA will investigate those individuals who jeopardize the public health by importing and distributing unapproved and </a:t>
            </a:r>
            <a:r>
              <a:rPr lang="en-US" sz="2400" dirty="0" err="1" smtClean="0"/>
              <a:t>uncleared</a:t>
            </a:r>
            <a:r>
              <a:rPr lang="en-US" sz="2400" dirty="0" smtClean="0"/>
              <a:t> medical devices to U.S. consumers.”</a:t>
            </a:r>
          </a:p>
          <a:p>
            <a:pPr marL="342900" lvl="1" indent="-342900">
              <a:buSzPct val="100000"/>
              <a:defRPr/>
            </a:pPr>
            <a:endParaRPr lang="en-US" dirty="0" smtClean="0"/>
          </a:p>
          <a:p>
            <a:pPr>
              <a:defRPr/>
            </a:pPr>
            <a:endParaRPr lang="en-US" dirty="0"/>
          </a:p>
        </p:txBody>
      </p:sp>
      <p:sp>
        <p:nvSpPr>
          <p:cNvPr id="5" name="TextBox 4"/>
          <p:cNvSpPr txBox="1"/>
          <p:nvPr/>
        </p:nvSpPr>
        <p:spPr>
          <a:xfrm>
            <a:off x="457200" y="6172200"/>
            <a:ext cx="4283545" cy="246221"/>
          </a:xfrm>
          <a:prstGeom prst="rect">
            <a:avLst/>
          </a:prstGeom>
          <a:noFill/>
        </p:spPr>
        <p:txBody>
          <a:bodyPr wrap="none" rtlCol="0">
            <a:spAutoFit/>
          </a:bodyPr>
          <a:lstStyle/>
          <a:p>
            <a:r>
              <a:rPr lang="en-US" sz="1000" dirty="0" smtClean="0"/>
              <a:t>Source:  </a:t>
            </a:r>
            <a:r>
              <a:rPr lang="en-US" sz="1000" dirty="0" smtClean="0">
                <a:hlinkClick r:id="rId3"/>
              </a:rPr>
              <a:t>http://www.gazette.com/articles/medical-103831-office-fda.html</a:t>
            </a:r>
            <a:r>
              <a:rPr lang="en-US" sz="1000" dirty="0" smtClean="0"/>
              <a:t> </a:t>
            </a:r>
            <a:endParaRPr lang="en-US"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GSK Launches New Incentive Compensation Model</a:t>
            </a:r>
            <a:endParaRPr lang="en-US" dirty="0"/>
          </a:p>
        </p:txBody>
      </p:sp>
      <p:sp>
        <p:nvSpPr>
          <p:cNvPr id="3" name="Content Placeholder 2"/>
          <p:cNvSpPr>
            <a:spLocks noGrp="1"/>
          </p:cNvSpPr>
          <p:nvPr>
            <p:ph sz="quarter" idx="10"/>
          </p:nvPr>
        </p:nvSpPr>
        <p:spPr/>
        <p:txBody>
          <a:bodyPr/>
          <a:lstStyle/>
          <a:p>
            <a:pPr>
              <a:buSzPct val="100000"/>
              <a:buFont typeface="Arial" pitchFamily="34" charset="0"/>
              <a:buChar char="•"/>
            </a:pPr>
            <a:r>
              <a:rPr lang="en-US" dirty="0" smtClean="0"/>
              <a:t>GlaxoSmithKline has committed to changing its incentive plan </a:t>
            </a:r>
          </a:p>
          <a:p>
            <a:pPr lvl="1">
              <a:buSzPct val="100000"/>
            </a:pPr>
            <a:r>
              <a:rPr lang="en-US" dirty="0" smtClean="0"/>
              <a:t>Bonuses for reps will soon be based on customer feedback and adherence to company policy and values, not sales targets</a:t>
            </a:r>
          </a:p>
          <a:p>
            <a:pPr>
              <a:buSzPct val="100000"/>
              <a:buFont typeface="Arial" pitchFamily="34" charset="0"/>
              <a:buChar char="•"/>
            </a:pPr>
            <a:r>
              <a:rPr lang="en-US" dirty="0" smtClean="0"/>
              <a:t>Few details about how the program will be implemented</a:t>
            </a:r>
          </a:p>
          <a:p>
            <a:pPr lvl="1">
              <a:buSzPct val="100000"/>
            </a:pPr>
            <a:r>
              <a:rPr lang="en-US" dirty="0" smtClean="0"/>
              <a:t>Will rely on “customer feedback”</a:t>
            </a:r>
          </a:p>
          <a:p>
            <a:pPr lvl="1">
              <a:buSzPct val="100000"/>
            </a:pPr>
            <a:r>
              <a:rPr lang="en-US" dirty="0" smtClean="0"/>
              <a:t>Adherence to company values of “transparency, integrity, respect, and patient-focus”</a:t>
            </a:r>
          </a:p>
          <a:p>
            <a:pPr>
              <a:buSzPct val="100000"/>
              <a:buFont typeface="Arial" pitchFamily="34" charset="0"/>
              <a:buChar char="•"/>
            </a:pPr>
            <a:r>
              <a:rPr lang="en-US" dirty="0" smtClean="0"/>
              <a:t>Insists not an effort to cut marketing costs</a:t>
            </a:r>
          </a:p>
          <a:p>
            <a:pPr>
              <a:buSzPct val="100000"/>
              <a:buFont typeface="Arial" pitchFamily="34" charset="0"/>
              <a:buChar char="•"/>
            </a:pPr>
            <a:endParaRPr lang="en-US" dirty="0" smtClean="0"/>
          </a:p>
          <a:p>
            <a:endParaRPr lang="en-US" dirty="0"/>
          </a:p>
        </p:txBody>
      </p:sp>
      <p:sp>
        <p:nvSpPr>
          <p:cNvPr id="4" name="TextBox 3"/>
          <p:cNvSpPr txBox="1"/>
          <p:nvPr/>
        </p:nvSpPr>
        <p:spPr>
          <a:xfrm>
            <a:off x="228600" y="5943600"/>
            <a:ext cx="8915400" cy="553998"/>
          </a:xfrm>
          <a:prstGeom prst="rect">
            <a:avLst/>
          </a:prstGeom>
          <a:noFill/>
        </p:spPr>
        <p:txBody>
          <a:bodyPr wrap="square" rtlCol="0">
            <a:spAutoFit/>
          </a:bodyPr>
          <a:lstStyle/>
          <a:p>
            <a:r>
              <a:rPr lang="en-US" sz="1000" dirty="0" smtClean="0"/>
              <a:t>Source;   </a:t>
            </a:r>
            <a:r>
              <a:rPr lang="en-US" sz="1000" dirty="0" smtClean="0">
                <a:hlinkClick r:id="rId3"/>
              </a:rPr>
              <a:t>http://pharmexec.findpharma.com/pharmexec/News+Analysis/GSK-Rethinks-Rep-Compensation/ArticleStandard/Article/detail/680852?contextCategoryId=39718</a:t>
            </a:r>
            <a:r>
              <a:rPr lang="en-US" sz="1000" dirty="0" smtClean="0"/>
              <a:t> </a:t>
            </a:r>
          </a:p>
          <a:p>
            <a:endParaRPr lang="en-US" sz="1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Roche Launches Internal Social Media Guidelines</a:t>
            </a:r>
            <a:endParaRPr lang="en-US" dirty="0"/>
          </a:p>
        </p:txBody>
      </p:sp>
      <p:sp>
        <p:nvSpPr>
          <p:cNvPr id="3" name="Content Placeholder 2"/>
          <p:cNvSpPr>
            <a:spLocks noGrp="1"/>
          </p:cNvSpPr>
          <p:nvPr>
            <p:ph sz="quarter" idx="10"/>
          </p:nvPr>
        </p:nvSpPr>
        <p:spPr/>
        <p:txBody>
          <a:bodyPr/>
          <a:lstStyle/>
          <a:p>
            <a:pPr>
              <a:buSzPct val="100000"/>
              <a:buFont typeface="Arial" pitchFamily="34" charset="0"/>
              <a:buChar char="•"/>
            </a:pPr>
            <a:r>
              <a:rPr lang="en-US" dirty="0" smtClean="0"/>
              <a:t>Roche expands industry discussion on social media</a:t>
            </a:r>
          </a:p>
          <a:p>
            <a:pPr>
              <a:buSzPct val="100000"/>
              <a:buFont typeface="Arial" pitchFamily="34" charset="0"/>
              <a:buChar char="•"/>
            </a:pPr>
            <a:r>
              <a:rPr lang="en-US" dirty="0" smtClean="0"/>
              <a:t>“Use approval processes” for publications, communications</a:t>
            </a:r>
            <a:endParaRPr lang="en-US" dirty="0"/>
          </a:p>
        </p:txBody>
      </p:sp>
      <p:sp>
        <p:nvSpPr>
          <p:cNvPr id="5" name="TextBox 4"/>
          <p:cNvSpPr txBox="1"/>
          <p:nvPr/>
        </p:nvSpPr>
        <p:spPr>
          <a:xfrm>
            <a:off x="186948" y="6334780"/>
            <a:ext cx="2632452" cy="523220"/>
          </a:xfrm>
          <a:prstGeom prst="rect">
            <a:avLst/>
          </a:prstGeom>
          <a:noFill/>
        </p:spPr>
        <p:txBody>
          <a:bodyPr wrap="none" rtlCol="0">
            <a:spAutoFit/>
          </a:bodyPr>
          <a:lstStyle/>
          <a:p>
            <a:r>
              <a:rPr lang="en-US" sz="1000" dirty="0" smtClean="0"/>
              <a:t>Source:  http://www.roche.com/socialmedia</a:t>
            </a:r>
          </a:p>
          <a:p>
            <a:endParaRPr lang="en-US" dirty="0"/>
          </a:p>
        </p:txBody>
      </p:sp>
      <p:pic>
        <p:nvPicPr>
          <p:cNvPr id="84994" name="Picture 2"/>
          <p:cNvPicPr>
            <a:picLocks noChangeAspect="1" noChangeArrowheads="1"/>
          </p:cNvPicPr>
          <p:nvPr/>
        </p:nvPicPr>
        <p:blipFill>
          <a:blip r:embed="rId3" cstate="print"/>
          <a:srcRect l="13470" t="19792" r="7467" b="9375"/>
          <a:stretch>
            <a:fillRect/>
          </a:stretch>
        </p:blipFill>
        <p:spPr bwMode="auto">
          <a:xfrm>
            <a:off x="381000" y="1981200"/>
            <a:ext cx="8305800" cy="4183662"/>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dirty="0" smtClean="0">
                <a:latin typeface="Calibri" pitchFamily="34" charset="0"/>
              </a:rPr>
              <a:t>Additional Sources</a:t>
            </a:r>
          </a:p>
        </p:txBody>
      </p:sp>
      <p:sp>
        <p:nvSpPr>
          <p:cNvPr id="40963" name="Content Placeholder 2"/>
          <p:cNvSpPr>
            <a:spLocks noGrp="1"/>
          </p:cNvSpPr>
          <p:nvPr>
            <p:ph sz="quarter" idx="10"/>
          </p:nvPr>
        </p:nvSpPr>
        <p:spPr bwMode="auto">
          <a:xfrm>
            <a:off x="457200" y="838200"/>
            <a:ext cx="8305800" cy="5181600"/>
          </a:xfrm>
          <a:noFill/>
          <a:ln>
            <a:miter lim="800000"/>
            <a:headEnd/>
            <a:tailEnd/>
          </a:ln>
        </p:spPr>
        <p:txBody>
          <a:bodyPr vert="horz" wrap="square" lIns="91440" tIns="45720" rIns="91440" bIns="45720" numCol="1" anchor="t" anchorCtr="0" compatLnSpc="1">
            <a:prstTxWarp prst="textNoShape">
              <a:avLst/>
            </a:prstTxWarp>
          </a:bodyPr>
          <a:lstStyle/>
          <a:p>
            <a:pPr>
              <a:buFont typeface="Wingdings" pitchFamily="2" charset="2"/>
              <a:buChar char="§"/>
            </a:pPr>
            <a:r>
              <a:rPr lang="en-US" sz="1800" dirty="0" smtClean="0"/>
              <a:t>http://www.justice.gov/opa/pr/2010/February/10-civ-115.html</a:t>
            </a:r>
          </a:p>
          <a:p>
            <a:pPr>
              <a:buFont typeface="Wingdings" pitchFamily="2" charset="2"/>
              <a:buChar char="§"/>
            </a:pPr>
            <a:r>
              <a:rPr lang="en-US" sz="1800" dirty="0" smtClean="0"/>
              <a:t>http://www.justice.gov/opa/pr/2009/July/09-civ-681.html</a:t>
            </a:r>
          </a:p>
          <a:p>
            <a:pPr>
              <a:buFont typeface="Wingdings" pitchFamily="2" charset="2"/>
              <a:buChar char="§"/>
            </a:pPr>
            <a:r>
              <a:rPr lang="en-US" sz="1800" dirty="0" smtClean="0"/>
              <a:t>http://www.justice.gov/opa/pr/2010/April/10-civ-487.html</a:t>
            </a:r>
          </a:p>
          <a:p>
            <a:pPr>
              <a:buFont typeface="Wingdings" pitchFamily="2" charset="2"/>
              <a:buChar char="§"/>
            </a:pPr>
            <a:r>
              <a:rPr lang="en-US" sz="1800" dirty="0" smtClean="0"/>
              <a:t>http://www.justice.gov/opa/pr/2010/April/10-civ-500.html</a:t>
            </a:r>
          </a:p>
          <a:p>
            <a:pPr>
              <a:buFont typeface="Wingdings" pitchFamily="2" charset="2"/>
              <a:buChar char="§"/>
            </a:pPr>
            <a:r>
              <a:rPr lang="en-US" sz="1800" dirty="0" smtClean="0"/>
              <a:t>http://www.justice.gov/opa/pr/2010/May/10-civ-522.html</a:t>
            </a:r>
          </a:p>
          <a:p>
            <a:pPr>
              <a:buFont typeface="Wingdings" pitchFamily="2" charset="2"/>
              <a:buChar char="§"/>
            </a:pPr>
            <a:r>
              <a:rPr lang="en-US" sz="1800" dirty="0" smtClean="0"/>
              <a:t>http://www.justice.gov/opa/pr/2010/September/10-civ-988.html</a:t>
            </a:r>
          </a:p>
          <a:p>
            <a:pPr>
              <a:buFont typeface="Wingdings" pitchFamily="2" charset="2"/>
              <a:buChar char="§"/>
            </a:pPr>
            <a:r>
              <a:rPr lang="en-US" sz="1800" dirty="0" smtClean="0"/>
              <a:t>http://www.justice.gov/opa/pr/2010/September/10-civ-1028.html</a:t>
            </a:r>
          </a:p>
          <a:p>
            <a:pPr>
              <a:buFont typeface="Wingdings" pitchFamily="2" charset="2"/>
              <a:buChar char="§"/>
            </a:pPr>
            <a:r>
              <a:rPr lang="en-US" sz="1800" dirty="0" smtClean="0"/>
              <a:t>http://www.eyeonfda.com/eye_on_fda/2010/09/qualitative-look-at-ddmac-nov-and-warning-letters-during-1st-and-2nd-quarters-2010.html </a:t>
            </a:r>
          </a:p>
          <a:p>
            <a:pPr>
              <a:buFont typeface="Wingdings" pitchFamily="2" charset="2"/>
              <a:buChar char="§"/>
            </a:pPr>
            <a:r>
              <a:rPr lang="en-US" sz="1800" dirty="0" smtClean="0"/>
              <a:t>http://www.fda.gov/Drugs/GuidanceComplianceRegulatoryInformation/EnforcementActivitiesbyFDA/WarningLettersandNoticeofViolationLetterstoPharmaceuticalCompanies/ucm197224.htm OIG CIA List</a:t>
            </a:r>
          </a:p>
          <a:p>
            <a:pPr>
              <a:buFont typeface="Wingdings" pitchFamily="2" charset="2"/>
              <a:buChar char="§"/>
            </a:pPr>
            <a:r>
              <a:rPr lang="en-US" sz="1800" dirty="0" smtClean="0"/>
              <a:t>http://www.fda.gov/ICECI/CriminalInvestigations/ucm226466.htm</a:t>
            </a:r>
          </a:p>
          <a:p>
            <a:pPr>
              <a:buFont typeface="Wingdings" pitchFamily="2" charset="2"/>
              <a:buChar char="§"/>
            </a:pPr>
            <a:r>
              <a:rPr lang="en-US" sz="1800" dirty="0" smtClean="0">
                <a:hlinkClick r:id="rId2"/>
              </a:rPr>
              <a:t>http://www.fda.gov/Drugs/GuidanceComplianceRegulatoryInformation/Surveillance/DrugMarketingAdvertisingandCommunications/ucm209384.htm</a:t>
            </a:r>
            <a:endParaRPr lang="en-US" sz="1800" dirty="0" smtClean="0"/>
          </a:p>
          <a:p>
            <a:pPr>
              <a:buFont typeface="Wingdings" pitchFamily="2" charset="2"/>
              <a:buChar char="§"/>
            </a:pPr>
            <a:endParaRPr lang="en-US" sz="1800"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Picture 4" descr="88367898"/>
          <p:cNvPicPr>
            <a:picLocks noChangeAspect="1" noChangeArrowheads="1" noCrop="1"/>
          </p:cNvPicPr>
          <p:nvPr/>
        </p:nvPicPr>
        <p:blipFill>
          <a:blip r:embed="rId2" cstate="print"/>
          <a:srcRect/>
          <a:stretch>
            <a:fillRect/>
          </a:stretch>
        </p:blipFill>
        <p:spPr bwMode="auto">
          <a:xfrm>
            <a:off x="3825875" y="1839913"/>
            <a:ext cx="1660525" cy="3875087"/>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2010 HHS Office of Inspector General (OIG) Settlements</a:t>
            </a:r>
            <a:endParaRPr lang="en-US" dirty="0"/>
          </a:p>
        </p:txBody>
      </p:sp>
      <p:graphicFrame>
        <p:nvGraphicFramePr>
          <p:cNvPr id="4" name="Content Placeholder 3"/>
          <p:cNvGraphicFramePr>
            <a:graphicFrameLocks noGrp="1"/>
          </p:cNvGraphicFramePr>
          <p:nvPr>
            <p:ph sz="quarter" idx="10"/>
          </p:nvPr>
        </p:nvGraphicFramePr>
        <p:xfrm>
          <a:off x="228600" y="2362201"/>
          <a:ext cx="8610600" cy="3615782"/>
        </p:xfrm>
        <a:graphic>
          <a:graphicData uri="http://schemas.openxmlformats.org/drawingml/2006/table">
            <a:tbl>
              <a:tblPr firstRow="1" bandRow="1">
                <a:tableStyleId>{5940675A-B579-460E-94D1-54222C63F5DA}</a:tableStyleId>
              </a:tblPr>
              <a:tblGrid>
                <a:gridCol w="2133599"/>
                <a:gridCol w="1066801"/>
                <a:gridCol w="990599"/>
                <a:gridCol w="1905001"/>
                <a:gridCol w="2514600"/>
              </a:tblGrid>
              <a:tr h="685799">
                <a:tc>
                  <a:txBody>
                    <a:bodyPr/>
                    <a:lstStyle/>
                    <a:p>
                      <a:pPr algn="ctr"/>
                      <a:r>
                        <a:rPr lang="en-US" dirty="0" smtClean="0"/>
                        <a:t>Company</a:t>
                      </a:r>
                      <a:endParaRPr lang="en-US" dirty="0"/>
                    </a:p>
                  </a:txBody>
                  <a:tcPr>
                    <a:solidFill>
                      <a:schemeClr val="bg1">
                        <a:lumMod val="85000"/>
                      </a:schemeClr>
                    </a:solidFill>
                  </a:tcPr>
                </a:tc>
                <a:tc>
                  <a:txBody>
                    <a:bodyPr/>
                    <a:lstStyle/>
                    <a:p>
                      <a:pPr algn="ctr"/>
                      <a:r>
                        <a:rPr lang="en-US" baseline="0" dirty="0" smtClean="0"/>
                        <a:t>Month </a:t>
                      </a:r>
                      <a:endParaRPr lang="en-US" dirty="0"/>
                    </a:p>
                  </a:txBody>
                  <a:tcPr>
                    <a:solidFill>
                      <a:schemeClr val="bg1">
                        <a:lumMod val="85000"/>
                      </a:schemeClr>
                    </a:solidFill>
                  </a:tcPr>
                </a:tc>
                <a:tc>
                  <a:txBody>
                    <a:bodyPr/>
                    <a:lstStyle/>
                    <a:p>
                      <a:pPr algn="ctr"/>
                      <a:r>
                        <a:rPr lang="en-US" dirty="0" smtClean="0"/>
                        <a:t>$</a:t>
                      </a:r>
                      <a:r>
                        <a:rPr lang="en-US" baseline="0" dirty="0" smtClean="0"/>
                        <a:t> M </a:t>
                      </a:r>
                      <a:endParaRPr lang="en-US" dirty="0"/>
                    </a:p>
                  </a:txBody>
                  <a:tcPr>
                    <a:solidFill>
                      <a:schemeClr val="bg1">
                        <a:lumMod val="85000"/>
                      </a:schemeClr>
                    </a:solidFill>
                  </a:tcPr>
                </a:tc>
                <a:tc>
                  <a:txBody>
                    <a:bodyPr/>
                    <a:lstStyle/>
                    <a:p>
                      <a:pPr algn="ctr"/>
                      <a:r>
                        <a:rPr lang="en-US" dirty="0" smtClean="0"/>
                        <a:t>Approved Therapeutic</a:t>
                      </a:r>
                      <a:r>
                        <a:rPr lang="en-US" baseline="0" dirty="0" smtClean="0"/>
                        <a:t> Areas</a:t>
                      </a:r>
                      <a:endParaRPr lang="en-US" dirty="0"/>
                    </a:p>
                  </a:txBody>
                  <a:tcPr>
                    <a:solidFill>
                      <a:schemeClr val="bg1">
                        <a:lumMod val="85000"/>
                      </a:schemeClr>
                    </a:solidFill>
                  </a:tcPr>
                </a:tc>
                <a:tc>
                  <a:txBody>
                    <a:bodyPr/>
                    <a:lstStyle/>
                    <a:p>
                      <a:pPr algn="ctr"/>
                      <a:r>
                        <a:rPr lang="en-US" dirty="0" smtClean="0"/>
                        <a:t>Product</a:t>
                      </a:r>
                      <a:endParaRPr lang="en-US" dirty="0"/>
                    </a:p>
                  </a:txBody>
                  <a:tcPr>
                    <a:solidFill>
                      <a:schemeClr val="bg1">
                        <a:lumMod val="85000"/>
                      </a:schemeClr>
                    </a:solidFill>
                  </a:tcPr>
                </a:tc>
              </a:tr>
              <a:tr h="438900">
                <a:tc>
                  <a:txBody>
                    <a:bodyPr/>
                    <a:lstStyle/>
                    <a:p>
                      <a:r>
                        <a:rPr lang="en-US" sz="1400" dirty="0" err="1" smtClean="0"/>
                        <a:t>AtriCure</a:t>
                      </a:r>
                      <a:endParaRPr lang="en-US" sz="1400" dirty="0" smtClean="0"/>
                    </a:p>
                  </a:txBody>
                  <a:tcPr anchor="ctr"/>
                </a:tc>
                <a:tc>
                  <a:txBody>
                    <a:bodyPr/>
                    <a:lstStyle/>
                    <a:p>
                      <a:pPr algn="ctr"/>
                      <a:r>
                        <a:rPr lang="en-US" sz="1400" dirty="0" smtClean="0"/>
                        <a:t>January </a:t>
                      </a:r>
                      <a:endParaRPr lang="en-US" sz="1400" dirty="0"/>
                    </a:p>
                  </a:txBody>
                  <a:tcPr anchor="ctr"/>
                </a:tc>
                <a:tc>
                  <a:txBody>
                    <a:bodyPr/>
                    <a:lstStyle/>
                    <a:p>
                      <a:pPr algn="ctr"/>
                      <a:r>
                        <a:rPr lang="en-US" sz="1400" dirty="0" smtClean="0"/>
                        <a:t>$3.76 </a:t>
                      </a:r>
                      <a:endParaRPr lang="en-US" sz="1400" dirty="0"/>
                    </a:p>
                  </a:txBody>
                  <a:tcPr anchor="ctr"/>
                </a:tc>
                <a:tc>
                  <a:txBody>
                    <a:bodyPr/>
                    <a:lstStyle/>
                    <a:p>
                      <a:r>
                        <a:rPr lang="en-US" sz="1400" dirty="0" smtClean="0"/>
                        <a:t>Cardiology</a:t>
                      </a:r>
                      <a:endParaRPr lang="en-US" sz="1400" dirty="0"/>
                    </a:p>
                  </a:txBody>
                  <a:tcPr anchor="ctr"/>
                </a:tc>
                <a:tc>
                  <a:txBody>
                    <a:bodyPr/>
                    <a:lstStyle/>
                    <a:p>
                      <a:r>
                        <a:rPr lang="en-US" sz="1400" dirty="0" smtClean="0"/>
                        <a:t>Surgical cardiac ablation devices</a:t>
                      </a:r>
                      <a:endParaRPr lang="en-US" sz="1400" dirty="0"/>
                    </a:p>
                  </a:txBody>
                  <a:tcPr anchor="ctr"/>
                </a:tc>
              </a:tr>
              <a:tr h="438900">
                <a:tc>
                  <a:txBody>
                    <a:bodyPr/>
                    <a:lstStyle/>
                    <a:p>
                      <a:r>
                        <a:rPr lang="en-US" sz="1400" dirty="0" smtClean="0"/>
                        <a:t>Endoscopic</a:t>
                      </a:r>
                      <a:r>
                        <a:rPr lang="en-US" sz="1400" baseline="0" dirty="0" smtClean="0"/>
                        <a:t> Technologies</a:t>
                      </a:r>
                      <a:endParaRPr lang="en-US" sz="1400" dirty="0"/>
                    </a:p>
                  </a:txBody>
                  <a:tcPr anchor="ctr"/>
                </a:tc>
                <a:tc>
                  <a:txBody>
                    <a:bodyPr/>
                    <a:lstStyle/>
                    <a:p>
                      <a:pPr algn="ctr"/>
                      <a:r>
                        <a:rPr lang="en-US" sz="1400" dirty="0" smtClean="0"/>
                        <a:t>February</a:t>
                      </a:r>
                      <a:endParaRPr lang="en-US" sz="1400" dirty="0"/>
                    </a:p>
                  </a:txBody>
                  <a:tcPr anchor="ctr"/>
                </a:tc>
                <a:tc>
                  <a:txBody>
                    <a:bodyPr/>
                    <a:lstStyle/>
                    <a:p>
                      <a:pPr algn="ctr"/>
                      <a:r>
                        <a:rPr lang="en-US" sz="1400" dirty="0" smtClean="0"/>
                        <a:t>$1.4</a:t>
                      </a:r>
                      <a:endParaRPr lang="en-US" sz="1400" dirty="0"/>
                    </a:p>
                  </a:txBody>
                  <a:tcPr anchor="ctr"/>
                </a:tc>
                <a:tc>
                  <a:txBody>
                    <a:bodyPr/>
                    <a:lstStyle/>
                    <a:p>
                      <a:r>
                        <a:rPr lang="en-US" sz="1400" dirty="0" smtClean="0"/>
                        <a:t>Cardiology</a:t>
                      </a:r>
                      <a:endParaRPr lang="en-US" sz="1400" dirty="0"/>
                    </a:p>
                  </a:txBody>
                  <a:tcPr anchor="ctr"/>
                </a:tc>
                <a:tc>
                  <a:txBody>
                    <a:bodyPr/>
                    <a:lstStyle/>
                    <a:p>
                      <a:r>
                        <a:rPr lang="en-US" sz="1400" dirty="0" smtClean="0"/>
                        <a:t>Surgical cardiac ablation devices</a:t>
                      </a:r>
                      <a:endParaRPr lang="en-US" sz="1400" dirty="0"/>
                    </a:p>
                  </a:txBody>
                  <a:tcPr anchor="ctr"/>
                </a:tc>
              </a:tr>
              <a:tr h="280542">
                <a:tc>
                  <a:txBody>
                    <a:bodyPr/>
                    <a:lstStyle/>
                    <a:p>
                      <a:r>
                        <a:rPr lang="en-US" sz="1400" dirty="0" smtClean="0"/>
                        <a:t>AstraZeneca</a:t>
                      </a:r>
                    </a:p>
                  </a:txBody>
                  <a:tcPr anchor="ctr"/>
                </a:tc>
                <a:tc>
                  <a:txBody>
                    <a:bodyPr/>
                    <a:lstStyle/>
                    <a:p>
                      <a:pPr algn="ctr"/>
                      <a:r>
                        <a:rPr lang="en-US" sz="1400" dirty="0" smtClean="0"/>
                        <a:t>April</a:t>
                      </a:r>
                      <a:endParaRPr lang="en-US" sz="1400" dirty="0"/>
                    </a:p>
                  </a:txBody>
                  <a:tcPr anchor="ctr"/>
                </a:tc>
                <a:tc>
                  <a:txBody>
                    <a:bodyPr/>
                    <a:lstStyle/>
                    <a:p>
                      <a:pPr algn="ctr"/>
                      <a:r>
                        <a:rPr lang="en-US" sz="1400" dirty="0" smtClean="0"/>
                        <a:t>$520</a:t>
                      </a:r>
                      <a:r>
                        <a:rPr lang="en-US" sz="1400" baseline="0" dirty="0" smtClean="0"/>
                        <a:t> </a:t>
                      </a:r>
                      <a:endParaRPr lang="en-US" sz="1400" dirty="0"/>
                    </a:p>
                  </a:txBody>
                  <a:tcPr anchor="ctr"/>
                </a:tc>
                <a:tc>
                  <a:txBody>
                    <a:bodyPr/>
                    <a:lstStyle/>
                    <a:p>
                      <a:r>
                        <a:rPr lang="en-US" sz="1400" dirty="0" smtClean="0"/>
                        <a:t>Neurology</a:t>
                      </a:r>
                      <a:endParaRPr lang="en-US" sz="1400" dirty="0"/>
                    </a:p>
                  </a:txBody>
                  <a:tcPr anchor="ctr"/>
                </a:tc>
                <a:tc>
                  <a:txBody>
                    <a:bodyPr/>
                    <a:lstStyle/>
                    <a:p>
                      <a:r>
                        <a:rPr lang="en-US" sz="1400" dirty="0" err="1" smtClean="0"/>
                        <a:t>Seroquel</a:t>
                      </a:r>
                      <a:endParaRPr lang="en-US" sz="1400" dirty="0"/>
                    </a:p>
                  </a:txBody>
                  <a:tcPr anchor="ctr"/>
                </a:tc>
              </a:tr>
              <a:tr h="280542">
                <a:tc>
                  <a:txBody>
                    <a:bodyPr/>
                    <a:lstStyle/>
                    <a:p>
                      <a:r>
                        <a:rPr lang="en-US" sz="1400" dirty="0" smtClean="0"/>
                        <a:t>Ortho-McNeil-Janssen</a:t>
                      </a:r>
                      <a:endParaRPr lang="en-US" sz="1400" dirty="0"/>
                    </a:p>
                  </a:txBody>
                  <a:tcPr anchor="ctr"/>
                </a:tc>
                <a:tc>
                  <a:txBody>
                    <a:bodyPr/>
                    <a:lstStyle/>
                    <a:p>
                      <a:pPr algn="ctr"/>
                      <a:r>
                        <a:rPr lang="en-US" sz="1400" dirty="0" smtClean="0"/>
                        <a:t>April</a:t>
                      </a:r>
                      <a:endParaRPr lang="en-US" sz="1400" dirty="0"/>
                    </a:p>
                  </a:txBody>
                  <a:tcPr anchor="ctr"/>
                </a:tc>
                <a:tc>
                  <a:txBody>
                    <a:bodyPr/>
                    <a:lstStyle/>
                    <a:p>
                      <a:pPr algn="ctr"/>
                      <a:r>
                        <a:rPr lang="en-US" sz="1400" dirty="0" smtClean="0"/>
                        <a:t>$81 </a:t>
                      </a:r>
                      <a:endParaRPr lang="en-US" sz="1400" dirty="0"/>
                    </a:p>
                  </a:txBody>
                  <a:tcPr anchor="ctr"/>
                </a:tc>
                <a:tc>
                  <a:txBody>
                    <a:bodyPr/>
                    <a:lstStyle/>
                    <a:p>
                      <a:r>
                        <a:rPr lang="en-US" sz="1400" dirty="0" smtClean="0"/>
                        <a:t>Neurology</a:t>
                      </a:r>
                      <a:endParaRPr lang="en-US" sz="1400" dirty="0"/>
                    </a:p>
                  </a:txBody>
                  <a:tcPr anchor="ctr">
                    <a:noFill/>
                  </a:tcPr>
                </a:tc>
                <a:tc>
                  <a:txBody>
                    <a:bodyPr/>
                    <a:lstStyle/>
                    <a:p>
                      <a:r>
                        <a:rPr lang="en-US" sz="1400" dirty="0" err="1" smtClean="0"/>
                        <a:t>Topamax</a:t>
                      </a:r>
                      <a:endParaRPr lang="en-US" sz="1400" dirty="0"/>
                    </a:p>
                  </a:txBody>
                  <a:tcPr anchor="ctr">
                    <a:noFill/>
                  </a:tcPr>
                </a:tc>
              </a:tr>
              <a:tr h="280542">
                <a:tc>
                  <a:txBody>
                    <a:bodyPr/>
                    <a:lstStyle/>
                    <a:p>
                      <a:r>
                        <a:rPr lang="en-US" sz="1400" dirty="0" err="1" smtClean="0"/>
                        <a:t>Allergan</a:t>
                      </a:r>
                      <a:endParaRPr lang="en-US" sz="1400" dirty="0" smtClean="0"/>
                    </a:p>
                  </a:txBody>
                  <a:tcPr anchor="ctr"/>
                </a:tc>
                <a:tc>
                  <a:txBody>
                    <a:bodyPr/>
                    <a:lstStyle/>
                    <a:p>
                      <a:pPr algn="ctr"/>
                      <a:r>
                        <a:rPr lang="en-US" sz="1400" dirty="0" smtClean="0"/>
                        <a:t>August</a:t>
                      </a:r>
                      <a:endParaRPr lang="en-US" sz="1400" dirty="0"/>
                    </a:p>
                  </a:txBody>
                  <a:tcPr anchor="ctr">
                    <a:noFill/>
                  </a:tcPr>
                </a:tc>
                <a:tc>
                  <a:txBody>
                    <a:bodyPr/>
                    <a:lstStyle/>
                    <a:p>
                      <a:pPr algn="ctr"/>
                      <a:r>
                        <a:rPr lang="en-US" sz="1400" dirty="0" smtClean="0"/>
                        <a:t>$600 </a:t>
                      </a:r>
                      <a:endParaRPr lang="en-US" sz="1400" dirty="0"/>
                    </a:p>
                  </a:txBody>
                  <a:tcPr anchor="c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Neurology</a:t>
                      </a:r>
                    </a:p>
                  </a:txBody>
                  <a:tcPr anchor="c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Botox</a:t>
                      </a:r>
                    </a:p>
                  </a:txBody>
                  <a:tcPr anchor="ctr">
                    <a:noFill/>
                  </a:tcPr>
                </a:tc>
              </a:tr>
              <a:tr h="476922">
                <a:tc>
                  <a:txBody>
                    <a:bodyPr/>
                    <a:lstStyle/>
                    <a:p>
                      <a:r>
                        <a:rPr lang="en-US" sz="1400" dirty="0" smtClean="0"/>
                        <a:t>Forest</a:t>
                      </a:r>
                      <a:endParaRPr lang="en-US" sz="1400" dirty="0"/>
                    </a:p>
                  </a:txBody>
                  <a:tcPr anchor="ctr"/>
                </a:tc>
                <a:tc>
                  <a:txBody>
                    <a:bodyPr/>
                    <a:lstStyle/>
                    <a:p>
                      <a:pPr algn="ctr"/>
                      <a:r>
                        <a:rPr lang="en-US" sz="1400" dirty="0" smtClean="0"/>
                        <a:t>September </a:t>
                      </a:r>
                      <a:endParaRPr lang="en-US" sz="1400" dirty="0"/>
                    </a:p>
                  </a:txBody>
                  <a:tcPr anchor="ctr"/>
                </a:tc>
                <a:tc>
                  <a:txBody>
                    <a:bodyPr/>
                    <a:lstStyle/>
                    <a:p>
                      <a:pPr algn="ctr"/>
                      <a:r>
                        <a:rPr lang="en-US" sz="1400" dirty="0" smtClean="0"/>
                        <a:t>$313 </a:t>
                      </a:r>
                      <a:endParaRPr lang="en-US" sz="1400" dirty="0"/>
                    </a:p>
                  </a:txBody>
                  <a:tcPr anchor="ctr"/>
                </a:tc>
                <a:tc>
                  <a:txBody>
                    <a:bodyPr/>
                    <a:lstStyle/>
                    <a:p>
                      <a:r>
                        <a:rPr lang="en-US" sz="1400" dirty="0" smtClean="0"/>
                        <a:t>Endocrinology, Neurology</a:t>
                      </a:r>
                      <a:endParaRPr lang="en-US" sz="1400" dirty="0"/>
                    </a:p>
                  </a:txBody>
                  <a:tcPr anchor="ctr">
                    <a:noFill/>
                  </a:tcPr>
                </a:tc>
                <a:tc>
                  <a:txBody>
                    <a:bodyPr/>
                    <a:lstStyle/>
                    <a:p>
                      <a:r>
                        <a:rPr lang="en-US" sz="1400" dirty="0" err="1" smtClean="0"/>
                        <a:t>Levothroid</a:t>
                      </a:r>
                      <a:r>
                        <a:rPr lang="en-US" sz="1400" dirty="0" smtClean="0"/>
                        <a:t>,</a:t>
                      </a:r>
                      <a:r>
                        <a:rPr lang="en-US" sz="1400" baseline="0" dirty="0" smtClean="0"/>
                        <a:t> </a:t>
                      </a:r>
                      <a:r>
                        <a:rPr lang="en-US" sz="1400" baseline="0" dirty="0" err="1" smtClean="0"/>
                        <a:t>Celexa</a:t>
                      </a:r>
                      <a:r>
                        <a:rPr lang="en-US" sz="1400" baseline="0" dirty="0" smtClean="0"/>
                        <a:t>, and </a:t>
                      </a:r>
                      <a:r>
                        <a:rPr lang="en-US" sz="1400" baseline="0" dirty="0" err="1" smtClean="0"/>
                        <a:t>Lexapro</a:t>
                      </a:r>
                      <a:endParaRPr lang="en-US" sz="1400" dirty="0"/>
                    </a:p>
                  </a:txBody>
                  <a:tcPr anchor="ctr">
                    <a:noFill/>
                  </a:tcPr>
                </a:tc>
              </a:tr>
              <a:tr h="619623">
                <a:tc>
                  <a:txBody>
                    <a:bodyPr/>
                    <a:lstStyle/>
                    <a:p>
                      <a:r>
                        <a:rPr lang="en-US" sz="1400" dirty="0" smtClean="0"/>
                        <a:t>Novartis</a:t>
                      </a:r>
                      <a:endParaRPr lang="en-US" sz="1400" dirty="0"/>
                    </a:p>
                  </a:txBody>
                  <a:tcPr anchor="ctr"/>
                </a:tc>
                <a:tc>
                  <a:txBody>
                    <a:bodyPr/>
                    <a:lstStyle/>
                    <a:p>
                      <a:pPr algn="ctr"/>
                      <a:r>
                        <a:rPr lang="en-US" sz="1400" dirty="0" smtClean="0"/>
                        <a:t>September</a:t>
                      </a:r>
                      <a:endParaRPr lang="en-US" sz="1400" dirty="0"/>
                    </a:p>
                  </a:txBody>
                  <a:tcPr anchor="ctr"/>
                </a:tc>
                <a:tc>
                  <a:txBody>
                    <a:bodyPr/>
                    <a:lstStyle/>
                    <a:p>
                      <a:pPr algn="ctr"/>
                      <a:r>
                        <a:rPr lang="en-US" sz="1400" dirty="0" smtClean="0"/>
                        <a:t>$422.5 </a:t>
                      </a:r>
                      <a:endParaRPr lang="en-US" sz="1400" dirty="0"/>
                    </a:p>
                  </a:txBody>
                  <a:tcPr anchor="ctr"/>
                </a:tc>
                <a:tc>
                  <a:txBody>
                    <a:bodyPr/>
                    <a:lstStyle/>
                    <a:p>
                      <a:pPr marL="0" lvl="1" indent="-285750" algn="l" defTabSz="914400" rtl="0" eaLnBrk="1" latinLnBrk="0" hangingPunct="1">
                        <a:spcBef>
                          <a:spcPct val="20000"/>
                        </a:spcBef>
                        <a:buClr>
                          <a:srgbClr val="002C5F"/>
                        </a:buClr>
                        <a:buSzPct val="75000"/>
                        <a:buFont typeface="Arial" charset="0"/>
                        <a:buNone/>
                        <a:defRPr/>
                      </a:pPr>
                      <a:r>
                        <a:rPr lang="en-US" sz="1400" kern="1200" dirty="0" smtClean="0">
                          <a:solidFill>
                            <a:schemeClr val="tx1"/>
                          </a:solidFill>
                          <a:latin typeface="+mn-lt"/>
                          <a:ea typeface="+mn-ea"/>
                          <a:cs typeface="+mn-cs"/>
                        </a:rPr>
                        <a:t>Neurology, Cardiology </a:t>
                      </a:r>
                      <a:r>
                        <a:rPr lang="en-US" sz="1400" kern="1200" baseline="0" dirty="0" smtClean="0">
                          <a:solidFill>
                            <a:schemeClr val="tx1"/>
                          </a:solidFill>
                          <a:latin typeface="+mn-lt"/>
                          <a:ea typeface="+mn-ea"/>
                          <a:cs typeface="+mn-cs"/>
                        </a:rPr>
                        <a:t>Oncology</a:t>
                      </a:r>
                      <a:endParaRPr lang="en-US" sz="1400" kern="1200" dirty="0">
                        <a:solidFill>
                          <a:schemeClr val="tx1"/>
                        </a:solidFill>
                        <a:latin typeface="+mn-lt"/>
                        <a:ea typeface="+mn-ea"/>
                        <a:cs typeface="+mn-cs"/>
                      </a:endParaRPr>
                    </a:p>
                  </a:txBody>
                  <a:tcPr anchor="ctr"/>
                </a:tc>
                <a:tc>
                  <a:txBody>
                    <a:bodyPr/>
                    <a:lstStyle/>
                    <a:p>
                      <a:pPr marL="0" lvl="1" indent="-285750" algn="l" defTabSz="914400" rtl="0" eaLnBrk="1" latinLnBrk="0" hangingPunct="1">
                        <a:spcBef>
                          <a:spcPct val="20000"/>
                        </a:spcBef>
                        <a:buClr>
                          <a:srgbClr val="002C5F"/>
                        </a:buClr>
                        <a:buSzPct val="75000"/>
                        <a:buFont typeface="Arial" charset="0"/>
                        <a:buNone/>
                        <a:defRPr/>
                      </a:pPr>
                      <a:r>
                        <a:rPr lang="en-US" sz="1400" kern="1200" dirty="0" err="1" smtClean="0">
                          <a:solidFill>
                            <a:schemeClr val="tx1"/>
                          </a:solidFill>
                          <a:latin typeface="+mn-lt"/>
                          <a:ea typeface="+mn-ea"/>
                          <a:cs typeface="+mn-cs"/>
                        </a:rPr>
                        <a:t>Trileptal</a:t>
                      </a:r>
                      <a:r>
                        <a:rPr lang="en-US" sz="1400" kern="1200" dirty="0" smtClean="0">
                          <a:solidFill>
                            <a:schemeClr val="tx1"/>
                          </a:solidFill>
                          <a:latin typeface="+mn-lt"/>
                          <a:ea typeface="+mn-ea"/>
                          <a:cs typeface="+mn-cs"/>
                        </a:rPr>
                        <a:t>, </a:t>
                      </a:r>
                      <a:r>
                        <a:rPr lang="en-US" sz="1400" kern="1200" dirty="0" err="1" smtClean="0">
                          <a:solidFill>
                            <a:schemeClr val="tx1"/>
                          </a:solidFill>
                          <a:latin typeface="+mn-lt"/>
                          <a:ea typeface="+mn-ea"/>
                          <a:cs typeface="+mn-cs"/>
                        </a:rPr>
                        <a:t>Diovan</a:t>
                      </a:r>
                      <a:r>
                        <a:rPr lang="en-US" sz="1400" kern="1200" dirty="0" smtClean="0">
                          <a:solidFill>
                            <a:schemeClr val="tx1"/>
                          </a:solidFill>
                          <a:latin typeface="+mn-lt"/>
                          <a:ea typeface="+mn-ea"/>
                          <a:cs typeface="+mn-cs"/>
                        </a:rPr>
                        <a:t>,</a:t>
                      </a:r>
                      <a:r>
                        <a:rPr lang="en-US" sz="1400" kern="1200" baseline="0" dirty="0" smtClean="0">
                          <a:solidFill>
                            <a:schemeClr val="tx1"/>
                          </a:solidFill>
                          <a:latin typeface="+mn-lt"/>
                          <a:ea typeface="+mn-ea"/>
                          <a:cs typeface="+mn-cs"/>
                        </a:rPr>
                        <a:t> </a:t>
                      </a:r>
                      <a:r>
                        <a:rPr lang="en-US" sz="1400" kern="1200" dirty="0" err="1" smtClean="0">
                          <a:solidFill>
                            <a:schemeClr val="tx1"/>
                          </a:solidFill>
                          <a:latin typeface="+mn-lt"/>
                          <a:ea typeface="+mn-ea"/>
                          <a:cs typeface="+mn-cs"/>
                        </a:rPr>
                        <a:t>Exforge</a:t>
                      </a:r>
                      <a:r>
                        <a:rPr lang="en-US" sz="1400" kern="1200" dirty="0" smtClean="0">
                          <a:solidFill>
                            <a:schemeClr val="tx1"/>
                          </a:solidFill>
                          <a:latin typeface="+mn-lt"/>
                          <a:ea typeface="+mn-ea"/>
                          <a:cs typeface="+mn-cs"/>
                        </a:rPr>
                        <a:t>, </a:t>
                      </a:r>
                      <a:r>
                        <a:rPr lang="en-US" sz="1400" kern="1200" dirty="0" err="1" smtClean="0">
                          <a:solidFill>
                            <a:schemeClr val="tx1"/>
                          </a:solidFill>
                          <a:latin typeface="+mn-lt"/>
                          <a:ea typeface="+mn-ea"/>
                          <a:cs typeface="+mn-cs"/>
                        </a:rPr>
                        <a:t>Tekturna</a:t>
                      </a:r>
                      <a:r>
                        <a:rPr lang="en-US" sz="1400" kern="1200" dirty="0" smtClean="0">
                          <a:solidFill>
                            <a:schemeClr val="tx1"/>
                          </a:solidFill>
                          <a:latin typeface="+mn-lt"/>
                          <a:ea typeface="+mn-ea"/>
                          <a:cs typeface="+mn-cs"/>
                        </a:rPr>
                        <a:t>, </a:t>
                      </a:r>
                      <a:r>
                        <a:rPr lang="en-US" sz="1400" kern="1200" dirty="0" err="1" smtClean="0">
                          <a:solidFill>
                            <a:schemeClr val="tx1"/>
                          </a:solidFill>
                          <a:latin typeface="+mn-lt"/>
                          <a:ea typeface="+mn-ea"/>
                          <a:cs typeface="+mn-cs"/>
                        </a:rPr>
                        <a:t>Zelnorm</a:t>
                      </a:r>
                      <a:r>
                        <a:rPr lang="en-US" sz="1400" kern="1200" dirty="0" smtClean="0">
                          <a:solidFill>
                            <a:schemeClr val="tx1"/>
                          </a:solidFill>
                          <a:latin typeface="+mn-lt"/>
                          <a:ea typeface="+mn-ea"/>
                          <a:cs typeface="+mn-cs"/>
                        </a:rPr>
                        <a:t>,</a:t>
                      </a:r>
                      <a:r>
                        <a:rPr lang="en-US" sz="1400" kern="1200" baseline="0" dirty="0" smtClean="0">
                          <a:solidFill>
                            <a:schemeClr val="tx1"/>
                          </a:solidFill>
                          <a:latin typeface="+mn-lt"/>
                          <a:ea typeface="+mn-ea"/>
                          <a:cs typeface="+mn-cs"/>
                        </a:rPr>
                        <a:t> </a:t>
                      </a:r>
                      <a:r>
                        <a:rPr lang="en-US" sz="1400" kern="1200" dirty="0" err="1" smtClean="0">
                          <a:solidFill>
                            <a:schemeClr val="tx1"/>
                          </a:solidFill>
                          <a:latin typeface="+mn-lt"/>
                          <a:ea typeface="+mn-ea"/>
                          <a:cs typeface="+mn-cs"/>
                        </a:rPr>
                        <a:t>Sandostatin</a:t>
                      </a:r>
                      <a:endParaRPr lang="en-US" sz="1400" kern="1200" dirty="0">
                        <a:solidFill>
                          <a:schemeClr val="tx1"/>
                        </a:solidFill>
                        <a:latin typeface="+mn-lt"/>
                        <a:ea typeface="+mn-ea"/>
                        <a:cs typeface="+mn-cs"/>
                      </a:endParaRPr>
                    </a:p>
                  </a:txBody>
                  <a:tcPr anchor="ctr"/>
                </a:tc>
              </a:tr>
            </a:tbl>
          </a:graphicData>
        </a:graphic>
      </p:graphicFrame>
      <p:sp>
        <p:nvSpPr>
          <p:cNvPr id="5" name="Content Placeholder 2"/>
          <p:cNvSpPr txBox="1">
            <a:spLocks/>
          </p:cNvSpPr>
          <p:nvPr/>
        </p:nvSpPr>
        <p:spPr>
          <a:xfrm>
            <a:off x="228600" y="914400"/>
            <a:ext cx="8305800" cy="14478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Pct val="75000"/>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Trends:</a:t>
            </a:r>
          </a:p>
          <a:p>
            <a:pPr marL="285750" indent="-285750" eaLnBrk="0" hangingPunct="0">
              <a:lnSpc>
                <a:spcPts val="1800"/>
              </a:lnSpc>
              <a:spcBef>
                <a:spcPct val="20000"/>
              </a:spcBef>
              <a:buClr>
                <a:srgbClr val="002C5F"/>
              </a:buClr>
              <a:buSzPct val="75000"/>
              <a:buFont typeface="Arial" charset="0"/>
              <a:buChar char="•"/>
            </a:pPr>
            <a:r>
              <a:rPr lang="en-US" sz="2400" dirty="0" smtClean="0">
                <a:latin typeface="+mn-lt"/>
                <a:cs typeface="+mn-cs"/>
              </a:rPr>
              <a:t>Large and small companies </a:t>
            </a:r>
          </a:p>
          <a:p>
            <a:pPr marL="285750" indent="-285750" eaLnBrk="0" hangingPunct="0">
              <a:lnSpc>
                <a:spcPts val="1800"/>
              </a:lnSpc>
              <a:spcBef>
                <a:spcPct val="20000"/>
              </a:spcBef>
              <a:buClr>
                <a:srgbClr val="002C5F"/>
              </a:buClr>
              <a:buSzPct val="75000"/>
              <a:buFont typeface="Arial" charset="0"/>
              <a:buChar char="•"/>
            </a:pPr>
            <a:r>
              <a:rPr lang="en-US" sz="2400" dirty="0" err="1" smtClean="0">
                <a:latin typeface="+mn-lt"/>
                <a:cs typeface="+mn-cs"/>
              </a:rPr>
              <a:t>Pharma</a:t>
            </a:r>
            <a:r>
              <a:rPr lang="en-US" sz="2400" dirty="0" smtClean="0">
                <a:latin typeface="+mn-lt"/>
                <a:cs typeface="+mn-cs"/>
              </a:rPr>
              <a:t> and device</a:t>
            </a:r>
          </a:p>
          <a:p>
            <a:pPr marL="285750" indent="-285750" eaLnBrk="0" hangingPunct="0">
              <a:lnSpc>
                <a:spcPts val="1800"/>
              </a:lnSpc>
              <a:spcBef>
                <a:spcPct val="20000"/>
              </a:spcBef>
              <a:buClr>
                <a:srgbClr val="002C5F"/>
              </a:buClr>
              <a:buSzPct val="75000"/>
              <a:buFont typeface="Arial" charset="0"/>
              <a:buChar char="•"/>
            </a:pPr>
            <a:r>
              <a:rPr lang="en-US" sz="2400" dirty="0" smtClean="0">
                <a:latin typeface="+mn-lt"/>
                <a:cs typeface="+mn-cs"/>
              </a:rPr>
              <a:t>Cardiology </a:t>
            </a:r>
            <a:r>
              <a:rPr lang="en-US" sz="2400" dirty="0">
                <a:latin typeface="+mn-lt"/>
                <a:cs typeface="+mn-cs"/>
              </a:rPr>
              <a:t>and </a:t>
            </a:r>
            <a:r>
              <a:rPr lang="en-US" sz="2400" dirty="0" smtClean="0">
                <a:latin typeface="+mn-lt"/>
                <a:cs typeface="+mn-cs"/>
              </a:rPr>
              <a:t>Neurology</a:t>
            </a:r>
            <a:endParaRPr lang="en-US" sz="2400" dirty="0">
              <a:latin typeface="+mn-lt"/>
              <a:cs typeface="+mn-cs"/>
            </a:endParaRPr>
          </a:p>
        </p:txBody>
      </p:sp>
      <p:sp>
        <p:nvSpPr>
          <p:cNvPr id="6" name="Right Arrow 5"/>
          <p:cNvSpPr/>
          <p:nvPr/>
        </p:nvSpPr>
        <p:spPr>
          <a:xfrm>
            <a:off x="4419600" y="1524000"/>
            <a:ext cx="9144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795691" y="1556658"/>
            <a:ext cx="2129109" cy="461665"/>
          </a:xfrm>
          <a:prstGeom prst="rect">
            <a:avLst/>
          </a:prstGeom>
          <a:noFill/>
        </p:spPr>
        <p:txBody>
          <a:bodyPr wrap="none" rtlCol="0">
            <a:spAutoFit/>
          </a:bodyPr>
          <a:lstStyle/>
          <a:p>
            <a:r>
              <a:rPr lang="en-US" sz="2400" dirty="0" smtClean="0">
                <a:latin typeface="+mn-lt"/>
              </a:rPr>
              <a:t>$1.9 Billion YTD</a:t>
            </a:r>
            <a:endParaRPr lang="en-US" sz="2400" dirty="0">
              <a:latin typeface="+mn-lt"/>
            </a:endParaRPr>
          </a:p>
        </p:txBody>
      </p:sp>
      <p:sp>
        <p:nvSpPr>
          <p:cNvPr id="8" name="TextBox 7"/>
          <p:cNvSpPr txBox="1"/>
          <p:nvPr/>
        </p:nvSpPr>
        <p:spPr>
          <a:xfrm>
            <a:off x="152400" y="6096000"/>
            <a:ext cx="8516114" cy="369332"/>
          </a:xfrm>
          <a:prstGeom prst="rect">
            <a:avLst/>
          </a:prstGeom>
          <a:noFill/>
        </p:spPr>
        <p:txBody>
          <a:bodyPr wrap="none" rtlCol="0">
            <a:spAutoFit/>
          </a:bodyPr>
          <a:lstStyle/>
          <a:p>
            <a:r>
              <a:rPr lang="en-US" dirty="0" smtClean="0"/>
              <a:t>Update:  Wright Medical Group Inc settles $7.9M kickback scheme with NJ USAO</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pic>
        <p:nvPicPr>
          <p:cNvPr id="4" name="Picture 18" descr="Potomac_logo"/>
          <p:cNvPicPr>
            <a:picLocks noChangeAspect="1" noChangeArrowheads="1"/>
          </p:cNvPicPr>
          <p:nvPr>
            <p:custDataLst>
              <p:tags r:id="rId1"/>
            </p:custDataLst>
          </p:nvPr>
        </p:nvPicPr>
        <p:blipFill>
          <a:blip r:embed="rId3" cstate="print"/>
          <a:srcRect l="7841" t="780" r="7008" b="15131"/>
          <a:stretch>
            <a:fillRect/>
          </a:stretch>
        </p:blipFill>
        <p:spPr bwMode="auto">
          <a:xfrm>
            <a:off x="3119840" y="914400"/>
            <a:ext cx="2904320" cy="1427162"/>
          </a:xfrm>
          <a:prstGeom prst="rect">
            <a:avLst/>
          </a:prstGeom>
          <a:noFill/>
          <a:ln w="9525">
            <a:noFill/>
            <a:miter lim="800000"/>
            <a:headEnd/>
            <a:tailEnd/>
          </a:ln>
        </p:spPr>
      </p:pic>
      <p:sp>
        <p:nvSpPr>
          <p:cNvPr id="5" name="TextBox 10"/>
          <p:cNvSpPr txBox="1">
            <a:spLocks noChangeArrowheads="1"/>
          </p:cNvSpPr>
          <p:nvPr/>
        </p:nvSpPr>
        <p:spPr bwMode="auto">
          <a:xfrm>
            <a:off x="0" y="2650332"/>
            <a:ext cx="9144000" cy="707886"/>
          </a:xfrm>
          <a:prstGeom prst="rect">
            <a:avLst/>
          </a:prstGeom>
          <a:noFill/>
          <a:ln w="9525">
            <a:noFill/>
            <a:miter lim="800000"/>
            <a:headEnd/>
            <a:tailEnd/>
          </a:ln>
        </p:spPr>
        <p:txBody>
          <a:bodyPr>
            <a:spAutoFit/>
          </a:bodyPr>
          <a:lstStyle/>
          <a:p>
            <a:pPr algn="ctr"/>
            <a:r>
              <a:rPr lang="en-US" sz="2400" b="1" dirty="0">
                <a:solidFill>
                  <a:srgbClr val="002C5F"/>
                </a:solidFill>
                <a:latin typeface="Calibri" pitchFamily="34" charset="0"/>
              </a:rPr>
              <a:t>Jon Wilkenfeld</a:t>
            </a:r>
          </a:p>
          <a:p>
            <a:pPr algn="ctr"/>
            <a:r>
              <a:rPr lang="en-US" sz="1600" i="1" dirty="0">
                <a:solidFill>
                  <a:srgbClr val="83AFB4"/>
                </a:solidFill>
                <a:latin typeface="Calibri" pitchFamily="34" charset="0"/>
              </a:rPr>
              <a:t>President</a:t>
            </a:r>
          </a:p>
        </p:txBody>
      </p:sp>
      <p:sp>
        <p:nvSpPr>
          <p:cNvPr id="6" name="TextBox 11"/>
          <p:cNvSpPr txBox="1">
            <a:spLocks noChangeArrowheads="1"/>
          </p:cNvSpPr>
          <p:nvPr/>
        </p:nvSpPr>
        <p:spPr bwMode="auto">
          <a:xfrm>
            <a:off x="2610410" y="3866343"/>
            <a:ext cx="3923180" cy="1239057"/>
          </a:xfrm>
          <a:prstGeom prst="rect">
            <a:avLst/>
          </a:prstGeom>
          <a:noFill/>
          <a:ln w="9525">
            <a:noFill/>
            <a:miter lim="800000"/>
            <a:headEnd/>
            <a:tailEnd/>
          </a:ln>
        </p:spPr>
        <p:txBody>
          <a:bodyPr wrap="square">
            <a:spAutoFit/>
          </a:bodyPr>
          <a:lstStyle/>
          <a:p>
            <a:pPr algn="ctr">
              <a:lnSpc>
                <a:spcPts val="1538"/>
              </a:lnSpc>
              <a:tabLst>
                <a:tab pos="400050" algn="l"/>
              </a:tabLst>
            </a:pPr>
            <a:r>
              <a:rPr lang="en-US" b="1" dirty="0">
                <a:solidFill>
                  <a:srgbClr val="002C5F"/>
                </a:solidFill>
                <a:latin typeface="Calibri" pitchFamily="34" charset="0"/>
              </a:rPr>
              <a:t>Tel:  </a:t>
            </a:r>
            <a:r>
              <a:rPr lang="en-US" dirty="0" smtClean="0">
                <a:solidFill>
                  <a:srgbClr val="002C5F"/>
                </a:solidFill>
                <a:latin typeface="Calibri" pitchFamily="34" charset="0"/>
              </a:rPr>
              <a:t>703.430.5944</a:t>
            </a:r>
            <a:endParaRPr lang="en-US" dirty="0">
              <a:solidFill>
                <a:srgbClr val="002C5F"/>
              </a:solidFill>
              <a:latin typeface="Calibri" pitchFamily="34" charset="0"/>
            </a:endParaRPr>
          </a:p>
          <a:p>
            <a:pPr algn="ctr">
              <a:lnSpc>
                <a:spcPts val="1538"/>
              </a:lnSpc>
              <a:tabLst>
                <a:tab pos="400050" algn="l"/>
              </a:tabLst>
            </a:pPr>
            <a:r>
              <a:rPr lang="en-US" b="1" dirty="0">
                <a:solidFill>
                  <a:srgbClr val="002C5F"/>
                </a:solidFill>
                <a:latin typeface="Calibri" pitchFamily="34" charset="0"/>
              </a:rPr>
              <a:t>Cell: </a:t>
            </a:r>
            <a:r>
              <a:rPr lang="en-US" dirty="0" smtClean="0">
                <a:solidFill>
                  <a:srgbClr val="002C5F"/>
                </a:solidFill>
                <a:latin typeface="Calibri" pitchFamily="34" charset="0"/>
              </a:rPr>
              <a:t>610.470.7616</a:t>
            </a:r>
            <a:endParaRPr lang="en-US" dirty="0">
              <a:solidFill>
                <a:srgbClr val="002C5F"/>
              </a:solidFill>
              <a:latin typeface="Calibri" pitchFamily="34" charset="0"/>
            </a:endParaRPr>
          </a:p>
          <a:p>
            <a:pPr algn="ctr">
              <a:lnSpc>
                <a:spcPts val="1538"/>
              </a:lnSpc>
              <a:tabLst>
                <a:tab pos="400050" algn="l"/>
              </a:tabLst>
            </a:pPr>
            <a:r>
              <a:rPr lang="en-US" b="1" dirty="0">
                <a:solidFill>
                  <a:srgbClr val="002C5F"/>
                </a:solidFill>
                <a:latin typeface="Calibri" pitchFamily="34" charset="0"/>
              </a:rPr>
              <a:t>Fax:  </a:t>
            </a:r>
            <a:r>
              <a:rPr lang="en-US" dirty="0" smtClean="0">
                <a:solidFill>
                  <a:srgbClr val="002C5F"/>
                </a:solidFill>
                <a:latin typeface="Calibri" pitchFamily="34" charset="0"/>
              </a:rPr>
              <a:t>703.997.7719</a:t>
            </a:r>
            <a:endParaRPr lang="en-US" dirty="0">
              <a:solidFill>
                <a:srgbClr val="002C5F"/>
              </a:solidFill>
              <a:latin typeface="Calibri" pitchFamily="34" charset="0"/>
            </a:endParaRPr>
          </a:p>
          <a:p>
            <a:pPr algn="ctr">
              <a:lnSpc>
                <a:spcPts val="1538"/>
              </a:lnSpc>
              <a:tabLst>
                <a:tab pos="400050" algn="l"/>
              </a:tabLst>
            </a:pPr>
            <a:r>
              <a:rPr lang="en-US" b="1" dirty="0">
                <a:solidFill>
                  <a:srgbClr val="002C5F"/>
                </a:solidFill>
                <a:latin typeface="Calibri" pitchFamily="34" charset="0"/>
              </a:rPr>
              <a:t>jwilkenfeld</a:t>
            </a:r>
            <a:r>
              <a:rPr lang="en-US" dirty="0">
                <a:solidFill>
                  <a:srgbClr val="002C5F"/>
                </a:solidFill>
                <a:latin typeface="Calibri" pitchFamily="34" charset="0"/>
              </a:rPr>
              <a:t>@potomac</a:t>
            </a:r>
            <a:r>
              <a:rPr lang="en-US" dirty="0">
                <a:solidFill>
                  <a:srgbClr val="83AFB4"/>
                </a:solidFill>
                <a:latin typeface="Calibri" pitchFamily="34" charset="0"/>
              </a:rPr>
              <a:t>river</a:t>
            </a:r>
            <a:r>
              <a:rPr lang="en-US" dirty="0">
                <a:solidFill>
                  <a:srgbClr val="002C5F"/>
                </a:solidFill>
                <a:latin typeface="Calibri" pitchFamily="34" charset="0"/>
              </a:rPr>
              <a:t>partners.com</a:t>
            </a:r>
          </a:p>
          <a:p>
            <a:pPr algn="ctr">
              <a:lnSpc>
                <a:spcPts val="1538"/>
              </a:lnSpc>
              <a:tabLst>
                <a:tab pos="400050" algn="l"/>
              </a:tabLst>
            </a:pPr>
            <a:r>
              <a:rPr lang="en-US" b="1" dirty="0">
                <a:solidFill>
                  <a:srgbClr val="002C5F"/>
                </a:solidFill>
                <a:latin typeface="Calibri" pitchFamily="34" charset="0"/>
              </a:rPr>
              <a:t>www.potomac</a:t>
            </a:r>
            <a:r>
              <a:rPr lang="en-US" b="1" dirty="0">
                <a:solidFill>
                  <a:srgbClr val="83AFB4"/>
                </a:solidFill>
                <a:latin typeface="Calibri" pitchFamily="34" charset="0"/>
              </a:rPr>
              <a:t>river</a:t>
            </a:r>
            <a:r>
              <a:rPr lang="en-US" b="1" dirty="0">
                <a:solidFill>
                  <a:srgbClr val="002C5F"/>
                </a:solidFill>
                <a:latin typeface="Calibri" pitchFamily="34" charset="0"/>
              </a:rPr>
              <a:t>partners.com</a:t>
            </a:r>
          </a:p>
          <a:p>
            <a:pPr algn="ctr">
              <a:lnSpc>
                <a:spcPts val="1538"/>
              </a:lnSpc>
              <a:tabLst>
                <a:tab pos="400050" algn="l"/>
              </a:tabLst>
            </a:pPr>
            <a:endParaRPr lang="en-US" sz="1400" dirty="0">
              <a:solidFill>
                <a:srgbClr val="002C5F"/>
              </a:solidFill>
              <a:latin typeface="Calibri"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a:t>
            </a:r>
            <a:endParaRPr lang="en-US" dirty="0"/>
          </a:p>
        </p:txBody>
      </p:sp>
      <p:sp>
        <p:nvSpPr>
          <p:cNvPr id="3" name="Content Placeholder 2"/>
          <p:cNvSpPr>
            <a:spLocks noGrp="1"/>
          </p:cNvSpPr>
          <p:nvPr>
            <p:ph sz="quarter" idx="10"/>
          </p:nvPr>
        </p:nvSpPr>
        <p:spPr/>
        <p:txBody>
          <a:bodyP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dirty="0" smtClean="0">
                <a:latin typeface="Calibri" pitchFamily="34" charset="0"/>
              </a:rPr>
              <a:t>9 Factors for Bona Fide Post-Market Studies (</a:t>
            </a:r>
            <a:r>
              <a:rPr dirty="0" err="1" smtClean="0">
                <a:latin typeface="Calibri" pitchFamily="34" charset="0"/>
              </a:rPr>
              <a:t>Bos</a:t>
            </a:r>
            <a:r>
              <a:rPr dirty="0" smtClean="0">
                <a:latin typeface="Calibri" pitchFamily="34" charset="0"/>
              </a:rPr>
              <a:t> </a:t>
            </a:r>
            <a:r>
              <a:rPr dirty="0" err="1" smtClean="0">
                <a:latin typeface="Calibri" pitchFamily="34" charset="0"/>
              </a:rPr>
              <a:t>Sci</a:t>
            </a:r>
            <a:r>
              <a:rPr dirty="0" smtClean="0">
                <a:latin typeface="Calibri" pitchFamily="34" charset="0"/>
              </a:rPr>
              <a:t> CIA)</a:t>
            </a:r>
          </a:p>
        </p:txBody>
      </p:sp>
      <p:sp>
        <p:nvSpPr>
          <p:cNvPr id="3" name="Content Placeholder 2"/>
          <p:cNvSpPr>
            <a:spLocks noGrp="1"/>
          </p:cNvSpPr>
          <p:nvPr>
            <p:ph sz="quarter" idx="10"/>
          </p:nvPr>
        </p:nvSpPr>
        <p:spPr/>
        <p:txBody>
          <a:bodyPr/>
          <a:lstStyle/>
          <a:p>
            <a:pPr marL="457200" indent="-457200">
              <a:buFont typeface="+mj-lt"/>
              <a:buAutoNum type="arabicParenR"/>
              <a:defRPr/>
            </a:pPr>
            <a:r>
              <a:rPr lang="en-US" dirty="0" smtClean="0"/>
              <a:t>The purpose of the research;</a:t>
            </a:r>
          </a:p>
          <a:p>
            <a:pPr marL="457200" indent="-457200">
              <a:buFont typeface="+mj-lt"/>
              <a:buAutoNum type="arabicParenR"/>
              <a:defRPr/>
            </a:pPr>
            <a:r>
              <a:rPr lang="en-US" dirty="0" smtClean="0"/>
              <a:t>Whether the research has been IRB-approved;</a:t>
            </a:r>
          </a:p>
          <a:p>
            <a:pPr marL="457200" indent="-457200">
              <a:buFont typeface="+mj-lt"/>
              <a:buAutoNum type="arabicParenR"/>
              <a:defRPr/>
            </a:pPr>
            <a:r>
              <a:rPr lang="en-US" dirty="0" smtClean="0"/>
              <a:t>Will study participation require subjects to make extra visits to HCPs; who will pay for the visits; how much will be paid?</a:t>
            </a:r>
          </a:p>
          <a:p>
            <a:pPr marL="457200" indent="-457200">
              <a:buFont typeface="+mj-lt"/>
              <a:buAutoNum type="arabicParenR"/>
              <a:defRPr/>
            </a:pPr>
            <a:r>
              <a:rPr lang="en-US" dirty="0" smtClean="0"/>
              <a:t>How long will the study continue;</a:t>
            </a:r>
          </a:p>
          <a:p>
            <a:pPr marL="457200" indent="-457200">
              <a:buFont typeface="+mj-lt"/>
              <a:buAutoNum type="arabicParenR"/>
              <a:defRPr/>
            </a:pPr>
            <a:r>
              <a:rPr lang="en-US" dirty="0" smtClean="0"/>
              <a:t>Whether there is a control group;</a:t>
            </a:r>
          </a:p>
          <a:p>
            <a:pPr marL="457200" indent="-457200">
              <a:buFont typeface="+mj-lt"/>
              <a:buAutoNum type="arabicParenR"/>
              <a:defRPr/>
            </a:pPr>
            <a:r>
              <a:rPr lang="en-US" dirty="0" smtClean="0"/>
              <a:t>What will the subjects be told when the study ends;</a:t>
            </a:r>
          </a:p>
          <a:p>
            <a:pPr marL="457200" indent="-457200">
              <a:buFont typeface="+mj-lt"/>
              <a:buAutoNum type="arabicParenR"/>
              <a:defRPr/>
            </a:pPr>
            <a:r>
              <a:rPr lang="en-US" dirty="0" smtClean="0"/>
              <a:t>Are subjects informed that the issue of whether the device is the best treatment remains a research question;</a:t>
            </a:r>
          </a:p>
          <a:p>
            <a:pPr marL="457200" indent="-457200">
              <a:buFont typeface="+mj-lt"/>
              <a:buAutoNum type="arabicParenR"/>
              <a:defRPr/>
            </a:pPr>
            <a:r>
              <a:rPr lang="en-US" dirty="0" smtClean="0"/>
              <a:t>Whether every piece of data collected has been verified;</a:t>
            </a:r>
          </a:p>
          <a:p>
            <a:pPr marL="457200" indent="-457200">
              <a:buFont typeface="+mj-lt"/>
              <a:buAutoNum type="arabicParenR"/>
              <a:defRPr/>
            </a:pPr>
            <a:r>
              <a:rPr lang="en-US" dirty="0" smtClean="0"/>
              <a:t>The names/credentials of each person who designed the study and any underlying protocol. </a:t>
            </a:r>
          </a:p>
          <a:p>
            <a:pPr>
              <a:defRPr/>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64" name="Title 1"/>
          <p:cNvSpPr>
            <a:spLocks noGrp="1"/>
          </p:cNvSpPr>
          <p:nvPr>
            <p:ph type="title"/>
          </p:nvPr>
        </p:nvSpPr>
        <p:spPr/>
        <p:txBody>
          <a:bodyPr/>
          <a:lstStyle/>
          <a:p>
            <a:r>
              <a:rPr dirty="0" smtClean="0">
                <a:latin typeface="Calibri" pitchFamily="34" charset="0"/>
              </a:rPr>
              <a:t>2010 Off-Label Settlement Allegations</a:t>
            </a:r>
          </a:p>
        </p:txBody>
      </p:sp>
      <p:graphicFrame>
        <p:nvGraphicFramePr>
          <p:cNvPr id="5" name="Content Placeholder 4"/>
          <p:cNvGraphicFramePr>
            <a:graphicFrameLocks noGrp="1"/>
          </p:cNvGraphicFramePr>
          <p:nvPr>
            <p:ph sz="quarter" idx="10"/>
          </p:nvPr>
        </p:nvGraphicFramePr>
        <p:xfrm>
          <a:off x="381000" y="990600"/>
          <a:ext cx="8382000" cy="4638040"/>
        </p:xfrm>
        <a:graphic>
          <a:graphicData uri="http://schemas.openxmlformats.org/drawingml/2006/table">
            <a:tbl>
              <a:tblPr firstRow="1" bandRow="1">
                <a:tableStyleId>{5940675A-B579-460E-94D1-54222C63F5DA}</a:tableStyleId>
              </a:tblPr>
              <a:tblGrid>
                <a:gridCol w="2209800"/>
                <a:gridCol w="3276600"/>
                <a:gridCol w="2895600"/>
              </a:tblGrid>
              <a:tr h="370840">
                <a:tc>
                  <a:txBody>
                    <a:bodyPr/>
                    <a:lstStyle/>
                    <a:p>
                      <a:pPr algn="ctr"/>
                      <a:r>
                        <a:rPr lang="en-US" sz="1800" dirty="0" smtClean="0"/>
                        <a:t>Company</a:t>
                      </a:r>
                      <a:endParaRPr lang="en-US" sz="1800" dirty="0"/>
                    </a:p>
                  </a:txBody>
                  <a:tcPr>
                    <a:solidFill>
                      <a:schemeClr val="bg1">
                        <a:lumMod val="85000"/>
                      </a:schemeClr>
                    </a:solidFill>
                  </a:tcPr>
                </a:tc>
                <a:tc>
                  <a:txBody>
                    <a:bodyPr/>
                    <a:lstStyle/>
                    <a:p>
                      <a:pPr algn="ctr"/>
                      <a:r>
                        <a:rPr lang="en-US" sz="1800" dirty="0" smtClean="0"/>
                        <a:t>Anti-Kickback</a:t>
                      </a:r>
                      <a:r>
                        <a:rPr lang="en-US" sz="1800" baseline="0" dirty="0" smtClean="0"/>
                        <a:t> </a:t>
                      </a:r>
                      <a:r>
                        <a:rPr lang="en-US" sz="1800" dirty="0" smtClean="0"/>
                        <a:t>Statute</a:t>
                      </a:r>
                      <a:endParaRPr lang="en-US" sz="1800" dirty="0"/>
                    </a:p>
                  </a:txBody>
                  <a:tcPr>
                    <a:solidFill>
                      <a:schemeClr val="bg1">
                        <a:lumMod val="85000"/>
                      </a:schemeClr>
                    </a:solidFill>
                  </a:tcPr>
                </a:tc>
                <a:tc>
                  <a:txBody>
                    <a:bodyPr/>
                    <a:lstStyle/>
                    <a:p>
                      <a:pPr algn="ctr"/>
                      <a:r>
                        <a:rPr lang="en-US" sz="1800" dirty="0" smtClean="0"/>
                        <a:t>False Claims Act</a:t>
                      </a:r>
                      <a:endParaRPr lang="en-US" sz="1800" dirty="0"/>
                    </a:p>
                  </a:txBody>
                  <a:tcPr>
                    <a:solidFill>
                      <a:schemeClr val="bg1">
                        <a:lumMod val="85000"/>
                      </a:schemeClr>
                    </a:solidFill>
                  </a:tcPr>
                </a:tc>
              </a:tr>
              <a:tr h="370840">
                <a:tc>
                  <a:txBody>
                    <a:bodyPr/>
                    <a:lstStyle/>
                    <a:p>
                      <a:r>
                        <a:rPr lang="en-US" sz="1400" dirty="0" err="1" smtClean="0"/>
                        <a:t>AtriCure</a:t>
                      </a:r>
                      <a:endParaRPr lang="en-US" sz="1400" dirty="0" smtClean="0"/>
                    </a:p>
                  </a:txBody>
                  <a:tcPr anchor="ctr"/>
                </a:tc>
                <a:tc>
                  <a:txBody>
                    <a:bodyPr/>
                    <a:lstStyle/>
                    <a:p>
                      <a:pPr marL="115888" indent="-115888">
                        <a:lnSpc>
                          <a:spcPct val="80000"/>
                        </a:lnSpc>
                        <a:buFont typeface="Symbol" pitchFamily="18" charset="2"/>
                        <a:buNone/>
                        <a:defRPr/>
                      </a:pPr>
                      <a:r>
                        <a:rPr lang="en-US" sz="1400" dirty="0" smtClean="0"/>
                        <a:t>Equipment,</a:t>
                      </a:r>
                      <a:r>
                        <a:rPr lang="en-US" sz="1400" baseline="0" dirty="0" smtClean="0"/>
                        <a:t> </a:t>
                      </a:r>
                      <a:r>
                        <a:rPr lang="en-US" sz="1400" dirty="0" smtClean="0"/>
                        <a:t>advertising,</a:t>
                      </a:r>
                      <a:endParaRPr lang="en-US" sz="1400" baseline="0" dirty="0" smtClean="0"/>
                    </a:p>
                    <a:p>
                      <a:pPr marL="115888" indent="-115888">
                        <a:lnSpc>
                          <a:spcPct val="80000"/>
                        </a:lnSpc>
                        <a:buFont typeface="Symbol" pitchFamily="18" charset="2"/>
                        <a:buNone/>
                        <a:defRPr/>
                      </a:pPr>
                      <a:r>
                        <a:rPr lang="en-US" sz="1400" dirty="0" smtClean="0"/>
                        <a:t>discounts,</a:t>
                      </a:r>
                      <a:r>
                        <a:rPr lang="en-US" sz="1400" baseline="0" dirty="0" smtClean="0"/>
                        <a:t> r</a:t>
                      </a:r>
                      <a:r>
                        <a:rPr lang="en-US" sz="1400" dirty="0" smtClean="0"/>
                        <a:t>eferrals,</a:t>
                      </a:r>
                      <a:r>
                        <a:rPr lang="en-US" sz="1400" baseline="0" dirty="0" smtClean="0"/>
                        <a:t> &amp; t</a:t>
                      </a:r>
                      <a:r>
                        <a:rPr lang="en-US" sz="1400" dirty="0" smtClean="0"/>
                        <a:t>raining</a:t>
                      </a:r>
                    </a:p>
                  </a:txBody>
                  <a:tcPr/>
                </a:tc>
                <a:tc>
                  <a:txBody>
                    <a:bodyPr/>
                    <a:lstStyle/>
                    <a:p>
                      <a:r>
                        <a:rPr lang="en-US" sz="1400" dirty="0" smtClean="0"/>
                        <a:t>Advised hospitals to up-code procedures for reimbursement</a:t>
                      </a:r>
                      <a:endParaRPr lang="en-US" sz="1400" dirty="0"/>
                    </a:p>
                  </a:txBody>
                  <a:tcPr/>
                </a:tc>
              </a:tr>
              <a:tr h="370840">
                <a:tc>
                  <a:txBody>
                    <a:bodyPr/>
                    <a:lstStyle/>
                    <a:p>
                      <a:r>
                        <a:rPr lang="en-US" sz="1400" dirty="0" smtClean="0"/>
                        <a:t>Endoscopic</a:t>
                      </a:r>
                      <a:r>
                        <a:rPr lang="en-US" sz="1400" baseline="0" dirty="0" smtClean="0"/>
                        <a:t> Technologies</a:t>
                      </a:r>
                      <a:endParaRPr lang="en-US" sz="1400" dirty="0"/>
                    </a:p>
                  </a:txBody>
                  <a:tcPr anchor="ctr"/>
                </a:tc>
                <a:tc>
                  <a:txBody>
                    <a:bodyPr/>
                    <a:lstStyle/>
                    <a:p>
                      <a:r>
                        <a:rPr lang="en-US" sz="1400" kern="1200" dirty="0" smtClean="0">
                          <a:solidFill>
                            <a:schemeClr val="tx1"/>
                          </a:solidFill>
                          <a:latin typeface="+mn-lt"/>
                          <a:ea typeface="+mn-ea"/>
                          <a:cs typeface="+mn-cs"/>
                        </a:rPr>
                        <a:t>Paid kickbacks to HCPs to use its devices</a:t>
                      </a:r>
                      <a:endParaRPr lang="en-US" sz="1400" dirty="0"/>
                    </a:p>
                  </a:txBody>
                  <a:tcPr/>
                </a:tc>
                <a:tc>
                  <a:txBody>
                    <a:bodyPr/>
                    <a:lstStyle/>
                    <a:p>
                      <a:r>
                        <a:rPr lang="en-US" sz="1400" dirty="0" smtClean="0"/>
                        <a:t>Advised hospitals to up-code procedures for reimbursement</a:t>
                      </a:r>
                      <a:endParaRPr lang="en-US" sz="1400" dirty="0"/>
                    </a:p>
                  </a:txBody>
                  <a:tcPr/>
                </a:tc>
              </a:tr>
              <a:tr h="370840">
                <a:tc>
                  <a:txBody>
                    <a:bodyPr/>
                    <a:lstStyle/>
                    <a:p>
                      <a:r>
                        <a:rPr lang="en-US" sz="1400" dirty="0" smtClean="0"/>
                        <a:t>AstraZeneca</a:t>
                      </a:r>
                    </a:p>
                  </a:txBody>
                  <a:tcPr anchor="ctr"/>
                </a:tc>
                <a:tc>
                  <a:txBody>
                    <a:bodyPr/>
                    <a:lstStyle/>
                    <a:p>
                      <a:r>
                        <a:rPr lang="en-US" sz="1400" dirty="0" smtClean="0"/>
                        <a:t>Recruitment &amp; payment of doctors to author &amp; promote off-label </a:t>
                      </a:r>
                      <a:r>
                        <a:rPr lang="en-US" sz="1400" dirty="0" err="1" smtClean="0"/>
                        <a:t>Seroquel</a:t>
                      </a:r>
                      <a:r>
                        <a:rPr lang="en-US" sz="1400" dirty="0" smtClean="0"/>
                        <a:t> articles</a:t>
                      </a:r>
                      <a:endParaRPr lang="en-US" sz="1400" dirty="0"/>
                    </a:p>
                  </a:txBody>
                  <a:tcPr/>
                </a:tc>
                <a:tc>
                  <a:txBody>
                    <a:bodyPr/>
                    <a:lstStyle/>
                    <a:p>
                      <a:r>
                        <a:rPr lang="en-US" sz="1400" dirty="0" smtClean="0"/>
                        <a:t>Marketed for</a:t>
                      </a:r>
                      <a:r>
                        <a:rPr lang="en-US" sz="1400" baseline="0" dirty="0" smtClean="0"/>
                        <a:t> unapproved uses</a:t>
                      </a:r>
                      <a:endParaRPr lang="en-US" sz="1400" dirty="0"/>
                    </a:p>
                  </a:txBody>
                  <a:tcPr/>
                </a:tc>
              </a:tr>
              <a:tr h="370840">
                <a:tc>
                  <a:txBody>
                    <a:bodyPr/>
                    <a:lstStyle/>
                    <a:p>
                      <a:r>
                        <a:rPr lang="en-US" sz="1400" dirty="0" smtClean="0"/>
                        <a:t>Ortho-McNeil-Janssen</a:t>
                      </a:r>
                      <a:endParaRPr lang="en-US" sz="1400" dirty="0"/>
                    </a:p>
                  </a:txBody>
                  <a:tcPr anchor="ctr"/>
                </a:tc>
                <a:tc>
                  <a:txBody>
                    <a:bodyPr/>
                    <a:lstStyle/>
                    <a:p>
                      <a:r>
                        <a:rPr lang="en-US" sz="1400" dirty="0" smtClean="0"/>
                        <a:t>Hired outside physicians</a:t>
                      </a:r>
                      <a:r>
                        <a:rPr lang="en-US" sz="1400" baseline="0" dirty="0" smtClean="0"/>
                        <a:t> to join sales reps on sales calls</a:t>
                      </a:r>
                      <a:endParaRPr lang="en-US" sz="1400"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mn-lt"/>
                          <a:ea typeface="+mn-ea"/>
                          <a:cs typeface="+mn-cs"/>
                        </a:rPr>
                        <a:t>Promoted</a:t>
                      </a:r>
                      <a:r>
                        <a:rPr lang="en-US" sz="1400" kern="1200" baseline="0" dirty="0" smtClean="0">
                          <a:solidFill>
                            <a:schemeClr val="tx1"/>
                          </a:solidFill>
                          <a:latin typeface="+mn-lt"/>
                          <a:ea typeface="+mn-ea"/>
                          <a:cs typeface="+mn-cs"/>
                        </a:rPr>
                        <a:t> drug for unapproved psychiatric uses</a:t>
                      </a:r>
                      <a:endParaRPr lang="en-US" sz="1800" kern="1200" dirty="0" smtClean="0">
                        <a:solidFill>
                          <a:schemeClr val="tx1"/>
                        </a:solidFill>
                        <a:latin typeface="+mn-lt"/>
                        <a:ea typeface="+mn-ea"/>
                        <a:cs typeface="+mn-cs"/>
                      </a:endParaRPr>
                    </a:p>
                  </a:txBody>
                  <a:tcPr/>
                </a:tc>
              </a:tr>
              <a:tr h="370840">
                <a:tc>
                  <a:txBody>
                    <a:bodyPr/>
                    <a:lstStyle/>
                    <a:p>
                      <a:r>
                        <a:rPr lang="en-US" sz="1400" dirty="0" err="1" smtClean="0"/>
                        <a:t>Allergan</a:t>
                      </a:r>
                      <a:endParaRPr lang="en-US" sz="1400" dirty="0" smtClean="0"/>
                    </a:p>
                  </a:txBody>
                  <a:tcPr anchor="ctr"/>
                </a:tc>
                <a:tc>
                  <a:txBody>
                    <a:bodyPr/>
                    <a:lstStyle/>
                    <a:p>
                      <a:r>
                        <a:rPr lang="en-US" sz="1400" dirty="0" smtClean="0"/>
                        <a:t>Allegations </a:t>
                      </a:r>
                      <a:r>
                        <a:rPr lang="en-US" sz="1400" baseline="0" dirty="0" smtClean="0"/>
                        <a:t>of kickbacks to physicians who used Botox for cosmetic purposes</a:t>
                      </a:r>
                      <a:endParaRPr lang="en-US" sz="1400"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False Claims submitted for unapproved uses</a:t>
                      </a:r>
                    </a:p>
                  </a:txBody>
                  <a:tcPr>
                    <a:noFill/>
                  </a:tcPr>
                </a:tc>
              </a:tr>
              <a:tr h="370840">
                <a:tc>
                  <a:txBody>
                    <a:bodyPr/>
                    <a:lstStyle/>
                    <a:p>
                      <a:r>
                        <a:rPr lang="en-US" sz="1400" dirty="0" smtClean="0"/>
                        <a:t>Forest</a:t>
                      </a:r>
                      <a:endParaRPr lang="en-US" sz="1400" dirty="0"/>
                    </a:p>
                  </a:txBody>
                  <a:tcPr anchor="ctr"/>
                </a:tc>
                <a:tc>
                  <a:txBody>
                    <a:bodyPr/>
                    <a:lstStyle/>
                    <a:p>
                      <a:r>
                        <a:rPr lang="en-US" sz="1400" dirty="0" smtClean="0"/>
                        <a:t>Allegations of kickbacks via</a:t>
                      </a:r>
                      <a:r>
                        <a:rPr lang="en-US" sz="1400" baseline="0" dirty="0" smtClean="0"/>
                        <a:t> grants, consulting fees, meals and entertainment</a:t>
                      </a:r>
                      <a:endParaRPr lang="en-US" sz="1400" dirty="0"/>
                    </a:p>
                  </a:txBody>
                  <a:tcPr>
                    <a:noFill/>
                  </a:tcPr>
                </a:tc>
                <a:tc>
                  <a:txBody>
                    <a:bodyPr/>
                    <a:lstStyle/>
                    <a:p>
                      <a:r>
                        <a:rPr lang="en-US" sz="1400" dirty="0" smtClean="0"/>
                        <a:t>Distribution of unapproved </a:t>
                      </a:r>
                      <a:r>
                        <a:rPr lang="en-US" sz="1400" dirty="0" err="1" smtClean="0"/>
                        <a:t>Levothroid</a:t>
                      </a:r>
                      <a:r>
                        <a:rPr lang="en-US" sz="1400" dirty="0" smtClean="0"/>
                        <a:t> and promoted</a:t>
                      </a:r>
                      <a:r>
                        <a:rPr lang="en-US" sz="1400" baseline="0" dirty="0" smtClean="0"/>
                        <a:t> products for off-label uses</a:t>
                      </a:r>
                      <a:endParaRPr lang="en-US" sz="1400" dirty="0"/>
                    </a:p>
                  </a:txBody>
                  <a:tcPr/>
                </a:tc>
              </a:tr>
              <a:tr h="370840">
                <a:tc>
                  <a:txBody>
                    <a:bodyPr/>
                    <a:lstStyle/>
                    <a:p>
                      <a:r>
                        <a:rPr lang="en-US" sz="1400" dirty="0" smtClean="0"/>
                        <a:t>Novartis</a:t>
                      </a:r>
                      <a:endParaRPr lang="en-US" sz="1400" dirty="0"/>
                    </a:p>
                  </a:txBody>
                  <a:tcPr anchor="ctr"/>
                </a:tc>
                <a:tc>
                  <a:txBody>
                    <a:bodyPr/>
                    <a:lstStyle/>
                    <a:p>
                      <a:r>
                        <a:rPr lang="en-US" sz="1400" dirty="0" smtClean="0"/>
                        <a:t>Allegations </a:t>
                      </a:r>
                      <a:r>
                        <a:rPr lang="en-US" sz="1400" kern="1200" baseline="0" dirty="0" smtClean="0">
                          <a:solidFill>
                            <a:schemeClr val="tx1"/>
                          </a:solidFill>
                          <a:latin typeface="+mn-lt"/>
                          <a:ea typeface="+mn-ea"/>
                          <a:cs typeface="+mn-cs"/>
                        </a:rPr>
                        <a:t>of </a:t>
                      </a:r>
                      <a:r>
                        <a:rPr lang="en-US" sz="1400" kern="1200" dirty="0" smtClean="0">
                          <a:solidFill>
                            <a:schemeClr val="tx1"/>
                          </a:solidFill>
                          <a:latin typeface="+mn-lt"/>
                          <a:ea typeface="+mn-ea"/>
                          <a:cs typeface="+mn-cs"/>
                        </a:rPr>
                        <a:t>kickbacks via</a:t>
                      </a:r>
                      <a:r>
                        <a:rPr lang="en-US" sz="1400" kern="1200" baseline="0" dirty="0" smtClean="0">
                          <a:solidFill>
                            <a:schemeClr val="tx1"/>
                          </a:solidFill>
                          <a:latin typeface="+mn-lt"/>
                          <a:ea typeface="+mn-ea"/>
                          <a:cs typeface="+mn-cs"/>
                        </a:rPr>
                        <a:t> speaker programs, ad boards, entertainment, travel and meals</a:t>
                      </a:r>
                      <a:endParaRPr lang="en-US" sz="1400" dirty="0"/>
                    </a:p>
                  </a:txBody>
                  <a:tcPr/>
                </a:tc>
                <a:tc>
                  <a:txBody>
                    <a:bodyPr/>
                    <a:lstStyle/>
                    <a:p>
                      <a:pPr marL="0" indent="0" eaLnBrk="0" hangingPunct="0">
                        <a:spcBef>
                          <a:spcPct val="20000"/>
                        </a:spcBef>
                        <a:buSzPct val="75000"/>
                        <a:buFontTx/>
                        <a:buNone/>
                        <a:defRPr/>
                      </a:pPr>
                      <a:r>
                        <a:rPr lang="en-US" sz="1400" kern="1200" dirty="0" smtClean="0">
                          <a:solidFill>
                            <a:schemeClr val="tx1"/>
                          </a:solidFill>
                          <a:latin typeface="+mn-lt"/>
                          <a:ea typeface="+mn-ea"/>
                          <a:cs typeface="+mn-cs"/>
                        </a:rPr>
                        <a:t>Promoted</a:t>
                      </a:r>
                      <a:r>
                        <a:rPr lang="en-US" sz="1400" kern="1200" baseline="0" dirty="0" smtClean="0">
                          <a:solidFill>
                            <a:schemeClr val="tx1"/>
                          </a:solidFill>
                          <a:latin typeface="+mn-lt"/>
                          <a:ea typeface="+mn-ea"/>
                          <a:cs typeface="+mn-cs"/>
                        </a:rPr>
                        <a:t> </a:t>
                      </a:r>
                      <a:r>
                        <a:rPr lang="en-US" sz="1400" kern="1200" dirty="0" err="1" smtClean="0">
                          <a:solidFill>
                            <a:schemeClr val="tx1"/>
                          </a:solidFill>
                          <a:latin typeface="+mn-lt"/>
                          <a:ea typeface="+mn-ea"/>
                          <a:cs typeface="+mn-cs"/>
                        </a:rPr>
                        <a:t>Trileptal</a:t>
                      </a:r>
                      <a:r>
                        <a:rPr lang="en-US" sz="1400" kern="1200" baseline="0" dirty="0" smtClean="0">
                          <a:solidFill>
                            <a:schemeClr val="tx1"/>
                          </a:solidFill>
                          <a:latin typeface="+mn-lt"/>
                          <a:ea typeface="+mn-ea"/>
                          <a:cs typeface="+mn-cs"/>
                        </a:rPr>
                        <a:t> </a:t>
                      </a:r>
                      <a:r>
                        <a:rPr lang="en-US" sz="1400" kern="1200" dirty="0" smtClean="0">
                          <a:solidFill>
                            <a:schemeClr val="tx1"/>
                          </a:solidFill>
                          <a:latin typeface="+mn-lt"/>
                          <a:ea typeface="+mn-ea"/>
                          <a:cs typeface="+mn-cs"/>
                        </a:rPr>
                        <a:t>and five</a:t>
                      </a:r>
                      <a:r>
                        <a:rPr lang="en-US" sz="1400" kern="1200" baseline="0" dirty="0" smtClean="0">
                          <a:solidFill>
                            <a:schemeClr val="tx1"/>
                          </a:solidFill>
                          <a:latin typeface="+mn-lt"/>
                          <a:ea typeface="+mn-ea"/>
                          <a:cs typeface="+mn-cs"/>
                        </a:rPr>
                        <a:t> others </a:t>
                      </a:r>
                      <a:r>
                        <a:rPr lang="en-US" sz="1400" kern="1200" dirty="0" smtClean="0">
                          <a:solidFill>
                            <a:schemeClr val="tx1"/>
                          </a:solidFill>
                          <a:latin typeface="+mn-lt"/>
                          <a:ea typeface="+mn-ea"/>
                          <a:cs typeface="+mn-cs"/>
                        </a:rPr>
                        <a:t>for off-label</a:t>
                      </a:r>
                      <a:r>
                        <a:rPr lang="en-US" sz="1400" kern="1200" baseline="0" dirty="0" smtClean="0">
                          <a:solidFill>
                            <a:schemeClr val="tx1"/>
                          </a:solidFill>
                          <a:latin typeface="+mn-lt"/>
                          <a:ea typeface="+mn-ea"/>
                          <a:cs typeface="+mn-cs"/>
                        </a:rPr>
                        <a:t> u</a:t>
                      </a:r>
                      <a:r>
                        <a:rPr lang="en-US" sz="1400" kern="1200" dirty="0" smtClean="0">
                          <a:solidFill>
                            <a:schemeClr val="tx1"/>
                          </a:solidFill>
                          <a:latin typeface="+mn-lt"/>
                          <a:ea typeface="+mn-ea"/>
                          <a:cs typeface="+mn-cs"/>
                        </a:rPr>
                        <a:t>ses</a:t>
                      </a:r>
                      <a:endParaRPr lang="en-US" sz="1400" kern="1200" dirty="0">
                        <a:solidFill>
                          <a:schemeClr val="tx1"/>
                        </a:solidFill>
                        <a:latin typeface="+mn-lt"/>
                        <a:ea typeface="+mn-ea"/>
                        <a:cs typeface="+mn-cs"/>
                      </a:endParaRPr>
                    </a:p>
                  </a:txBody>
                  <a:tcPr/>
                </a:tc>
              </a:tr>
            </a:tbl>
          </a:graphicData>
        </a:graphic>
      </p:graphicFrame>
      <p:sp>
        <p:nvSpPr>
          <p:cNvPr id="13" name="Rectangle 12"/>
          <p:cNvSpPr/>
          <p:nvPr/>
        </p:nvSpPr>
        <p:spPr>
          <a:xfrm>
            <a:off x="0" y="571500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All Signed 5-Year Corporate Integrity Agreements (CIA)</a:t>
            </a: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CIAs Typically Based on Seven Element Structure</a:t>
            </a:r>
            <a:endParaRPr lang="en-US" dirty="0"/>
          </a:p>
        </p:txBody>
      </p:sp>
      <p:sp>
        <p:nvSpPr>
          <p:cNvPr id="3" name="Content Placeholder 2"/>
          <p:cNvSpPr>
            <a:spLocks noGrp="1"/>
          </p:cNvSpPr>
          <p:nvPr>
            <p:ph sz="quarter" idx="10"/>
          </p:nvPr>
        </p:nvSpPr>
        <p:spPr>
          <a:xfrm>
            <a:off x="457200" y="990600"/>
            <a:ext cx="8305800" cy="4724400"/>
          </a:xfrm>
          <a:solidFill>
            <a:schemeClr val="bg2"/>
          </a:solidFill>
          <a:ln>
            <a:solidFill>
              <a:schemeClr val="tx1"/>
            </a:solidFill>
          </a:ln>
        </p:spPr>
        <p:txBody>
          <a:bodyPr/>
          <a:lstStyle/>
          <a:p>
            <a:pPr marL="457200" indent="-457200" algn="ctr">
              <a:buSzPct val="100000"/>
              <a:buNone/>
            </a:pPr>
            <a:r>
              <a:rPr lang="en-US" b="1" dirty="0" smtClean="0"/>
              <a:t>Seven Elements of an Effective Compliance Program </a:t>
            </a:r>
          </a:p>
          <a:p>
            <a:pPr marL="457200" indent="-457200">
              <a:buSzPct val="100000"/>
              <a:buFont typeface="+mj-lt"/>
              <a:buAutoNum type="arabicPeriod"/>
            </a:pPr>
            <a:endParaRPr lang="en-US" sz="1200" dirty="0" smtClean="0"/>
          </a:p>
          <a:p>
            <a:pPr marL="457200" indent="-457200">
              <a:buSzPct val="100000"/>
              <a:buFont typeface="+mj-lt"/>
              <a:buAutoNum type="arabicPeriod"/>
            </a:pPr>
            <a:r>
              <a:rPr lang="en-US" dirty="0" smtClean="0"/>
              <a:t>Implement written Policies and Procedures</a:t>
            </a:r>
          </a:p>
          <a:p>
            <a:pPr marL="457200" indent="-457200">
              <a:buSzPct val="100000"/>
              <a:buFont typeface="+mj-lt"/>
              <a:buAutoNum type="arabicPeriod"/>
            </a:pPr>
            <a:r>
              <a:rPr lang="en-US" dirty="0" smtClean="0"/>
              <a:t> Designate a Compliance Officer and Compliance Committee</a:t>
            </a:r>
          </a:p>
          <a:p>
            <a:pPr marL="457200" indent="-457200">
              <a:buSzPct val="100000"/>
              <a:buFont typeface="+mj-lt"/>
              <a:buAutoNum type="arabicPeriod"/>
            </a:pPr>
            <a:r>
              <a:rPr lang="en-US" dirty="0" smtClean="0"/>
              <a:t> Conduct effective training and education </a:t>
            </a:r>
          </a:p>
          <a:p>
            <a:pPr marL="457200" indent="-457200">
              <a:buSzPct val="100000"/>
              <a:buFont typeface="+mj-lt"/>
              <a:buAutoNum type="arabicPeriod"/>
            </a:pPr>
            <a:r>
              <a:rPr lang="en-US" dirty="0" smtClean="0"/>
              <a:t> Develop effective lines of communication</a:t>
            </a:r>
          </a:p>
          <a:p>
            <a:pPr marL="457200" indent="-457200">
              <a:buSzPct val="100000"/>
              <a:buFont typeface="+mj-lt"/>
              <a:buAutoNum type="arabicPeriod"/>
            </a:pPr>
            <a:r>
              <a:rPr lang="en-US" dirty="0" smtClean="0"/>
              <a:t> Conduct internal monitoring and auditing</a:t>
            </a:r>
          </a:p>
          <a:p>
            <a:pPr marL="457200" indent="-457200">
              <a:buSzPct val="100000"/>
              <a:buFont typeface="+mj-lt"/>
              <a:buAutoNum type="arabicPeriod"/>
            </a:pPr>
            <a:r>
              <a:rPr lang="en-US" dirty="0" smtClean="0"/>
              <a:t> Enforce standards through well-publicized disciplinary guidelines</a:t>
            </a:r>
          </a:p>
          <a:p>
            <a:pPr marL="457200" indent="-457200">
              <a:buSzPct val="100000"/>
              <a:buFont typeface="+mj-lt"/>
              <a:buAutoNum type="arabicPeriod"/>
            </a:pPr>
            <a:r>
              <a:rPr lang="en-US" dirty="0" smtClean="0"/>
              <a:t> Respond promptly to detected problems and implement corrective actions</a:t>
            </a:r>
          </a:p>
        </p:txBody>
      </p:sp>
      <p:sp>
        <p:nvSpPr>
          <p:cNvPr id="4" name="Rectangle 3"/>
          <p:cNvSpPr/>
          <p:nvPr/>
        </p:nvSpPr>
        <p:spPr>
          <a:xfrm>
            <a:off x="0" y="6046113"/>
            <a:ext cx="9144000" cy="430887"/>
          </a:xfrm>
          <a:prstGeom prst="rect">
            <a:avLst/>
          </a:prstGeom>
        </p:spPr>
        <p:txBody>
          <a:bodyPr wrap="square">
            <a:spAutoFit/>
          </a:bodyPr>
          <a:lstStyle/>
          <a:p>
            <a:pPr algn="ctr">
              <a:buNone/>
            </a:pPr>
            <a:r>
              <a:rPr lang="en-US" sz="1100" b="1" dirty="0" smtClean="0"/>
              <a:t>Source: </a:t>
            </a:r>
            <a:r>
              <a:rPr lang="en-US" sz="1100" dirty="0" smtClean="0"/>
              <a:t>US Department of Health &amp; Human Services. Office of Inspector General. April 18, 2003. Compliance Program Guidance for Pharmaceutical Manufacturers.</a:t>
            </a:r>
            <a:endParaRPr lang="en-US" sz="11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dirty="0" smtClean="0">
                <a:latin typeface="Calibri" pitchFamily="34" charset="0"/>
              </a:rPr>
              <a:t>General CIA Obligations</a:t>
            </a:r>
          </a:p>
        </p:txBody>
      </p:sp>
      <p:sp>
        <p:nvSpPr>
          <p:cNvPr id="22531" name="Content Placeholder 2"/>
          <p:cNvSpPr>
            <a:spLocks noGrp="1"/>
          </p:cNvSpPr>
          <p:nvPr>
            <p:ph sz="quarter" idx="10"/>
          </p:nvPr>
        </p:nvSpPr>
        <p:spPr bwMode="auto">
          <a:xfrm>
            <a:off x="228600" y="990600"/>
            <a:ext cx="4191000" cy="5181600"/>
          </a:xfrm>
          <a:noFill/>
          <a:ln>
            <a:solidFill>
              <a:schemeClr val="tx1"/>
            </a:solidFill>
            <a:miter lim="800000"/>
            <a:headEnd/>
            <a:tailEnd/>
          </a:ln>
        </p:spPr>
        <p:txBody>
          <a:bodyPr vert="horz" wrap="square" lIns="91440" tIns="45720" rIns="91440" bIns="45720" numCol="1" anchor="t" anchorCtr="0" compatLnSpc="1">
            <a:prstTxWarp prst="textNoShape">
              <a:avLst/>
            </a:prstTxWarp>
          </a:bodyPr>
          <a:lstStyle/>
          <a:p>
            <a:pPr marL="457200" indent="-457200">
              <a:buFont typeface="+mj-lt"/>
              <a:buAutoNum type="alphaUcPeriod"/>
            </a:pPr>
            <a:r>
              <a:rPr lang="en-US" sz="2000" dirty="0" smtClean="0"/>
              <a:t>Compliance Responsibilities</a:t>
            </a:r>
          </a:p>
          <a:p>
            <a:pPr lvl="1"/>
            <a:r>
              <a:rPr lang="en-US" sz="1600" dirty="0" smtClean="0"/>
              <a:t>Compliance Officer</a:t>
            </a:r>
          </a:p>
          <a:p>
            <a:pPr lvl="1"/>
            <a:r>
              <a:rPr lang="en-US" sz="1600" dirty="0" smtClean="0"/>
              <a:t>Compliance Committee</a:t>
            </a:r>
          </a:p>
          <a:p>
            <a:pPr lvl="1"/>
            <a:r>
              <a:rPr lang="en-US" sz="1600" dirty="0" smtClean="0"/>
              <a:t>Management and Boards</a:t>
            </a:r>
          </a:p>
          <a:p>
            <a:pPr marL="457200" indent="-457200">
              <a:buFont typeface="+mj-lt"/>
              <a:buAutoNum type="alphaUcPeriod"/>
            </a:pPr>
            <a:r>
              <a:rPr lang="en-US" sz="2000" dirty="0" smtClean="0"/>
              <a:t>Written Standards</a:t>
            </a:r>
          </a:p>
          <a:p>
            <a:pPr lvl="1"/>
            <a:r>
              <a:rPr lang="en-US" sz="1600" dirty="0" smtClean="0"/>
              <a:t>Code of Conduct</a:t>
            </a:r>
          </a:p>
          <a:p>
            <a:pPr lvl="1"/>
            <a:r>
              <a:rPr lang="en-US" sz="1600" dirty="0" smtClean="0"/>
              <a:t>Policies &amp; Procedures</a:t>
            </a:r>
          </a:p>
          <a:p>
            <a:pPr marL="457200" indent="-457200">
              <a:buFont typeface="+mj-lt"/>
              <a:buAutoNum type="alphaUcPeriod"/>
            </a:pPr>
            <a:r>
              <a:rPr lang="en-US" sz="2000" dirty="0" smtClean="0"/>
              <a:t>Training and Education</a:t>
            </a:r>
          </a:p>
          <a:p>
            <a:pPr marL="457200" indent="-457200">
              <a:buFont typeface="+mj-lt"/>
              <a:buAutoNum type="alphaUcPeriod"/>
            </a:pPr>
            <a:r>
              <a:rPr lang="en-US" sz="2000" dirty="0" smtClean="0"/>
              <a:t>Review Procedures</a:t>
            </a:r>
          </a:p>
          <a:p>
            <a:pPr lvl="1"/>
            <a:r>
              <a:rPr lang="en-US" sz="1600" dirty="0" smtClean="0"/>
              <a:t>Systems Review</a:t>
            </a:r>
          </a:p>
          <a:p>
            <a:pPr lvl="1"/>
            <a:r>
              <a:rPr lang="en-US" sz="1600" dirty="0" smtClean="0"/>
              <a:t>Transactions Review</a:t>
            </a:r>
          </a:p>
          <a:p>
            <a:pPr marL="457200" indent="-457200">
              <a:buFont typeface="+mj-lt"/>
              <a:buAutoNum type="alphaUcPeriod"/>
            </a:pPr>
            <a:r>
              <a:rPr lang="en-US" sz="2000" dirty="0" smtClean="0"/>
              <a:t>Disclosure Program</a:t>
            </a:r>
          </a:p>
          <a:p>
            <a:pPr lvl="1"/>
            <a:r>
              <a:rPr lang="en-US" sz="1600" dirty="0" smtClean="0"/>
              <a:t>Confidential hotline and inquiries database</a:t>
            </a:r>
          </a:p>
          <a:p>
            <a:pPr marL="457200" indent="-457200">
              <a:buFont typeface="+mj-lt"/>
              <a:buAutoNum type="alphaUcPeriod"/>
            </a:pPr>
            <a:r>
              <a:rPr lang="en-US" sz="2000" dirty="0" smtClean="0"/>
              <a:t>Ineligible Persons</a:t>
            </a:r>
          </a:p>
          <a:p>
            <a:endParaRPr lang="en-US" dirty="0" smtClean="0"/>
          </a:p>
        </p:txBody>
      </p:sp>
      <p:sp>
        <p:nvSpPr>
          <p:cNvPr id="4" name="Content Placeholder 2"/>
          <p:cNvSpPr txBox="1">
            <a:spLocks/>
          </p:cNvSpPr>
          <p:nvPr/>
        </p:nvSpPr>
        <p:spPr bwMode="auto">
          <a:xfrm>
            <a:off x="4724400" y="990600"/>
            <a:ext cx="4191000" cy="5181600"/>
          </a:xfrm>
          <a:prstGeom prst="rect">
            <a:avLst/>
          </a:prstGeom>
          <a:solidFill>
            <a:schemeClr val="bg2"/>
          </a:solidFill>
          <a:ln>
            <a:solidFill>
              <a:schemeClr val="tx1"/>
            </a:solidFill>
            <a:miter lim="800000"/>
            <a:headEnd/>
            <a:tailEnd/>
          </a:ln>
        </p:spPr>
        <p:txBody>
          <a:bodyPr vert="horz" wrap="square" lIns="91440" tIns="45720" rIns="91440" bIns="45720" numCol="1" anchor="t" anchorCtr="0" compatLnSpc="1">
            <a:prstTxWarp prst="textNoShape">
              <a:avLst/>
            </a:prstTxWarp>
          </a:bodyPr>
          <a:lstStyle/>
          <a:p>
            <a:pPr marL="457200" lvl="0" indent="-457200" eaLnBrk="0" hangingPunct="0">
              <a:spcBef>
                <a:spcPct val="20000"/>
              </a:spcBef>
              <a:buSzPct val="75000"/>
              <a:buFont typeface="+mj-lt"/>
              <a:buAutoNum type="alphaUcPeriod" startAt="7"/>
            </a:pPr>
            <a:r>
              <a:rPr lang="en-US" sz="2000" dirty="0">
                <a:solidFill>
                  <a:prstClr val="black"/>
                </a:solidFill>
                <a:latin typeface="Calibri"/>
                <a:cs typeface="+mn-cs"/>
              </a:rPr>
              <a:t>Notification of Government Investigations or Legal Proceedings</a:t>
            </a:r>
          </a:p>
          <a:p>
            <a:pPr marL="457200" marR="0" lvl="0" indent="-457200" algn="l" defTabSz="914400" rtl="0" eaLnBrk="0" fontAlgn="base" latinLnBrk="0" hangingPunct="0">
              <a:lnSpc>
                <a:spcPct val="100000"/>
              </a:lnSpc>
              <a:spcBef>
                <a:spcPct val="20000"/>
              </a:spcBef>
              <a:spcAft>
                <a:spcPct val="0"/>
              </a:spcAft>
              <a:buClrTx/>
              <a:buSzPct val="75000"/>
              <a:buFont typeface="+mj-lt"/>
              <a:buAutoNum type="alphaUcPeriod" startAt="8"/>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Notification of Communication with the FDA</a:t>
            </a:r>
          </a:p>
          <a:p>
            <a:pPr marL="457200" marR="0" lvl="0" indent="-457200" algn="l" defTabSz="914400" rtl="0" eaLnBrk="0" fontAlgn="base" latinLnBrk="0" hangingPunct="0">
              <a:lnSpc>
                <a:spcPct val="100000"/>
              </a:lnSpc>
              <a:spcBef>
                <a:spcPct val="20000"/>
              </a:spcBef>
              <a:spcAft>
                <a:spcPct val="0"/>
              </a:spcAft>
              <a:buClrTx/>
              <a:buSzPct val="75000"/>
              <a:buFont typeface="+mj-lt"/>
              <a:buAutoNum type="alphaUcPeriod" startAt="8"/>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Monitoring</a:t>
            </a:r>
          </a:p>
          <a:p>
            <a:pPr marL="742950" marR="0" lvl="1" indent="-285750" defTabSz="914400" eaLnBrk="0" latinLnBrk="0" hangingPunct="0">
              <a:lnSpc>
                <a:spcPct val="100000"/>
              </a:lnSpc>
              <a:spcBef>
                <a:spcPct val="20000"/>
              </a:spcBef>
              <a:buClr>
                <a:srgbClr val="002C5F"/>
              </a:buClr>
              <a:buSzTx/>
              <a:buFont typeface="Arial" pitchFamily="34" charset="0"/>
              <a:buChar char="•"/>
              <a:tabLst/>
              <a:defRPr/>
            </a:pPr>
            <a:r>
              <a:rPr lang="en-US" sz="1600" dirty="0">
                <a:latin typeface="+mn-lt"/>
                <a:cs typeface="+mn-cs"/>
              </a:rPr>
              <a:t>Field Force Monitoring</a:t>
            </a:r>
          </a:p>
          <a:p>
            <a:pPr marL="742950" marR="0" lvl="1" indent="-285750" defTabSz="914400" eaLnBrk="0" latinLnBrk="0" hangingPunct="0">
              <a:lnSpc>
                <a:spcPct val="100000"/>
              </a:lnSpc>
              <a:spcBef>
                <a:spcPct val="20000"/>
              </a:spcBef>
              <a:buClr>
                <a:srgbClr val="002C5F"/>
              </a:buClr>
              <a:buSzTx/>
              <a:buFont typeface="Arial" pitchFamily="34" charset="0"/>
              <a:buChar char="•"/>
              <a:tabLst/>
              <a:defRPr/>
            </a:pPr>
            <a:r>
              <a:rPr lang="en-US" sz="1600" dirty="0">
                <a:latin typeface="+mn-lt"/>
                <a:cs typeface="+mn-cs"/>
              </a:rPr>
              <a:t>Headquarters Monitoring</a:t>
            </a:r>
          </a:p>
          <a:p>
            <a:pPr marL="457200" indent="-457200" eaLnBrk="0" hangingPunct="0">
              <a:spcBef>
                <a:spcPct val="20000"/>
              </a:spcBef>
              <a:buSzPct val="75000"/>
              <a:buFont typeface="+mj-lt"/>
              <a:buAutoNum type="alphaUcPeriod" startAt="8"/>
            </a:pPr>
            <a:r>
              <a:rPr lang="en-US" sz="2000" dirty="0">
                <a:latin typeface="+mn-lt"/>
                <a:cs typeface="+mn-cs"/>
              </a:rPr>
              <a:t>Notice to HCPs and </a:t>
            </a:r>
            <a:r>
              <a:rPr lang="en-US" sz="2000" dirty="0" smtClean="0">
                <a:latin typeface="+mn-lt"/>
                <a:cs typeface="+mn-cs"/>
              </a:rPr>
              <a:t>Entities</a:t>
            </a:r>
          </a:p>
          <a:p>
            <a:pPr marL="457200" indent="-457200" eaLnBrk="0" hangingPunct="0">
              <a:spcBef>
                <a:spcPct val="20000"/>
              </a:spcBef>
              <a:buSzPct val="75000"/>
              <a:buFont typeface="+mj-lt"/>
              <a:buAutoNum type="alphaUcPeriod" startAt="8"/>
            </a:pPr>
            <a:r>
              <a:rPr lang="en-US" sz="2000" dirty="0" smtClean="0">
                <a:latin typeface="+mn-lt"/>
                <a:cs typeface="+mn-cs"/>
              </a:rPr>
              <a:t>Reporting of Physician Payments</a:t>
            </a:r>
            <a:endParaRPr lang="en-US" sz="2000" dirty="0">
              <a:latin typeface="+mn-lt"/>
              <a:cs typeface="+mn-cs"/>
            </a:endParaRPr>
          </a:p>
          <a:p>
            <a:pPr marL="457200" marR="0" lvl="0" indent="-457200" algn="l" defTabSz="914400" rtl="0" eaLnBrk="0" fontAlgn="base" latinLnBrk="0" hangingPunct="0">
              <a:lnSpc>
                <a:spcPct val="100000"/>
              </a:lnSpc>
              <a:spcBef>
                <a:spcPct val="20000"/>
              </a:spcBef>
              <a:spcAft>
                <a:spcPct val="0"/>
              </a:spcAft>
              <a:buClrTx/>
              <a:buSzPct val="75000"/>
              <a:buFont typeface="+mj-lt"/>
              <a:buAutoNum type="alphaUcPeriod" startAt="8"/>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dirty="0" smtClean="0">
                <a:latin typeface="Calibri" pitchFamily="34" charset="0"/>
              </a:rPr>
              <a:t>2010 CIAs Include Some New Obligations</a:t>
            </a:r>
          </a:p>
        </p:txBody>
      </p:sp>
      <p:sp>
        <p:nvSpPr>
          <p:cNvPr id="3" name="Content Placeholder 2"/>
          <p:cNvSpPr>
            <a:spLocks noGrp="1"/>
          </p:cNvSpPr>
          <p:nvPr>
            <p:ph sz="quarter" idx="10"/>
          </p:nvPr>
        </p:nvSpPr>
        <p:spPr>
          <a:xfrm>
            <a:off x="457200" y="914400"/>
            <a:ext cx="8305800" cy="5181600"/>
          </a:xfrm>
        </p:spPr>
        <p:txBody>
          <a:bodyPr/>
          <a:lstStyle/>
          <a:p>
            <a:pPr marL="457200" indent="-457200">
              <a:lnSpc>
                <a:spcPct val="150000"/>
              </a:lnSpc>
              <a:buSzPct val="100000"/>
              <a:buFont typeface="+mj-lt"/>
              <a:buAutoNum type="arabicPeriod"/>
              <a:defRPr/>
            </a:pPr>
            <a:r>
              <a:rPr lang="en-US" dirty="0" smtClean="0"/>
              <a:t>Board Oversight, Certification and Training</a:t>
            </a:r>
          </a:p>
          <a:p>
            <a:pPr marL="457200" indent="-457200">
              <a:lnSpc>
                <a:spcPct val="150000"/>
              </a:lnSpc>
              <a:buSzPct val="100000"/>
              <a:buFont typeface="+mj-lt"/>
              <a:buAutoNum type="arabicPeriod"/>
              <a:defRPr/>
            </a:pPr>
            <a:r>
              <a:rPr lang="en-US" dirty="0" smtClean="0"/>
              <a:t>New Policies and Procedures </a:t>
            </a:r>
          </a:p>
          <a:p>
            <a:pPr marL="857250" lvl="2" indent="-457200">
              <a:lnSpc>
                <a:spcPct val="150000"/>
              </a:lnSpc>
              <a:buSzPct val="100000"/>
              <a:defRPr/>
            </a:pPr>
            <a:r>
              <a:rPr lang="en-US" dirty="0" smtClean="0"/>
              <a:t>Compendia</a:t>
            </a:r>
          </a:p>
          <a:p>
            <a:pPr marL="857250" lvl="2" indent="-457200">
              <a:lnSpc>
                <a:spcPct val="150000"/>
              </a:lnSpc>
              <a:buSzPct val="100000"/>
              <a:defRPr/>
            </a:pPr>
            <a:r>
              <a:rPr lang="en-US" dirty="0" smtClean="0"/>
              <a:t>Authorship of Articles</a:t>
            </a:r>
          </a:p>
          <a:p>
            <a:pPr marL="457200" indent="-457200">
              <a:lnSpc>
                <a:spcPct val="150000"/>
              </a:lnSpc>
              <a:buSzPct val="100000"/>
              <a:buFont typeface="+mj-lt"/>
              <a:buAutoNum type="arabicPeriod"/>
              <a:defRPr/>
            </a:pPr>
            <a:r>
              <a:rPr lang="en-US" dirty="0" smtClean="0"/>
              <a:t>Disclosure of Payments to HCPs</a:t>
            </a:r>
          </a:p>
          <a:p>
            <a:pPr marL="457200" indent="-457200">
              <a:lnSpc>
                <a:spcPct val="150000"/>
              </a:lnSpc>
              <a:buSzPct val="100000"/>
              <a:buFont typeface="+mj-lt"/>
              <a:buAutoNum type="arabicPeriod"/>
              <a:defRPr/>
            </a:pPr>
            <a:r>
              <a:rPr lang="en-US" dirty="0" smtClean="0"/>
              <a:t>Enhanced Internal Monitoring</a:t>
            </a:r>
          </a:p>
          <a:p>
            <a:pPr marL="457200" indent="-457200">
              <a:lnSpc>
                <a:spcPct val="150000"/>
              </a:lnSpc>
              <a:buSzPct val="100000"/>
              <a:buFont typeface="+mj-lt"/>
              <a:buAutoNum type="arabicPeriod"/>
              <a:defRPr/>
            </a:pPr>
            <a:r>
              <a:rPr lang="en-US" dirty="0" smtClean="0"/>
              <a:t>Expanded IRO Monitoring</a:t>
            </a:r>
          </a:p>
          <a:p>
            <a:pPr marL="342900" lvl="1" indent="-342900">
              <a:buSzPct val="75000"/>
              <a:defRPr/>
            </a:pPr>
            <a:endParaRPr lang="en-US" sz="2400" dirty="0" smtClean="0"/>
          </a:p>
          <a:p>
            <a:pPr marL="342900" lvl="1" indent="-342900">
              <a:buSzPct val="75000"/>
              <a:buFont typeface="Arial" pitchFamily="34" charset="0"/>
              <a:buBlip>
                <a:blip r:embed="rId2"/>
              </a:buBlip>
              <a:defRPr/>
            </a:pPr>
            <a:endParaRPr lang="en-US" sz="2400" dirty="0" smtClean="0"/>
          </a:p>
          <a:p>
            <a:pPr>
              <a:defRPr/>
            </a:pPr>
            <a:endParaRPr lang="en-US" sz="1800" dirty="0" smtClean="0"/>
          </a:p>
          <a:p>
            <a:pPr>
              <a:defRPr/>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dirty="0" smtClean="0">
                <a:latin typeface="Calibri" pitchFamily="34" charset="0"/>
              </a:rPr>
              <a:t>CIAs Placing Greater Responsibility on Board of Directors</a:t>
            </a:r>
          </a:p>
        </p:txBody>
      </p:sp>
      <p:sp>
        <p:nvSpPr>
          <p:cNvPr id="25603" name="Content Placeholder 2"/>
          <p:cNvSpPr>
            <a:spLocks noGrp="1"/>
          </p:cNvSpPr>
          <p:nvPr>
            <p:ph sz="quarter" idx="10"/>
          </p:nvPr>
        </p:nvSpPr>
        <p:spPr bwMode="auto">
          <a:xfrm>
            <a:off x="304800" y="914400"/>
            <a:ext cx="8458200" cy="5181600"/>
          </a:xfrm>
          <a:noFill/>
          <a:ln>
            <a:miter lim="800000"/>
            <a:headEnd/>
            <a:tailEnd/>
          </a:ln>
        </p:spPr>
        <p:txBody>
          <a:bodyPr vert="horz" wrap="square" lIns="91440" tIns="45720" rIns="91440" bIns="45720" numCol="1" anchor="t" anchorCtr="0" compatLnSpc="1">
            <a:prstTxWarp prst="textNoShape">
              <a:avLst/>
            </a:prstTxWarp>
          </a:bodyPr>
          <a:lstStyle/>
          <a:p>
            <a:pPr>
              <a:buSzPct val="100000"/>
              <a:buFont typeface="Arial" pitchFamily="34" charset="0"/>
              <a:buChar char="•"/>
            </a:pPr>
            <a:r>
              <a:rPr lang="en-US" dirty="0" smtClean="0"/>
              <a:t>Quarterly review of Compliance Program (CP)</a:t>
            </a:r>
          </a:p>
          <a:p>
            <a:pPr>
              <a:buSzPct val="100000"/>
              <a:buFont typeface="Arial" pitchFamily="34" charset="0"/>
              <a:buChar char="•"/>
            </a:pPr>
            <a:r>
              <a:rPr lang="en-US" dirty="0" smtClean="0"/>
              <a:t>Annual Board or Board Committee must sign resolution on review and oversight of CP</a:t>
            </a:r>
          </a:p>
          <a:p>
            <a:pPr>
              <a:buSzPct val="100000"/>
              <a:buFont typeface="Arial" charset="0"/>
              <a:buChar char="•"/>
            </a:pPr>
            <a:r>
              <a:rPr lang="en-US" dirty="0" smtClean="0"/>
              <a:t>Independent Compliance Expert</a:t>
            </a:r>
          </a:p>
          <a:p>
            <a:pPr lvl="1">
              <a:buSzPct val="100000"/>
              <a:buFont typeface="Arial" charset="0"/>
              <a:buChar char="•"/>
            </a:pPr>
            <a:r>
              <a:rPr lang="en-US" dirty="0" smtClean="0"/>
              <a:t>Prepare a written report and review results with the Board</a:t>
            </a:r>
          </a:p>
          <a:p>
            <a:pPr lvl="1">
              <a:buSzPct val="100000"/>
              <a:buFont typeface="Arial" charset="0"/>
              <a:buChar char="•"/>
            </a:pPr>
            <a:r>
              <a:rPr lang="en-US" dirty="0" smtClean="0"/>
              <a:t>Newest CIAs (Forest, Novartis) require certification of expert</a:t>
            </a:r>
          </a:p>
          <a:p>
            <a:pPr>
              <a:buSzPct val="100000"/>
              <a:buFont typeface="Arial" charset="0"/>
              <a:buChar char="•"/>
            </a:pPr>
            <a:r>
              <a:rPr lang="en-US" dirty="0" smtClean="0"/>
              <a:t>At least one hour of training to each member of the Board of Directors, in addition to the General Training</a:t>
            </a:r>
          </a:p>
          <a:p>
            <a:pPr lvl="1">
              <a:buSzPct val="100000"/>
              <a:buFont typeface="Arial" charset="0"/>
              <a:buChar char="•"/>
            </a:pPr>
            <a:r>
              <a:rPr lang="en-US" dirty="0" smtClean="0"/>
              <a:t>Addresses the responsibilities of Board of Director members and corporate governance</a:t>
            </a:r>
          </a:p>
          <a:p>
            <a:pPr>
              <a:buSzPct val="100000"/>
              <a:buFont typeface="Arial" charset="0"/>
              <a:buChar char="•"/>
            </a:pPr>
            <a:endParaRPr lang="en-US" dirty="0" smtClean="0"/>
          </a:p>
          <a:p>
            <a:pPr>
              <a:buSzPct val="100000"/>
              <a:buNone/>
            </a:pPr>
            <a:r>
              <a:rPr lang="en-US" dirty="0" smtClean="0"/>
              <a:t/>
            </a:r>
            <a:br>
              <a:rPr lang="en-US" dirty="0" smtClean="0"/>
            </a:br>
            <a:endParaRPr lang="en-US" sz="14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Policies &amp; Procedures Expanded to Address New Topics</a:t>
            </a:r>
            <a:endParaRPr lang="en-US" dirty="0"/>
          </a:p>
        </p:txBody>
      </p:sp>
      <p:sp>
        <p:nvSpPr>
          <p:cNvPr id="3" name="Content Placeholder 2"/>
          <p:cNvSpPr>
            <a:spLocks noGrp="1"/>
          </p:cNvSpPr>
          <p:nvPr>
            <p:ph sz="quarter" idx="10"/>
          </p:nvPr>
        </p:nvSpPr>
        <p:spPr/>
        <p:txBody>
          <a:bodyPr/>
          <a:lstStyle/>
          <a:p>
            <a:pPr>
              <a:buSzPct val="100000"/>
              <a:buFont typeface="Arial" pitchFamily="34" charset="0"/>
              <a:buChar char="•"/>
            </a:pPr>
            <a:r>
              <a:rPr lang="en-US" dirty="0" smtClean="0"/>
              <a:t> Compendia</a:t>
            </a:r>
          </a:p>
          <a:p>
            <a:pPr lvl="1"/>
            <a:r>
              <a:rPr lang="en-US" dirty="0" smtClean="0"/>
              <a:t>Any initial submission of information to any Compendia  (e.g. </a:t>
            </a:r>
            <a:r>
              <a:rPr lang="en-US" dirty="0" err="1" smtClean="0"/>
              <a:t>Drugdex</a:t>
            </a:r>
            <a:r>
              <a:rPr lang="en-US" dirty="0" smtClean="0"/>
              <a:t>) and subsequent updates in connection with the determination of coverage by a Federal health care program for the Product </a:t>
            </a:r>
          </a:p>
          <a:p>
            <a:pPr lvl="1"/>
            <a:r>
              <a:rPr lang="en-US" dirty="0" smtClean="0"/>
              <a:t>Annual review of all arrangements, processing fees, or other payments or financial support to any Compendia. </a:t>
            </a:r>
          </a:p>
          <a:p>
            <a:pPr>
              <a:buSzPct val="100000"/>
              <a:buFont typeface="Arial" pitchFamily="34" charset="0"/>
              <a:buChar char="•"/>
            </a:pPr>
            <a:r>
              <a:rPr lang="en-US" dirty="0" smtClean="0"/>
              <a:t>Authorship</a:t>
            </a:r>
          </a:p>
          <a:p>
            <a:pPr lvl="1"/>
            <a:r>
              <a:rPr lang="en-US" dirty="0" smtClean="0"/>
              <a:t>Authorship criteria for publications about Government Reimbursed Products or therapeutic areas that may be treated with Government Reimbursed Products</a:t>
            </a:r>
          </a:p>
          <a:p>
            <a:pPr lvl="1"/>
            <a:r>
              <a:rPr lang="en-US" dirty="0" smtClean="0"/>
              <a:t>Disclosure of financial relationships between the author and company  </a:t>
            </a:r>
          </a:p>
          <a:p>
            <a:pPr lvl="1"/>
            <a:r>
              <a:rPr lang="en-US" dirty="0" smtClean="0"/>
              <a:t>Identification of all authors or contributors (including professional writers) associated with a given publication</a:t>
            </a:r>
          </a:p>
          <a:p>
            <a:pPr lvl="1"/>
            <a:r>
              <a:rPr lang="en-US" dirty="0" smtClean="0"/>
              <a:t>Scope and breadth of research results made available to each author or contributor</a:t>
            </a:r>
          </a:p>
          <a:p>
            <a:pPr lvl="1"/>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Michael\AppData\Local\Temp\articulate\presenter\imgtemp\egmH15Hx_files\slide0001_image001.png"/>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Michael\AppData\Local\Temp\articulate\presenter\imgtemp\8qIg2LYw_files\slide0001_image001.jpg"/>
</p:tagLst>
</file>

<file path=ppt/theme/theme1.xml><?xml version="1.0" encoding="utf-8"?>
<a:theme xmlns:a="http://schemas.openxmlformats.org/drawingml/2006/main" name="Potomac Template 9-8-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45647BF2055A4B8C7F5F54F17B86B4" ma:contentTypeVersion="12" ma:contentTypeDescription="Create a new document." ma:contentTypeScope="" ma:versionID="02a425e6ad3e2d1676360ea45405d686">
  <xsd:schema xmlns:xsd="http://www.w3.org/2001/XMLSchema" xmlns:xs="http://www.w3.org/2001/XMLSchema" xmlns:p="http://schemas.microsoft.com/office/2006/metadata/properties" xmlns:ns2="4870059e-883b-4126-8623-1d6ffd49f1f2" xmlns:ns3="http://schemas.microsoft.com/sharepoint/v4" xmlns:ns4="f63e9d6d-2e2c-4434-a83c-3c9425370606" targetNamespace="http://schemas.microsoft.com/office/2006/metadata/properties" ma:root="true" ma:fieldsID="883fb3fdd6c5fbc4bd1162833214476c" ns2:_="" ns3:_="" ns4:_="">
    <xsd:import namespace="4870059e-883b-4126-8623-1d6ffd49f1f2"/>
    <xsd:import namespace="http://schemas.microsoft.com/sharepoint/v4"/>
    <xsd:import namespace="f63e9d6d-2e2c-4434-a83c-3c9425370606"/>
    <xsd:element name="properties">
      <xsd:complexType>
        <xsd:sequence>
          <xsd:element name="documentManagement">
            <xsd:complexType>
              <xsd:all>
                <xsd:element ref="ns2:SharedWithUsers" minOccurs="0"/>
                <xsd:element ref="ns2:SharingHintHash" minOccurs="0"/>
                <xsd:element ref="ns2:SharedWithDetails" minOccurs="0"/>
                <xsd:element ref="ns3:IconOverlay" minOccurs="0"/>
                <xsd:element ref="ns2:LastSharedByUser" minOccurs="0"/>
                <xsd:element ref="ns2:LastSharedByTime"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0059e-883b-4126-8623-1d6ffd49f1f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element name="LastSharedByUser" ma:index="12" nillable="true" ma:displayName="Last Shared By User" ma:description="" ma:internalName="LastSharedByUser" ma:readOnly="true">
      <xsd:simpleType>
        <xsd:restriction base="dms:Note">
          <xsd:maxLength value="255"/>
        </xsd:restriction>
      </xsd:simpleType>
    </xsd:element>
    <xsd:element name="LastSharedByTime" ma:index="13"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3e9d6d-2e2c-4434-a83c-3c9425370606" elementFormDefault="qualified">
    <xsd:import namespace="http://schemas.microsoft.com/office/2006/documentManagement/types"/>
    <xsd:import namespace="http://schemas.microsoft.com/office/infopath/2007/PartnerControls"/>
    <xsd:element name="MediaServiceMetadata" ma:index="14" nillable="true" ma:displayName="MediaServiceMetadata" ma:description="" ma:hidden="true" ma:internalName="MediaServiceMetadata" ma:readOnly="true">
      <xsd:simpleType>
        <xsd:restriction base="dms:Note"/>
      </xsd:simpleType>
    </xsd:element>
    <xsd:element name="MediaServiceFastMetadata" ma:index="15" nillable="true" ma:displayName="MediaServiceFastMetadata" ma:description="" ma:hidden="true" ma:internalName="MediaServiceFastMetadata" ma:readOnly="true">
      <xsd:simpleType>
        <xsd:restriction base="dms:Note"/>
      </xsd:simpleType>
    </xsd:element>
    <xsd:element name="MediaServiceDateTaken" ma:index="16" nillable="true" ma:displayName="MediaServiceDateTaken" ma:description="" ma:hidden="true" ma:internalName="MediaServiceDateTaken" ma:readOnly="true">
      <xsd:simpleType>
        <xsd:restriction base="dms:Text"/>
      </xsd:simpleType>
    </xsd:element>
    <xsd:element name="MediaServiceAutoTags" ma:index="17" nillable="true" ma:displayName="MediaServiceAutoTags" ma:description="" ma:internalName="MediaServiceAutoTags" ma:readOnly="true">
      <xsd:simpleType>
        <xsd:restriction base="dms:Text"/>
      </xsd:simpleType>
    </xsd:element>
    <xsd:element name="MediaServiceLocation" ma:index="18" nillable="true" ma:displayName="MediaServiceLocation" ma:description="" ma:internalName="MediaServiceLocation" ma:readOnly="true">
      <xsd:simpleType>
        <xsd:restriction base="dms:Text"/>
      </xsd:simpleType>
    </xsd:element>
    <xsd:element name="MediaServiceOCR" ma:index="19"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Props1.xml><?xml version="1.0" encoding="utf-8"?>
<ds:datastoreItem xmlns:ds="http://schemas.openxmlformats.org/officeDocument/2006/customXml" ds:itemID="{0FC3EB3D-90DA-4392-B0CF-531494B708AA}"/>
</file>

<file path=customXml/itemProps2.xml><?xml version="1.0" encoding="utf-8"?>
<ds:datastoreItem xmlns:ds="http://schemas.openxmlformats.org/officeDocument/2006/customXml" ds:itemID="{2BED425B-1000-4770-824F-2EE5F127F26A}"/>
</file>

<file path=customXml/itemProps3.xml><?xml version="1.0" encoding="utf-8"?>
<ds:datastoreItem xmlns:ds="http://schemas.openxmlformats.org/officeDocument/2006/customXml" ds:itemID="{52119AD1-6DBB-4A1F-9F5D-82251E65B312}"/>
</file>

<file path=docProps/app.xml><?xml version="1.0" encoding="utf-8"?>
<Properties xmlns="http://schemas.openxmlformats.org/officeDocument/2006/extended-properties" xmlns:vt="http://schemas.openxmlformats.org/officeDocument/2006/docPropsVTypes">
  <Template/>
  <TotalTime>23202</TotalTime>
  <Words>2724</Words>
  <Application>Microsoft Office PowerPoint</Application>
  <PresentationFormat>On-screen Show (4:3)</PresentationFormat>
  <Paragraphs>591</Paragraphs>
  <Slides>32</Slides>
  <Notes>14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32</vt:i4>
      </vt:variant>
    </vt:vector>
  </HeadingPairs>
  <TitlesOfParts>
    <vt:vector size="35" baseType="lpstr">
      <vt:lpstr>Potomac Template 9-8-10</vt:lpstr>
      <vt:lpstr>Acrobat Document</vt:lpstr>
      <vt:lpstr>Worksheet</vt:lpstr>
      <vt:lpstr>Off-Label Enforcement Activity – A Year in Review  October 5, 2010</vt:lpstr>
      <vt:lpstr>Overview</vt:lpstr>
      <vt:lpstr>2010 HHS Office of Inspector General (OIG) Settlements</vt:lpstr>
      <vt:lpstr>2010 Off-Label Settlement Allegations</vt:lpstr>
      <vt:lpstr>CIAs Typically Based on Seven Element Structure</vt:lpstr>
      <vt:lpstr>General CIA Obligations</vt:lpstr>
      <vt:lpstr>2010 CIAs Include Some New Obligations</vt:lpstr>
      <vt:lpstr>CIAs Placing Greater Responsibility on Board of Directors</vt:lpstr>
      <vt:lpstr>Policies &amp; Procedures Expanded to Address New Topics</vt:lpstr>
      <vt:lpstr>Disclosure of Payments to HCPs</vt:lpstr>
      <vt:lpstr>Field Force Monitoring (Live)</vt:lpstr>
      <vt:lpstr>Retrospective Monitoring</vt:lpstr>
      <vt:lpstr>Increased Scope of IRO Systems Review on Clinical Side</vt:lpstr>
      <vt:lpstr>Review of FDA Warning Letters</vt:lpstr>
      <vt:lpstr>1997-2010 DDMAC Warning Letters by Year</vt:lpstr>
      <vt:lpstr>Greater Emphasis on External Monitoring by FDA in 2010</vt:lpstr>
      <vt:lpstr>FDA Slightly Shifting Focus Towards Smaller Companies</vt:lpstr>
      <vt:lpstr>FDA has Switched Emphasis Towards Physician Communication </vt:lpstr>
      <vt:lpstr>Enforcement Focused on Both Web and Traditional Promotion</vt:lpstr>
      <vt:lpstr>Trend Towards Increased Emphasis on Efficacy, Superiority</vt:lpstr>
      <vt:lpstr>Sample of Notable Warning Letters</vt:lpstr>
      <vt:lpstr>Sample of Notable Warning Letters</vt:lpstr>
      <vt:lpstr>Industry Developments</vt:lpstr>
      <vt:lpstr>FDA Launches “Bad Ad” Program</vt:lpstr>
      <vt:lpstr>Former CEO of Spectranetics Indicted</vt:lpstr>
      <vt:lpstr>GSK Launches New Incentive Compensation Model</vt:lpstr>
      <vt:lpstr>Roche Launches Internal Social Media Guidelines</vt:lpstr>
      <vt:lpstr>Additional Sources</vt:lpstr>
      <vt:lpstr>Questions</vt:lpstr>
      <vt:lpstr>Thank You</vt:lpstr>
      <vt:lpstr>Appendix</vt:lpstr>
      <vt:lpstr>9 Factors for Bona Fide Post-Market Studies (Bos Sci CIA)</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Capabilities  August 2010</dc:title>
  <dc:creator>Michael</dc:creator>
  <cp:lastModifiedBy>Adam Oakley</cp:lastModifiedBy>
  <cp:revision>115</cp:revision>
  <dcterms:created xsi:type="dcterms:W3CDTF">2010-09-08T13:26:31Z</dcterms:created>
  <dcterms:modified xsi:type="dcterms:W3CDTF">2013-01-28T05:05:04Z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0x0101004145647BF2055A4B8C7F5F54F17B86B4</vt:lpwstr>
  </property>
</Properties>
</file>