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tags/tag31.xml" ContentType="application/vnd.openxmlformats-officedocument.presentationml.tags+xml"/>
  <Override PartName="/ppt/notesSlides/notesSlide33.xml" ContentType="application/vnd.openxmlformats-officedocument.presentationml.notesSlide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tags/tag33.xml" ContentType="application/vnd.openxmlformats-officedocument.presentationml.tags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tags/tag40.xml" ContentType="application/vnd.openxmlformats-officedocument.presentationml.tags+xml"/>
  <Override PartName="/ppt/notesSlides/notesSlide42.xml" ContentType="application/vnd.openxmlformats-officedocument.presentationml.notesSlide+xml"/>
  <Override PartName="/ppt/tags/tag41.xml" ContentType="application/vnd.openxmlformats-officedocument.presentationml.tags+xml"/>
  <Override PartName="/ppt/notesSlides/notesSlide43.xml" ContentType="application/vnd.openxmlformats-officedocument.presentationml.notesSlide+xml"/>
  <Override PartName="/ppt/tags/tag42.xml" ContentType="application/vnd.openxmlformats-officedocument.presentationml.tags+xml"/>
  <Override PartName="/ppt/notesSlides/notesSlide44.xml" ContentType="application/vnd.openxmlformats-officedocument.presentationml.notesSlide+xml"/>
  <Override PartName="/ppt/tags/tag43.xml" ContentType="application/vnd.openxmlformats-officedocument.presentationml.tags+xml"/>
  <Override PartName="/ppt/notesSlides/notesSlide45.xml" ContentType="application/vnd.openxmlformats-officedocument.presentationml.notesSlide+xml"/>
  <Override PartName="/ppt/tags/tag44.xml" ContentType="application/vnd.openxmlformats-officedocument.presentationml.tags+xml"/>
  <Override PartName="/ppt/notesSlides/notesSlide46.xml" ContentType="application/vnd.openxmlformats-officedocument.presentationml.notesSlide+xml"/>
  <Override PartName="/ppt/tags/tag45.xml" ContentType="application/vnd.openxmlformats-officedocument.presentationml.tags+xml"/>
  <Override PartName="/ppt/notesSlides/notesSlide47.xml" ContentType="application/vnd.openxmlformats-officedocument.presentationml.notesSlide+xml"/>
  <Override PartName="/ppt/tags/tag46.xml" ContentType="application/vnd.openxmlformats-officedocument.presentationml.tags+xml"/>
  <Override PartName="/ppt/notesSlides/notesSlide48.xml" ContentType="application/vnd.openxmlformats-officedocument.presentationml.notesSlide+xml"/>
  <Override PartName="/ppt/tags/tag47.xml" ContentType="application/vnd.openxmlformats-officedocument.presentationml.tags+xml"/>
  <Override PartName="/ppt/notesSlides/notesSlide49.xml" ContentType="application/vnd.openxmlformats-officedocument.presentationml.notesSlide+xml"/>
  <Override PartName="/ppt/tags/tag48.xml" ContentType="application/vnd.openxmlformats-officedocument.presentationml.tags+xml"/>
  <Override PartName="/ppt/notesSlides/notesSlide50.xml" ContentType="application/vnd.openxmlformats-officedocument.presentationml.notesSlide+xml"/>
  <Override PartName="/ppt/tags/tag49.xml" ContentType="application/vnd.openxmlformats-officedocument.presentationml.tags+xml"/>
  <Override PartName="/ppt/notesSlides/notesSlide51.xml" ContentType="application/vnd.openxmlformats-officedocument.presentationml.notesSlide+xml"/>
  <Override PartName="/ppt/tags/tag50.xml" ContentType="application/vnd.openxmlformats-officedocument.presentationml.tags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51.xml" ContentType="application/vnd.openxmlformats-officedocument.presentationml.tags+xml"/>
  <Override PartName="/ppt/notesSlides/notesSlide6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 autoCompressPictures="0">
  <p:sldMasterIdLst>
    <p:sldMasterId id="2147483684" r:id="rId4"/>
  </p:sldMasterIdLst>
  <p:notesMasterIdLst>
    <p:notesMasterId r:id="rId65"/>
  </p:notesMasterIdLst>
  <p:handoutMasterIdLst>
    <p:handoutMasterId r:id="rId66"/>
  </p:handoutMasterIdLst>
  <p:sldIdLst>
    <p:sldId id="257" r:id="rId5"/>
    <p:sldId id="389" r:id="rId6"/>
    <p:sldId id="392" r:id="rId7"/>
    <p:sldId id="1120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21" r:id="rId17"/>
    <p:sldId id="1122" r:id="rId18"/>
    <p:sldId id="423" r:id="rId19"/>
    <p:sldId id="425" r:id="rId20"/>
    <p:sldId id="426" r:id="rId21"/>
    <p:sldId id="450" r:id="rId22"/>
    <p:sldId id="428" r:id="rId23"/>
    <p:sldId id="413" r:id="rId24"/>
    <p:sldId id="415" r:id="rId25"/>
    <p:sldId id="416" r:id="rId26"/>
    <p:sldId id="418" r:id="rId27"/>
    <p:sldId id="1123" r:id="rId28"/>
    <p:sldId id="420" r:id="rId29"/>
    <p:sldId id="429" r:id="rId30"/>
    <p:sldId id="430" r:id="rId31"/>
    <p:sldId id="431" r:id="rId32"/>
    <p:sldId id="1119" r:id="rId33"/>
    <p:sldId id="433" r:id="rId34"/>
    <p:sldId id="434" r:id="rId35"/>
    <p:sldId id="435" r:id="rId36"/>
    <p:sldId id="1070" r:id="rId37"/>
    <p:sldId id="436" r:id="rId38"/>
    <p:sldId id="1067" r:id="rId39"/>
    <p:sldId id="438" r:id="rId40"/>
    <p:sldId id="439" r:id="rId41"/>
    <p:sldId id="268" r:id="rId42"/>
    <p:sldId id="447" r:id="rId43"/>
    <p:sldId id="1124" r:id="rId44"/>
    <p:sldId id="1125" r:id="rId45"/>
    <p:sldId id="1126" r:id="rId46"/>
    <p:sldId id="1127" r:id="rId47"/>
    <p:sldId id="446" r:id="rId48"/>
    <p:sldId id="1062" r:id="rId49"/>
    <p:sldId id="1063" r:id="rId50"/>
    <p:sldId id="1064" r:id="rId51"/>
    <p:sldId id="1065" r:id="rId52"/>
    <p:sldId id="452" r:id="rId53"/>
    <p:sldId id="1128" r:id="rId54"/>
    <p:sldId id="1069" r:id="rId55"/>
    <p:sldId id="1057" r:id="rId56"/>
    <p:sldId id="258" r:id="rId57"/>
    <p:sldId id="1113" r:id="rId58"/>
    <p:sldId id="1114" r:id="rId59"/>
    <p:sldId id="1115" r:id="rId60"/>
    <p:sldId id="1116" r:id="rId61"/>
    <p:sldId id="1117" r:id="rId62"/>
    <p:sldId id="1118" r:id="rId63"/>
    <p:sldId id="985" r:id="rId64"/>
  </p:sldIdLst>
  <p:sldSz cx="12192000" cy="6858000"/>
  <p:notesSz cx="6858000" cy="9144000"/>
  <p:embeddedFontLst>
    <p:embeddedFont>
      <p:font typeface="Walbaum Display" panose="02070503090703020303" pitchFamily="18" charset="0"/>
      <p:regular r:id="rId67"/>
      <p:bold r:id="rId68"/>
      <p:italic r:id="rId69"/>
      <p:boldItalic r:id="rId70"/>
    </p:embeddedFont>
  </p:embeddedFontLst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5jfZW6UxD4BLGaa26gui0Q==" hashData="B/QsFU6OVq/igh0JbvE/OMwW003lz1/yCBDrA4MZUJ2OKmmQXO6cBjhuMmk+8uv0SCvR4zLfMt0uWW8R2kxIgA=="/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B61CFF"/>
    <a:srgbClr val="000E22"/>
    <a:srgbClr val="470B69"/>
    <a:srgbClr val="5F1087"/>
    <a:srgbClr val="3D3080"/>
    <a:srgbClr val="3B1B69"/>
    <a:srgbClr val="000710"/>
    <a:srgbClr val="FFCB05"/>
    <a:srgbClr val="C0A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6449" autoAdjust="0"/>
  </p:normalViewPr>
  <p:slideViewPr>
    <p:cSldViewPr snapToGrid="0">
      <p:cViewPr varScale="1">
        <p:scale>
          <a:sx n="109" d="100"/>
          <a:sy n="109" d="100"/>
        </p:scale>
        <p:origin x="870" y="10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191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2.fntdata"/><Relationship Id="rId76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7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font" Target="fonts/font3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4.fntdata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>
                <a:latin typeface="Arial" panose="020B0604020202020204" pitchFamily="34" charset="0"/>
              </a:rPr>
              <a:t>1/26/2024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020CE34E-5667-4A32-A6BA-10C7A552BC63}" type="datetimeFigureOut">
              <a:rPr lang="en-US" smtClean="0"/>
              <a:pPr/>
              <a:t>1/26/2024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E7CCE34D-CFF1-4FFE-815B-D050E7ED2DF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mcpa.org.uk/cases/completed-cases/auth3673722-complainant-v-daiichi-sankyo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usao-ma/pr/orapharma-inc-agrees-pay-100000-resolve-allegations-false-claims-act-violations" TargetMode="External"/><Relationship Id="rId3" Type="http://schemas.openxmlformats.org/officeDocument/2006/relationships/hyperlink" Target="https://www.justice.gov/opa/pr/pharmaceutical-company-ultragenyx-agrees-pay-6-million-allegedly-paying-kickbacks-induce" TargetMode="External"/><Relationship Id="rId7" Type="http://schemas.openxmlformats.org/officeDocument/2006/relationships/hyperlink" Target="https://www.dol.gov/newsroom/releases/ofccp/ofccp20231016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iercepharma.com/pharma/lilly-damages-tripled-183m-long-running-false-claims-case" TargetMode="External"/><Relationship Id="rId11" Type="http://schemas.openxmlformats.org/officeDocument/2006/relationships/hyperlink" Target="https://www.cnbc.com/2023/08/21/teva-glenmark-enter-deferred-prosecution-deal-with-doj-over-price-fixing.html" TargetMode="External"/><Relationship Id="rId5" Type="http://schemas.openxmlformats.org/officeDocument/2006/relationships/hyperlink" Target="https://www.fdanews.com/articles/211912-lilly-slapped-with-183-million-treble-false-claims-act-penalty?v=preview" TargetMode="External"/><Relationship Id="rId10" Type="http://schemas.openxmlformats.org/officeDocument/2006/relationships/hyperlink" Target="https://www.justice.gov/opa/pr/major-generic-drug-companies-pay-over-quarter-billion-dollars-resolve-price-fixing-charges" TargetMode="External"/><Relationship Id="rId4" Type="http://schemas.openxmlformats.org/officeDocument/2006/relationships/hyperlink" Target="https://www.afslaw.com/perspectives/investigations-blog/ultragenyx-pay-6-million-settle-false-claims-act-case#:~:text=Ultragenyx%20Pharmaceutical%20Inc.,%2Dlinked%20hypophosphatemia%20(XLH)." TargetMode="External"/><Relationship Id="rId9" Type="http://schemas.openxmlformats.org/officeDocument/2006/relationships/hyperlink" Target="https://www.justice.gov/d9/2023-02/us_v._orapharma_-_settlement_agreement.pdf" TargetMode="External"/></Relationships>
</file>

<file path=ppt/notesSlides/_rels/notes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opa/pr/depuy-synthes-inc-agrees-pay-975-million-settle-allegations-concerning-kickbacks-paid" TargetMode="External"/><Relationship Id="rId13" Type="http://schemas.openxmlformats.org/officeDocument/2006/relationships/hyperlink" Target="https://www.sec.gov/news/press-release/2023-92" TargetMode="External"/><Relationship Id="rId3" Type="http://schemas.openxmlformats.org/officeDocument/2006/relationships/hyperlink" Target="https://www.justice.gov/opa/pr/biotelemetry-and-lifewatch-pay-more-147-million-resolve-false-claims-act-allegations" TargetMode="External"/><Relationship Id="rId7" Type="http://schemas.openxmlformats.org/officeDocument/2006/relationships/hyperlink" Target="https://www.wtae.com/article/philips-pays-dollar24-million-in-kickbacks-settlement/46238118" TargetMode="External"/><Relationship Id="rId12" Type="http://schemas.openxmlformats.org/officeDocument/2006/relationships/hyperlink" Target="https://www.fdanews.com/articles/211962-precision-lens-ordered-to-pay-487-million-for-violation-of-false-claims-act?v=previe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justice.gov/usao-sdca/pr/phillips-respironics-pays-24-million-allegedly-giving-kickbacks" TargetMode="External"/><Relationship Id="rId11" Type="http://schemas.openxmlformats.org/officeDocument/2006/relationships/hyperlink" Target="https://www.justice.gov/usao-mn/pr/court-enters-487-million-judgment-against-precision-lens-and-owner-paul-ehlen-paying" TargetMode="External"/><Relationship Id="rId5" Type="http://schemas.openxmlformats.org/officeDocument/2006/relationships/hyperlink" Target="https://www.cbsnews.com/news/philips-sleep-apnea-product-recall/" TargetMode="External"/><Relationship Id="rId10" Type="http://schemas.openxmlformats.org/officeDocument/2006/relationships/hyperlink" Target="https://www.justice.gov/opa/pr/spacelabs-healthcare-llc-agrees-pay-25-million-settle-allegations-it-overcharged-federal-0" TargetMode="External"/><Relationship Id="rId4" Type="http://schemas.openxmlformats.org/officeDocument/2006/relationships/hyperlink" Target="https://www.massdevice.com/philips-biotelemetry-settle-false-claims/" TargetMode="External"/><Relationship Id="rId9" Type="http://schemas.openxmlformats.org/officeDocument/2006/relationships/hyperlink" Target="https://www.justice.gov/opa/press-release/file/1563296/download" TargetMode="External"/><Relationship Id="rId14" Type="http://schemas.openxmlformats.org/officeDocument/2006/relationships/hyperlink" Target="https://www.fdanews.com/articles/211919-philips-to-pay-62-million-to-resolve-charges-of-violating-us-law-in-china?v=preview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.gov/opa/pr/texas-laboratory-agrees-pay-59-million-settle-allegations-kickbacks-third-party-marketers-and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genomeweb.com/business-news/genomic-health-pay-325m-resolve-cancer-test-false-claims-allegations-doj" TargetMode="External"/><Relationship Id="rId4" Type="http://schemas.openxmlformats.org/officeDocument/2006/relationships/hyperlink" Target="https://www.justice.gov/opa/pr/genomic-health-inc-agrees-pay-325-million-resolve-allegations-relating-submission-false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business/healthcare-pharmaceuticals/teva-pay-nevada-193-million-over-role-opioid-epidemic-2023-06-07/" TargetMode="External"/><Relationship Id="rId7" Type="http://schemas.openxmlformats.org/officeDocument/2006/relationships/hyperlink" Target="https://www.texasattorneygeneral.gov/news/releases/office-attorney-generals-civil-medicaid-fraud-division-recovers-427-million-taxpayer-funds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iercepharma.com/pharma/takeda-shells-out-42-million-settle-texas-medicaid-fraud-claims" TargetMode="External"/><Relationship Id="rId5" Type="http://schemas.openxmlformats.org/officeDocument/2006/relationships/hyperlink" Target="https://www.reuters.com/legal/indivior-reaches-deal-resolve-states-monopoly-claim-over-opioid-addiction-drug-2023-06-02/" TargetMode="External"/><Relationship Id="rId4" Type="http://schemas.openxmlformats.org/officeDocument/2006/relationships/hyperlink" Target="https://ag.nv.gov/News/PR/2023/Attorney_General_Ford_Announces_$193_Million_Settlement_with_Teva_Pharmaceuticals/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ercepharma.com/pharma/after-dismissal-slapdown-sun-and-taro-fork-over-75m-settle-price-fixing-claims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topclassactions.com/lawsuit-settlements/prescription/sun-pharma-subsidiaries-agree-to-85-million-settlement-in-generic-pharmaceuticals-pricing-antitrust-litigation/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c.gov/news/press-release/2023-255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nbc.com/2023/12/19/sec-charges-ex-ceo-of-stimwave-with-fraud-says-some-devices-were-fake.html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tice.gov/opa/pr/biotech-ceo-pleads-guilty-covid-19-securities-fraud-scheme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eckershospitalreview.com/legal-regulatory-issues/biotech-ceo-pleads-guilty-to-fraud-scheme.html" TargetMode="Externa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licymed.com/2023/08/connecticut-governor-signs-legislation-on-health-care-affordability.html" TargetMode="External"/><Relationship Id="rId3" Type="http://schemas.openxmlformats.org/officeDocument/2006/relationships/hyperlink" Target="https://www.flgov.com/2023/05/03/governor-desantis-signs-most-comprehensive-legislation-in-florida-history-to-increase-accountability-and-transparency-for-prescription-drug-costs/" TargetMode="External"/><Relationship Id="rId7" Type="http://schemas.openxmlformats.org/officeDocument/2006/relationships/hyperlink" Target="https://portal.ct.gov/Office-of-the-Governor/News/Press-Releases/2023/06-2023/Governor-Lamont-Signs-Legislation-on-Health-Care-Affordability" TargetMode="External"/><Relationship Id="rId12" Type="http://schemas.openxmlformats.org/officeDocument/2006/relationships/hyperlink" Target="https://www.michigan.gov/ag/news/press-releases/2023/11/09/ag-nessel-celebrates-passage-of-drug-immunity-repeal-and-opioid-bar-legislatio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apitol.tn.gov/Bills/113/Amend/HA0348.pdf" TargetMode="External"/><Relationship Id="rId11" Type="http://schemas.openxmlformats.org/officeDocument/2006/relationships/hyperlink" Target="https://www.fox2detroit.com/news/michigan-lawmakers-repeal-nations-only-immunity-law-that-shields-drug-companies-from-liability" TargetMode="External"/><Relationship Id="rId5" Type="http://schemas.openxmlformats.org/officeDocument/2006/relationships/hyperlink" Target="https://www.dwt.com/blogs/privacy--security-law-blog/2023/05/tennessee-information-protection-data-privacy" TargetMode="External"/><Relationship Id="rId10" Type="http://schemas.openxmlformats.org/officeDocument/2006/relationships/hyperlink" Target="https://www.whitecase.com/insight-alert/delaware-comprehensive-data-privacy-law" TargetMode="External"/><Relationship Id="rId4" Type="http://schemas.openxmlformats.org/officeDocument/2006/relationships/hyperlink" Target="https://www.nbcmiami.com/news/local/florida-gov-desantis-signs-bill-to-increase-transparency-for-prescription-drug-costs/3027175/" TargetMode="External"/><Relationship Id="rId9" Type="http://schemas.openxmlformats.org/officeDocument/2006/relationships/hyperlink" Target="https://legis.delaware.gov/BillDetail?LegislationId=140388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74066/download?attachment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ley.com/insights/publications/2023/12/fdas-final-rule-on-direct-to-consumer-advertising-presentation-of-risk-information/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74066/download?attachment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ley.com/insights/publications/2023/12/fdas-final-rule-on-direct-to-consumer-advertising-presentation-of-risk-information/" TargetMode="Externa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74066/download?attachment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ley.com/insights/publications/2023/12/fdas-final-rule-on-direct-to-consumer-advertising-presentation-of-risk-information/" TargetMode="Externa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74066/download?attachment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ley.com/insights/publications/2023/12/fdas-final-rule-on-direct-to-consumer-advertising-presentation-of-risk-information/" TargetMode="Externa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da.gov/media/174066/download?attachment" TargetMode="External"/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ley.com/insights/publications/2023/12/fdas-final-rule-on-direct-to-consumer-advertising-presentation-of-risk-information/" TargetMode="External"/></Relationships>
</file>

<file path=ppt/notesSlides/_rels/notes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ercepharma.com/marketing/fda-rules-otsuka-marketing-claim-overstates-rexulti-efficacy-threatening-cornerstone-huge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fda.gov/media/173696/download?attachment" TargetMode="External"/><Relationship Id="rId5" Type="http://schemas.openxmlformats.org/officeDocument/2006/relationships/hyperlink" Target="https://www.fiercepharma.com/marketing/fda-accuses-evofem-overstating-efficacy-contraceptive-gel" TargetMode="External"/><Relationship Id="rId4" Type="http://schemas.openxmlformats.org/officeDocument/2006/relationships/hyperlink" Target="https://www.fda.gov/media/173730/download?attachment" TargetMode="Externa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eur-lex.europa.eu/legal-content/EN/TXT/?uri=CELEX:52023PC0193" TargetMode="External"/><Relationship Id="rId3" Type="http://schemas.openxmlformats.org/officeDocument/2006/relationships/hyperlink" Target="https://www.sidley.com/en/insights/newsupdates/2023/12/new-eu-esg-legislation-will-affect-non-eu-companies-with-significant-eu-revenues" TargetMode="External"/><Relationship Id="rId7" Type="http://schemas.openxmlformats.org/officeDocument/2006/relationships/hyperlink" Target="https://safetyobserver.com/2023/05/04/eu-pharmaceutical-reform/?utm_source=google&amp;utm_medium=cpc&amp;utm_campaign=perfmax&amp;utm_content=pharmaco&amp;campaign_id=19662785479&amp;network=x&amp;gclid=CjwKCAjw-IWkBhBTEiwA2exyO-K28CRQ3TZFHOE6dw0mGh4-fIS0QF8GX9UsIk0p4WuagyjjgyjqVBoC7IUQAvD_BwE" TargetMode="External"/><Relationship Id="rId12" Type="http://schemas.openxmlformats.org/officeDocument/2006/relationships/hyperlink" Target="https://www.imdrf.org/sites/default/files/2023-09/IMDRF_PMD%20WG_N58%20FINAL_2023%20%28Edition%202%29_0.pdf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raps.org/news-and-articles/news-articles/2023/4/euro-roundup-transition-to-mdr-underway-for-63-of" TargetMode="External"/><Relationship Id="rId11" Type="http://schemas.openxmlformats.org/officeDocument/2006/relationships/hyperlink" Target="https://www.raps.org/news-and-articles/news-articles/2023/9/imdrf-guidance-updates-thinking-on-personalized-me" TargetMode="External"/><Relationship Id="rId5" Type="http://schemas.openxmlformats.org/officeDocument/2006/relationships/hyperlink" Target="https://www.gov.uk/government/publications/software-and-artificial-intelligence-ai-as-a-medical-device/software-and-artificial-intelligence-ai-as-a-medical-device" TargetMode="External"/><Relationship Id="rId10" Type="http://schemas.openxmlformats.org/officeDocument/2006/relationships/hyperlink" Target="https://www.iso.org/standard/74094.html" TargetMode="External"/><Relationship Id="rId4" Type="http://schemas.openxmlformats.org/officeDocument/2006/relationships/hyperlink" Target="https://www.esgtoday.com/eu-lawmakers-agree-on-new-law-requiring-companies-to-address-environmental-human-rights-impact-in-value-chains/" TargetMode="External"/><Relationship Id="rId9" Type="http://schemas.openxmlformats.org/officeDocument/2006/relationships/hyperlink" Target="https://fcpablog.com/2023/08/28/the-iso-standard-for-internal-investigations-is-out-heres-what-to-know/#:~:text=The%20ISO%20standard%20also%20provides,and%20elements%20of%20a%20robust" TargetMode="External"/></Relationships>
</file>

<file path=ppt/notesSlides/_rels/notes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news.yahoo.com/french-drugmaker-servier-ordered-pay-102402750.html?guccounter=1&amp;guce_referrer=aHR0cHM6Ly93d3cuZ29vZ2xlLmNvbS8&amp;guce_referrer_sig=AQAAAJhBHtnRX8g5XWs79IzvW2q60zakcFzFOJttQWPaMannDd3tX2Ey_b2AvMfdP2TBbunyl1ojynrRM_iMCsriFRpLkTGwKHiWoht3FQzQH2mpFgM_FqQ9mva27PjtSFkiZF9GiMyee9sGP5bd-7yqMhcoZqSx8zIyWQAnrQGmDpDM" TargetMode="External"/><Relationship Id="rId7" Type="http://schemas.openxmlformats.org/officeDocument/2006/relationships/hyperlink" Target="https://www.fiercepharma.com/pharma/tribunal-upholds-ps130m-fine-after-uks-competition-authority-uncovered-10000-price-hike" TargetMode="External"/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ov.uk/government/news/cma-decision-upheld-in-major-drug-price-abuse-case" TargetMode="External"/><Relationship Id="rId5" Type="http://schemas.openxmlformats.org/officeDocument/2006/relationships/hyperlink" Target="https://www.jdsupra.com/legalnews/monopoly-fined-for-unfair-excessive-2827267/" TargetMode="External"/><Relationship Id="rId4" Type="http://schemas.openxmlformats.org/officeDocument/2006/relationships/hyperlink" Target="https://barlaw.co.il/client-updates/israel-monopoly-fined-for-unfair-excessive-price" TargetMode="Externa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drpr-online.de/2023/08/02/deutscher-rat-fuer-public-relations-mahnt-twitter-bzw-x-und-biontech-se/" TargetMode="External"/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fiercepharma.com/marketing/biontech-and-x-warned-pr-body-trying-duck-covid-19-vaccine-debate" TargetMode="External"/><Relationship Id="rId4" Type="http://schemas.openxmlformats.org/officeDocument/2006/relationships/hyperlink" Target="https://theintercept.com/2023/01/16/twitter-covid-vaccine-pharma/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publications/software-and-artificial-intelligence-ai-as-a-medical-device/software-and-artificial-intelligence-ai-as-a-medical-device" TargetMode="External"/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https://www.fiercepharma.com/pharma/abbvie-estimates-value-imbruvica-will-decline-21b-because-cms-price-negotiations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90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/>
              <a:t>https://www.pmcpa.org.uk/cases/completed-cases/auth3642522-complainant-v-novartis/ </a:t>
            </a:r>
          </a:p>
          <a:p>
            <a:pPr marL="0" indent="0">
              <a:buFontTx/>
              <a:buNone/>
            </a:pPr>
            <a:r>
              <a:rPr lang="en-US" b="0" dirty="0"/>
              <a:t>https://www.pmcpa.org.uk/cases/completed-cases/auth3639422-complainant-v-roche-products/</a:t>
            </a:r>
          </a:p>
          <a:p>
            <a:pPr marL="0" indent="0">
              <a:buFontTx/>
              <a:buNone/>
            </a:pPr>
            <a:r>
              <a:rPr lang="en-US" b="0" dirty="0"/>
              <a:t>https://www.pmcpa.org.uk/cases/completed-cases/auth3655622-anonymous-health-professional-v-novartis/ </a:t>
            </a:r>
          </a:p>
          <a:p>
            <a:pPr marL="0" indent="0">
              <a:buFontTx/>
              <a:buNone/>
            </a:pPr>
            <a:r>
              <a:rPr lang="en-US" b="0" dirty="0"/>
              <a:t>https://www.pmcpa.org.uk/cases/completed-cases/auth3646522-complainant-v-roche/ </a:t>
            </a:r>
          </a:p>
          <a:p>
            <a:pPr marL="0" indent="0">
              <a:buFontTx/>
              <a:buNone/>
            </a:pPr>
            <a:r>
              <a:rPr lang="en-US" b="0" dirty="0"/>
              <a:t>https://www.pmcpa.org.uk/cases/completed-cases/auth3525621-complainant-v-novo-nordisk/</a:t>
            </a:r>
          </a:p>
          <a:p>
            <a:pPr marL="0" indent="0">
              <a:buFontTx/>
              <a:buNone/>
            </a:pPr>
            <a:r>
              <a:rPr lang="en-US" dirty="0">
                <a:hlinkClick r:id="rId3"/>
              </a:rPr>
              <a:t>https://www.pmcpa.org.uk/cases/completed-cases/auth3673722-complainant-v-daiichi-sankyo/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68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 dirty="0"/>
              <a:t>https://www.pmcpa.org.uk/about-us/media/news/pmcpa-launches-new-social-media-guidance-for-pharmaceutical-companies/ </a:t>
            </a:r>
          </a:p>
          <a:p>
            <a:pPr marL="0" indent="0">
              <a:buFontTx/>
              <a:buNone/>
            </a:pPr>
            <a:r>
              <a:rPr lang="en-US" b="0" dirty="0"/>
              <a:t>https://www.ftc.gov/business-guidance/blog/2023/06/ftc-endorsements-final-revised-guides-proposed-new-rule-updated-staff-publication </a:t>
            </a:r>
          </a:p>
          <a:p>
            <a:pPr marL="0" indent="0">
              <a:buFontTx/>
              <a:buNone/>
            </a:pPr>
            <a:r>
              <a:rPr lang="en-US" b="0" dirty="0"/>
              <a:t>https://www.canada.ca/en/health-canada/services/drugs-health-products/regulatory-requirements-advertising/policies-guidance-documents/policy-distinction-between-advertising-activities.html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16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183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Ultragenyx: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3"/>
              </a:rPr>
              <a:t>https://www.justice.gov/opa/pr/pharmaceutical-company-ultragenyx-agrees-pay-6-million-allegedly-paying-kickbacks-induce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4"/>
              </a:rPr>
              <a:t>https://www.afslaw.com/perspectives/investigations-blog/ultragenyx-pay-6-million-settle-false-claims-act-case#:~:text=Ultragenyx%20Pharmaceutical%20Inc.,%2Dlinked%20hypophosphatemia%20(XLH).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Lilly: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5"/>
              </a:rPr>
              <a:t>https://www.fdanews.com/articles/211912-lilly-slapped-with-183-million-treble-false-claims-act-penalty?v=preview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6"/>
              </a:rPr>
              <a:t>https://www.fiercepharma.com/pharma/lilly-damages-tripled-183m-long-running-false-claims-case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Pfizer: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7"/>
              </a:rPr>
              <a:t>https://www.dol.gov/newsroom/releases/ofccp/ofccp20231016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OraPharma: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8"/>
              </a:rPr>
              <a:t>https://www.justice.gov/usao-ma/pr/orapharma-inc-agrees-pay-100000-resolve-allegations-false-claims-act-violations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9"/>
              </a:rPr>
              <a:t>https://www.justice.gov/d9/2023-02/us_v._orapharma_-_settlement_agreement.pdf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Teva/Glenmark: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0"/>
              </a:rPr>
              <a:t>https://www.justice.gov/opa/pr/major-generic-drug-companies-pay-over-quarter-billion-dollars-resolve-price-fixing-charges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1"/>
              </a:rPr>
              <a:t>https://www.cnbc.com/2023/08/21/teva-glenmark-enter-deferred-prosecution-deal-with-doj-over-price-fixing.html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6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Biotelemetry/</a:t>
            </a:r>
            <a:r>
              <a:rPr lang="en-US" dirty="0" err="1"/>
              <a:t>LifeWatch</a:t>
            </a:r>
            <a:r>
              <a:rPr lang="en-US" dirty="0"/>
              <a:t>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3"/>
              </a:rPr>
              <a:t>https://www.justice.gov/opa/pr/biotelemetry-and-lifewatch-pay-more-147-million-resolve-false-claims-act-allegations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4"/>
              </a:rPr>
              <a:t>https://www.massdevice.com/philips-biotelemetry-settle-false-claims/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Philips Respironics: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(479 mil):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5"/>
              </a:rPr>
              <a:t>https://www.cbsnews.com/news/philips-sleep-apnea-product-recall/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(2.4 mil):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6"/>
              </a:rPr>
              <a:t>https://www.justice.gov/usao-sdca/pr/phillips-respironics-pays-24-million-allegedly-giving-kickbacks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7"/>
              </a:rPr>
              <a:t>https://www.wtae.com/article/philips-pays-dollar24-million-in-kickbacks-settlement/46238118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/>
              <a:t>DePuy</a:t>
            </a:r>
            <a:r>
              <a:rPr lang="en-US" dirty="0"/>
              <a:t> Synthes: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8"/>
              </a:rPr>
              <a:t>https://www.justice.gov/opa/pr/depuy-synthes-inc-agrees-pay-975-million-settle-allegations-concerning-kickbacks-paid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9"/>
              </a:rPr>
              <a:t>https://www.justice.gov/opa/press-release/file/1563296/download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Spacelabs Healthcare: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0"/>
              </a:rPr>
              <a:t>https://www.justice.gov/opa/pr/spacelabs-healthcare-llc-agrees-pay-25-million-settle-allegations-it-overcharged-federal-0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Precision Lens: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1"/>
              </a:rPr>
              <a:t>https://www.justice.gov/usao-mn/pr/court-enters-487-million-judgment-against-precision-lens-and-owner-paul-ehlen-paying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2"/>
              </a:rPr>
              <a:t>https://www.fdanews.com/articles/211962-precision-lens-ordered-to-pay-487-million-for-violation-of-false-claims-act?v=preview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Philips: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3"/>
              </a:rPr>
              <a:t>https://www.sec.gov/news/press-release/2023-92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14"/>
              </a:rPr>
              <a:t>https://www.fdanews.com/articles/211919-philips-to-pay-62-million-to-resolve-charges-of-violating-us-law-in-china?v=preview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23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Genotox: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3"/>
              </a:rPr>
              <a:t>https://www.justice.gov/opa/pr/texas-laboratory-agrees-pay-59-million-settle-allegations-kickbacks-third-party-marketers-and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/>
              <a:t>Genomic health: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4"/>
              </a:rPr>
              <a:t>https://www.justice.gov/opa/pr/genomic-health-inc-agrees-pay-325-million-resolve-allegations-relating-submission-false</a:t>
            </a:r>
            <a:endParaRPr lang="en-US" dirty="0"/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hlinkClick r:id="rId5"/>
              </a:rPr>
              <a:t>https://www.genomeweb.com/business-news/genomic-health-pay-325m-resolve-cancer-test-false-claims-allegations-doj</a:t>
            </a:r>
            <a:endParaRPr lang="en-US" dirty="0"/>
          </a:p>
          <a:p>
            <a:r>
              <a:rPr lang="en-US" dirty="0" err="1"/>
              <a:t>Labcorp</a:t>
            </a:r>
            <a:r>
              <a:rPr lang="en-US" dirty="0"/>
              <a:t>:</a:t>
            </a:r>
          </a:p>
          <a:p>
            <a:r>
              <a:rPr lang="en-US" dirty="0"/>
              <a:t>https://www.justice.gov/usao-sc/pr/labcorp-pay-united-states-19-million-settle-allegations-under-false-claims-act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1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https://www.prnewswire.com/news-releases/fentanyl-false-claims-act-qui-tam-case-leads-to-9m-settlement-301839735.html</a:t>
            </a:r>
          </a:p>
          <a:p>
            <a:r>
              <a:rPr lang="en-US" dirty="0"/>
              <a:t>https://www.accesswire.com/761854/Fentanyl-Qui-Tam-False-Claims-Act-Case-Leads-To-9-Million-Settlement-Against-Specialty-Pharmacies-and-Private-Equity-Firm-Ownership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450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76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89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0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740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Teva: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hlinkClick r:id="rId3"/>
              </a:rPr>
              <a:t>https://www.reuters.com/business/healthcare-pharmaceuticals/teva-pay-nevada-193-million-over-role-opioid-epidemic-2023-06-07/</a:t>
            </a:r>
            <a:endParaRPr lang="en-US" sz="1000" dirty="0">
              <a:effectLst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hlinkClick r:id="rId4"/>
              </a:rPr>
              <a:t>https://ag.nv.gov/News/PR/2023/Attorney_General_Ford_Announces_$193_Million_Settlement_with_Teva_Pharmaceuticals/</a:t>
            </a:r>
            <a:endParaRPr lang="en-US" sz="1000" dirty="0">
              <a:effectLst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Indivior: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hlinkClick r:id="rId5"/>
              </a:rPr>
              <a:t>https://www.reuters.com/legal/indivior-reaches-deal-resolve-states-monopoly-claim-over-opioid-addiction-drug-2023-06-02/</a:t>
            </a:r>
            <a:endParaRPr lang="en-US" sz="1000" dirty="0">
              <a:effectLst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Takeda: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hlinkClick r:id="rId6"/>
              </a:rPr>
              <a:t>https://www.fiercepharma.com/pharma/takeda-shells-out-42-million-settle-texas-medicaid-fraud-claims</a:t>
            </a:r>
            <a:endParaRPr lang="en-US" sz="1000" dirty="0">
              <a:effectLst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dirty="0">
                <a:hlinkClick r:id="rId7"/>
              </a:rPr>
              <a:t>https://www.texasattorneygeneral.gov/news/releases/office-attorney-generals-civil-medicaid-fraud-division-recovers-427-million-taxpayer-funds</a:t>
            </a:r>
            <a:r>
              <a:rPr lang="en-US" sz="1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99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39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J&amp;J: </a:t>
            </a:r>
          </a:p>
          <a:p>
            <a:r>
              <a:rPr lang="pl-PL" dirty="0"/>
              <a:t>https://www.cnbc.com/2023/04/04/jj-will-pay-8point9-billion-to-settle-claims-cosmetic-talc-products-caused-cancer.html</a:t>
            </a:r>
          </a:p>
          <a:p>
            <a:r>
              <a:rPr lang="pl-PL" dirty="0"/>
              <a:t>https://www.reuters.com/legal/jj-unit-goes-bankrupt-second-time-pursue-89-bln-talc-settlement-2023-04-04/?utm_campaign=mb&amp;utm_medium=newsletter&amp;utm_source=morning_brew</a:t>
            </a:r>
          </a:p>
          <a:p>
            <a:endParaRPr lang="pl-PL" dirty="0"/>
          </a:p>
          <a:p>
            <a:r>
              <a:rPr lang="en-US" dirty="0"/>
              <a:t>3M: </a:t>
            </a:r>
          </a:p>
          <a:p>
            <a:r>
              <a:rPr lang="en-US" dirty="0"/>
              <a:t>https://www.reuters.com/legal/3m-co-agrees-pay-6-billion-earplug-lawsuit-settlement-2023-08-29/</a:t>
            </a:r>
          </a:p>
          <a:p>
            <a:r>
              <a:rPr lang="en-US" dirty="0"/>
              <a:t>https://www.cbsnews.com/sanfrancisco/news/3m-agrees-to-pay-6-billion-to-settle-earplug-lawsuits-from-u-s-service-members/</a:t>
            </a:r>
          </a:p>
          <a:p>
            <a:endParaRPr lang="en-US" dirty="0"/>
          </a:p>
          <a:p>
            <a:r>
              <a:rPr lang="en-US" dirty="0"/>
              <a:t>GSK:</a:t>
            </a:r>
          </a:p>
          <a:p>
            <a:r>
              <a:rPr lang="en-US" dirty="0"/>
              <a:t>https://www.forbes.com/sites/roberthart/2023/10/11/gsk-settles-zantac-cases-after-claims-popular-heartburn-drug-causes-cancer/?sh=2c486d6b6cb4</a:t>
            </a:r>
          </a:p>
          <a:p>
            <a:r>
              <a:rPr lang="en-US" dirty="0"/>
              <a:t>https://www.reuters.com/legal/gsk-reaches-confidential-settlement-california-zantac-lawsuit-2023-10-11/</a:t>
            </a:r>
          </a:p>
          <a:p>
            <a:endParaRPr lang="en-US" dirty="0"/>
          </a:p>
          <a:p>
            <a:r>
              <a:rPr lang="en-US" dirty="0"/>
              <a:t>AZ:</a:t>
            </a:r>
          </a:p>
          <a:p>
            <a:r>
              <a:rPr lang="en-US" dirty="0"/>
              <a:t>https://www.astrazeneca.com/media-centre/press-releases/2023/astrazeneca-settles-nexium-and-prilosec-product-liability-litigations.html</a:t>
            </a:r>
          </a:p>
          <a:p>
            <a:r>
              <a:rPr lang="en-US" dirty="0"/>
              <a:t>https://www.fiercepharma.com/pharma/astrazeneca-ponies-425m-settle-us-lawsuits-over-nexium-prilosec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03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FF"/>
                </a:solidFill>
              </a:rPr>
              <a:t>Sun Pharma: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https://www.fiercepharma.com/pharma/after-dismissal-slapdown-sun-and-taro-fork-over-75m-settle-price-fixing-claims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4"/>
              </a:rPr>
              <a:t>https://topclassactions.com/lawsuit-settlements/prescription/sun-pharma-subsidiaries-agree-to-85-million-settlement-in-generic-pharmaceuticals-pricing-antitrust-litigation/</a:t>
            </a:r>
            <a:endParaRPr lang="en-US" dirty="0">
              <a:solidFill>
                <a:srgbClr val="0000F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FF"/>
              </a:solidFill>
            </a:endParaRPr>
          </a:p>
          <a:p>
            <a:r>
              <a:rPr lang="pl-PL" dirty="0"/>
              <a:t>J&amp;J: </a:t>
            </a:r>
          </a:p>
          <a:p>
            <a:r>
              <a:rPr lang="pl-PL" dirty="0"/>
              <a:t>https://endpts.com/jj-finalizes-25m-settlement-laying-remicade-antitrust-allegations-to-rest/</a:t>
            </a:r>
          </a:p>
          <a:p>
            <a:endParaRPr lang="en-US" dirty="0"/>
          </a:p>
          <a:p>
            <a:r>
              <a:rPr lang="en-US" dirty="0"/>
              <a:t>Indivior: </a:t>
            </a:r>
          </a:p>
          <a:p>
            <a:r>
              <a:rPr lang="en-US" dirty="0"/>
              <a:t>https://www.reuters.com/legal/indivior-pay-385-mln-end-suboxone-monopoly-lawsuits-2023-10-23/</a:t>
            </a:r>
          </a:p>
          <a:p>
            <a:endParaRPr lang="en-US" dirty="0"/>
          </a:p>
          <a:p>
            <a:r>
              <a:rPr lang="en-US" dirty="0"/>
              <a:t>Pfizer:</a:t>
            </a:r>
          </a:p>
          <a:p>
            <a:r>
              <a:rPr lang="en-US" dirty="0"/>
              <a:t>https://www.americanbar.org/groups/health_law/section-news/2023/october/pfizer-settles-epipen-antitrust-suit-for-50m/</a:t>
            </a:r>
          </a:p>
          <a:p>
            <a:r>
              <a:rPr lang="en-US" dirty="0"/>
              <a:t>https://www.fiercepharma.com/pharma/pfizer-agrees-pay-50m-another-epipen-antitrust-settlement</a:t>
            </a:r>
          </a:p>
          <a:p>
            <a:endParaRPr lang="en-US" dirty="0"/>
          </a:p>
          <a:p>
            <a:r>
              <a:rPr lang="en-US" dirty="0"/>
              <a:t>Merck/Glenmark:</a:t>
            </a:r>
          </a:p>
          <a:p>
            <a:r>
              <a:rPr lang="en-US" dirty="0"/>
              <a:t>https://www.fiercepharma.com/pharma/merck-and-glenmark-wrap-zetia-pay-delay-case-after-pharmacies-take-settlement</a:t>
            </a:r>
          </a:p>
          <a:p>
            <a:r>
              <a:rPr lang="en-US" dirty="0"/>
              <a:t>https://www.competitionpolicyinternational.com/merck-says-it-will-pay-573-million-settlement-in-zetia-antitrust-case/</a:t>
            </a:r>
          </a:p>
          <a:p>
            <a:r>
              <a:rPr lang="en-US" dirty="0"/>
              <a:t>https://www.bseindia.com/xml-data/corpfiling/AttachLive/e2961ad8-e994-4202-81c9-632361434081.pdf</a:t>
            </a:r>
          </a:p>
          <a:p>
            <a:endParaRPr lang="en-US" dirty="0"/>
          </a:p>
          <a:p>
            <a:r>
              <a:rPr lang="en-US" dirty="0"/>
              <a:t>Gilead:</a:t>
            </a:r>
          </a:p>
          <a:p>
            <a:r>
              <a:rPr lang="en-US" dirty="0"/>
              <a:t>https://endpts.com/gilead-agrees-to-247m-hiv-drug-settlement-in-anti-generic-case/</a:t>
            </a:r>
          </a:p>
          <a:p>
            <a:r>
              <a:rPr lang="en-US" dirty="0"/>
              <a:t>https://www.pymnts.com/cpi_posts/gilead-agrees-to-246-8m-settlement-in-pay-for-delay-case/</a:t>
            </a:r>
          </a:p>
          <a:p>
            <a:endParaRPr lang="en-US" dirty="0"/>
          </a:p>
          <a:p>
            <a:r>
              <a:rPr lang="en-US" dirty="0"/>
              <a:t>Takeda:</a:t>
            </a:r>
          </a:p>
          <a:p>
            <a:r>
              <a:rPr lang="en-US" dirty="0"/>
              <a:t>https://www.fiercepharma.com/pharma/takeda-settles-pay-delay-lawsuit-over-gout-drug-colcrys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710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Lilly: </a:t>
            </a:r>
          </a:p>
          <a:p>
            <a:r>
              <a:rPr lang="en-US" dirty="0"/>
              <a:t>https://www.fiercepharma.com/pharma/eli-lilly-inks-settlement-long-running-insulin-pricing-lawsuit</a:t>
            </a:r>
          </a:p>
          <a:p>
            <a:r>
              <a:rPr lang="en-US" dirty="0"/>
              <a:t>https://www.hbsslaw.com/sites/default/files/case-downloads/insulin/2023-05-26-motion-for-preliminary-approval-of-settlement.pdf</a:t>
            </a:r>
          </a:p>
          <a:p>
            <a:endParaRPr lang="en-US" dirty="0"/>
          </a:p>
          <a:p>
            <a:r>
              <a:rPr lang="en-US" dirty="0"/>
              <a:t>Alexion: </a:t>
            </a:r>
          </a:p>
          <a:p>
            <a:r>
              <a:rPr lang="en-US" dirty="0"/>
              <a:t>https://www.biospace.com/article/astrazeneca-s-alexion-reaches-125m-settlement-in-soliris-sales-tactics-lawsuit/</a:t>
            </a:r>
          </a:p>
          <a:p>
            <a:r>
              <a:rPr lang="en-US" dirty="0"/>
              <a:t>https://securities.stanford.edu/filings-case.html?id=105949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50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Purdue (05/10):</a:t>
            </a:r>
          </a:p>
          <a:p>
            <a:r>
              <a:rPr lang="en-US" dirty="0"/>
              <a:t>https://www.npr.org/2023/05/30/1178850879/sackler-family-purdue-pharma-immunity-lawsuits-oxycontin-opioid</a:t>
            </a:r>
          </a:p>
          <a:p>
            <a:r>
              <a:rPr lang="en-US" dirty="0"/>
              <a:t>https://www.cnn.com/2023/05/30</a:t>
            </a:r>
          </a:p>
          <a:p>
            <a:r>
              <a:rPr lang="en-US" dirty="0"/>
              <a:t>https://portal.ct.gov/ag/press-releases/2022-press-releases/ag-tong-compels-purdue-and-sacklers-to-pay-six-billion-to-victims-survivors-and-states#:~:text=The%20Sackler%20families%20must%20pay,to%20the%20previous%20bankruptcy%20plan/business/sackler-purdue-opioid-liability/index.html</a:t>
            </a:r>
          </a:p>
          <a:p>
            <a:endParaRPr lang="en-US" dirty="0"/>
          </a:p>
          <a:p>
            <a:r>
              <a:rPr lang="en-US" dirty="0"/>
              <a:t>Purdue (08/10):</a:t>
            </a:r>
          </a:p>
          <a:p>
            <a:r>
              <a:rPr lang="en-US" dirty="0"/>
              <a:t>https://www.cnn.com/2023/08/10/politics/supreme-court-purdue-pharma-opioid-settlement/index.html</a:t>
            </a:r>
          </a:p>
          <a:p>
            <a:r>
              <a:rPr lang="en-US" dirty="0"/>
              <a:t>https://s3.documentcloud.org/documents/23904925/supreme-court-order-on-purdue-pharma.pdf</a:t>
            </a:r>
          </a:p>
          <a:p>
            <a:endParaRPr lang="en-US" dirty="0"/>
          </a:p>
          <a:p>
            <a:r>
              <a:rPr lang="en-US" dirty="0"/>
              <a:t>Purdue (12/4):</a:t>
            </a:r>
          </a:p>
          <a:p>
            <a:r>
              <a:rPr lang="en-US" dirty="0"/>
              <a:t>https://www.scotusblog.com/2023/12/purdue-bankruptcy-sacklers/</a:t>
            </a:r>
          </a:p>
          <a:p>
            <a:r>
              <a:rPr lang="en-US" dirty="0"/>
              <a:t>https://www.reuters.com/business/healthcare-pharmaceuticals/us-supreme-court-set-review-purdue-pharma-bankruptcy-settlement-2023-12-04/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97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90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Takeda:</a:t>
            </a:r>
          </a:p>
          <a:p>
            <a:r>
              <a:rPr lang="en-US" dirty="0"/>
              <a:t>https://endpts.com/ex-takeda-staffers-small-hustle-ends-with-arrest-and-2-3m-fraud-charge/</a:t>
            </a:r>
          </a:p>
          <a:p>
            <a:r>
              <a:rPr lang="en-US" dirty="0"/>
              <a:t>https://www.bostonglobe.com/2023/01/12/business/former-takeda-worker-boyfriend-accused-defrauding-drug-firm-more-than-23m/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977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Newer stories:</a:t>
            </a:r>
          </a:p>
          <a:p>
            <a:r>
              <a:rPr lang="en-US" dirty="0">
                <a:hlinkClick r:id="rId3"/>
              </a:rPr>
              <a:t>https://www.sec.gov/news/press-release/2023-255</a:t>
            </a:r>
            <a:endParaRPr lang="en-US" dirty="0"/>
          </a:p>
          <a:p>
            <a:r>
              <a:rPr lang="en-US" dirty="0">
                <a:hlinkClick r:id="rId4"/>
              </a:rPr>
              <a:t>https://www.cnbc.com/2023/12/19/sec-charges-ex-ceo-of-stimwave-with-fraud-says-some-devices-were-fake.html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Stimwave</a:t>
            </a:r>
            <a:r>
              <a:rPr lang="en-US" dirty="0"/>
              <a:t>:</a:t>
            </a:r>
          </a:p>
          <a:p>
            <a:r>
              <a:rPr lang="en-US" dirty="0"/>
              <a:t>https://www.massdevice.com/doj-indicts-former-stimwave-ceo-neuromod-implant/</a:t>
            </a:r>
          </a:p>
          <a:p>
            <a:r>
              <a:rPr lang="en-US" dirty="0"/>
              <a:t>https://www.justice.gov/usao-sdny/pr/former-ceo-medical-device-company-indicted-creating-and-selling-fake-medical-component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3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https://www.justice.gov/opa/speech/assistant-attorney-general-kenneth-polite-jr-delivers-remarks-georgetown-university-law</a:t>
            </a:r>
          </a:p>
          <a:p>
            <a:r>
              <a:rPr lang="en-US" dirty="0"/>
              <a:t>https://www.justice.gov/usao-edny/pr/damian-williams-and-breon-peace-announce-new-voluntary-self-disclosure-policy-united</a:t>
            </a:r>
          </a:p>
          <a:p>
            <a:r>
              <a:rPr lang="en-US" dirty="0"/>
              <a:t>https://www.dykema.com/news-insights/doj-announces-a-new-corporate-voluntary-self-disclosure policy.html#:~:text=This%20policy%20implements%20a%20September,whether%20and%20what%20to%20disclose</a:t>
            </a:r>
          </a:p>
          <a:p>
            <a:r>
              <a:rPr lang="en-US" dirty="0"/>
              <a:t>https://www.justice.gov/criminal-fraud/page/file/937501/download</a:t>
            </a:r>
          </a:p>
          <a:p>
            <a:r>
              <a:rPr lang="en-US" dirty="0"/>
              <a:t>https://www.justice.gov/opa/speech/deputy-attorney-general-lisa-o-monaco-announces-new-safe-harbor-policy-voluntary-self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602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Avanir:</a:t>
            </a:r>
          </a:p>
          <a:p>
            <a:r>
              <a:rPr lang="en-US" dirty="0"/>
              <a:t>https://www.cleveland.com/court-justice/2023/04/ex-pharmacy-rep-sentenced-to-prison-for-paying-kickbacks-to-cleveland-doctors.html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26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Aesculap:</a:t>
            </a:r>
          </a:p>
          <a:p>
            <a:r>
              <a:rPr lang="en-US" dirty="0"/>
              <a:t>https://www.justice.gov/opa/pr/former-employee-medical-device-manufacturer-pleads-guilty-forging-two-fda-clearance-letters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63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Alexion:</a:t>
            </a:r>
          </a:p>
          <a:p>
            <a:r>
              <a:rPr lang="en-US" dirty="0"/>
              <a:t>https://www.sec.gov/news/press-release/2023-122</a:t>
            </a:r>
          </a:p>
          <a:p>
            <a:r>
              <a:rPr lang="en-US" dirty="0"/>
              <a:t>https://www.justice.gov/usao-sdny/pr/two-individuals-including-former-pharmaceutical-executive-plead-guilty-participating</a:t>
            </a:r>
          </a:p>
          <a:p>
            <a:r>
              <a:rPr lang="en-US" dirty="0"/>
              <a:t>https://www.fiercepharma.com/pharma/former-alexion-vp-4-others-find-their-goose-cooked-sec-insider-trading-charges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662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https://www.justice.gov/opa/pr/biotech-ceo-pleads-guilty-covid-19-securities-fraud-scheme</a:t>
            </a:r>
            <a:endParaRPr lang="en-US" dirty="0"/>
          </a:p>
          <a:p>
            <a:r>
              <a:rPr lang="en-US" dirty="0">
                <a:hlinkClick r:id="rId4"/>
              </a:rPr>
              <a:t>https://www.beckershospitalreview.com/legal-regulatory-issues/biotech-ceo-pleads-guilty-to-fraud-scheme.html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15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Novartis:</a:t>
            </a:r>
          </a:p>
          <a:p>
            <a:r>
              <a:rPr lang="en-US" dirty="0"/>
              <a:t>https://www.fiercepharma.com/pharma/former-novartis-execs-cleared-greek-bribery-charges-after-years-long-investigation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06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99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Florida:</a:t>
            </a:r>
          </a:p>
          <a:p>
            <a:r>
              <a:rPr lang="en-US" dirty="0">
                <a:hlinkClick r:id="rId3"/>
              </a:rPr>
              <a:t>https://www.flgov.com/2023/05/03/governor-desantis-signs-most-comprehensive-legislation-in-florida-history-to-increase-accountability-and-transparency-for-prescription-drug-costs/</a:t>
            </a:r>
            <a:endParaRPr lang="en-US" dirty="0"/>
          </a:p>
          <a:p>
            <a:r>
              <a:rPr lang="en-US" dirty="0">
                <a:hlinkClick r:id="rId4"/>
              </a:rPr>
              <a:t>https://www.nbcmiami.com/news/local/florida-gov-desantis-signs-bill-to-increase-transparency-for-prescription-drug-costs/3027175/</a:t>
            </a:r>
            <a:endParaRPr lang="en-US" dirty="0"/>
          </a:p>
          <a:p>
            <a:endParaRPr lang="en-US" dirty="0"/>
          </a:p>
          <a:p>
            <a:r>
              <a:rPr lang="en-US" dirty="0"/>
              <a:t>Tennessee:</a:t>
            </a:r>
          </a:p>
          <a:p>
            <a:r>
              <a:rPr lang="en-US" dirty="0">
                <a:hlinkClick r:id="rId5"/>
              </a:rPr>
              <a:t>https://www.dwt.com/blogs/privacy--security-law-blog/2023/05/tennessee-information-protection-data-privacy</a:t>
            </a:r>
            <a:endParaRPr lang="en-US" dirty="0"/>
          </a:p>
          <a:p>
            <a:r>
              <a:rPr lang="en-US" dirty="0">
                <a:hlinkClick r:id="rId6"/>
              </a:rPr>
              <a:t>http://www.capitol.tn.gov/Bills/113/Amend/HA0348.pdf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Connecticut:</a:t>
            </a:r>
          </a:p>
          <a:p>
            <a:r>
              <a:rPr lang="en-US" dirty="0">
                <a:hlinkClick r:id="rId7"/>
              </a:rPr>
              <a:t>https://portal.ct.gov/Office-of-the-Governor/News/Press-Releases/2023/06-2023/Governor-Lamont-Signs-Legislation-on-Health-Care-Affordability</a:t>
            </a:r>
            <a:endParaRPr lang="en-US" dirty="0"/>
          </a:p>
          <a:p>
            <a:r>
              <a:rPr lang="en-US" dirty="0">
                <a:hlinkClick r:id="rId8"/>
              </a:rPr>
              <a:t>https://www.policymed.com/2023/08/connecticut-governor-signs-legislation-on-health-care-affordability.html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Delaware:</a:t>
            </a:r>
          </a:p>
          <a:p>
            <a:r>
              <a:rPr lang="en-US" dirty="0">
                <a:hlinkClick r:id="rId9"/>
              </a:rPr>
              <a:t>https://legis.delaware.gov/BillDetail?LegislationId=140388</a:t>
            </a:r>
            <a:endParaRPr lang="en-US" dirty="0"/>
          </a:p>
          <a:p>
            <a:r>
              <a:rPr lang="en-US" dirty="0">
                <a:hlinkClick r:id="rId10"/>
              </a:rPr>
              <a:t>https://www.whitecase.com/insight-alert/delaware-comprehensive-data-privacy-law</a:t>
            </a:r>
            <a:endParaRPr lang="en-US" dirty="0"/>
          </a:p>
          <a:p>
            <a:endParaRPr lang="en-US" dirty="0"/>
          </a:p>
          <a:p>
            <a:r>
              <a:rPr lang="en-US" dirty="0"/>
              <a:t>Michigan:</a:t>
            </a:r>
          </a:p>
          <a:p>
            <a:r>
              <a:rPr lang="en-US" dirty="0">
                <a:hlinkClick r:id="rId11"/>
              </a:rPr>
              <a:t>https://www.fox2detroit.com/news/michigan-lawmakers-repeal-nations-only-immunity-law-that-shields-drug-companies-from-liability</a:t>
            </a:r>
            <a:endParaRPr lang="en-US" dirty="0"/>
          </a:p>
          <a:p>
            <a:r>
              <a:rPr lang="en-US" dirty="0">
                <a:hlinkClick r:id="rId12"/>
              </a:rPr>
              <a:t>https://www.michigan.gov/ag/news/press-releases/2023/11/09/ag-nessel-celebrates-passage-of-drug-immunity-repeal-and-opioid-bar-legislation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823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27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https://www.sec.gov/news/statement/munter-importance-risk-assessment-082523</a:t>
            </a:r>
          </a:p>
          <a:p>
            <a:r>
              <a:rPr lang="en-US" dirty="0"/>
              <a:t>https://apnews.com/article/meta-facebook-data-privacy-fine-europe-9aa912200226c3d53aa293dca8968f84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0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https://www.fda.gov/media/170187/download </a:t>
            </a:r>
          </a:p>
          <a:p>
            <a:r>
              <a:rPr lang="en-US" dirty="0"/>
              <a:t>https://www.fda.gov/media/170899/download</a:t>
            </a:r>
          </a:p>
          <a:p>
            <a:r>
              <a:rPr lang="en-US" dirty="0"/>
              <a:t>https://www.fda.gov/media/162413/download</a:t>
            </a:r>
          </a:p>
          <a:p>
            <a:r>
              <a:rPr lang="en-US" dirty="0"/>
              <a:t>https://public-inspection.federalregister.gov/2023-21662.pdf </a:t>
            </a:r>
          </a:p>
          <a:p>
            <a:r>
              <a:rPr lang="en-US" dirty="0">
                <a:hlinkClick r:id="rId3"/>
              </a:rPr>
              <a:t>https://www.fda.gov/media/174066/download?attachment</a:t>
            </a:r>
            <a:endParaRPr lang="en-US" dirty="0"/>
          </a:p>
          <a:p>
            <a:r>
              <a:rPr lang="en-US" dirty="0">
                <a:hlinkClick r:id="rId4"/>
              </a:rPr>
              <a:t>https://www.foley.com/insights/publications/2023/12/fdas-final-rule-on-direct-to-consumer-advertising-presentation-of-risk-information/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5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https://oig.hhs.gov/documents/compliance-guidance/1114/GCPG-ICPG-Federal-Register-Notice.pdf</a:t>
            </a:r>
          </a:p>
          <a:p>
            <a:r>
              <a:rPr lang="en-US" dirty="0"/>
              <a:t>https://oig.hhs.gov/documents/compliance-guidance/1135/HHS-OIG-GCPG-2023.pdf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21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https://www.fda.gov/media/170187/download </a:t>
            </a:r>
          </a:p>
          <a:p>
            <a:r>
              <a:rPr lang="en-US" dirty="0"/>
              <a:t>https://www.fda.gov/media/170899/download</a:t>
            </a:r>
          </a:p>
          <a:p>
            <a:r>
              <a:rPr lang="en-US" dirty="0"/>
              <a:t>https://www.fda.gov/media/162413/download</a:t>
            </a:r>
          </a:p>
          <a:p>
            <a:r>
              <a:rPr lang="en-US" dirty="0"/>
              <a:t>https://public-inspection.federalregister.gov/2023-21662.pdf </a:t>
            </a:r>
          </a:p>
          <a:p>
            <a:r>
              <a:rPr lang="en-US" dirty="0">
                <a:hlinkClick r:id="rId3"/>
              </a:rPr>
              <a:t>https://www.fda.gov/media/174066/download?attachment</a:t>
            </a:r>
            <a:endParaRPr lang="en-US" dirty="0"/>
          </a:p>
          <a:p>
            <a:r>
              <a:rPr lang="en-US" dirty="0">
                <a:hlinkClick r:id="rId4"/>
              </a:rPr>
              <a:t>https://www.foley.com/insights/publications/2023/12/fdas-final-rule-on-direct-to-consumer-advertising-presentation-of-risk-information/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940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https://www.fda.gov/media/170187/download </a:t>
            </a:r>
          </a:p>
          <a:p>
            <a:r>
              <a:rPr lang="en-US" dirty="0"/>
              <a:t>https://www.fda.gov/media/170899/download</a:t>
            </a:r>
          </a:p>
          <a:p>
            <a:r>
              <a:rPr lang="en-US" dirty="0"/>
              <a:t>https://www.fda.gov/media/162413/download</a:t>
            </a:r>
          </a:p>
          <a:p>
            <a:r>
              <a:rPr lang="en-US" dirty="0"/>
              <a:t>https://public-inspection.federalregister.gov/2023-21662.pdf </a:t>
            </a:r>
          </a:p>
          <a:p>
            <a:r>
              <a:rPr lang="en-US" dirty="0">
                <a:hlinkClick r:id="rId3"/>
              </a:rPr>
              <a:t>https://www.fda.gov/media/174066/download?attachment</a:t>
            </a:r>
            <a:endParaRPr lang="en-US" dirty="0"/>
          </a:p>
          <a:p>
            <a:r>
              <a:rPr lang="en-US" dirty="0">
                <a:hlinkClick r:id="rId4"/>
              </a:rPr>
              <a:t>https://www.foley.com/insights/publications/2023/12/fdas-final-rule-on-direct-to-consumer-advertising-presentation-of-risk-information/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088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https://www.fda.gov/media/170187/download </a:t>
            </a:r>
          </a:p>
          <a:p>
            <a:r>
              <a:rPr lang="en-US" dirty="0"/>
              <a:t>https://www.fda.gov/media/170899/download</a:t>
            </a:r>
          </a:p>
          <a:p>
            <a:r>
              <a:rPr lang="en-US" dirty="0"/>
              <a:t>https://www.fda.gov/media/162413/download</a:t>
            </a:r>
          </a:p>
          <a:p>
            <a:r>
              <a:rPr lang="en-US" dirty="0"/>
              <a:t>https://public-inspection.federalregister.gov/2023-21662.pdf </a:t>
            </a:r>
          </a:p>
          <a:p>
            <a:r>
              <a:rPr lang="en-US" dirty="0">
                <a:hlinkClick r:id="rId3"/>
              </a:rPr>
              <a:t>https://www.fda.gov/media/174066/download?attachment</a:t>
            </a:r>
            <a:endParaRPr lang="en-US" dirty="0"/>
          </a:p>
          <a:p>
            <a:r>
              <a:rPr lang="en-US" dirty="0">
                <a:hlinkClick r:id="rId4"/>
              </a:rPr>
              <a:t>https://www.foley.com/insights/publications/2023/12/fdas-final-rule-on-direct-to-consumer-advertising-presentation-of-risk-information/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780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https://www.fda.gov/media/170187/download </a:t>
            </a:r>
          </a:p>
          <a:p>
            <a:r>
              <a:rPr lang="en-US" dirty="0"/>
              <a:t>https://www.fda.gov/media/170899/download</a:t>
            </a:r>
          </a:p>
          <a:p>
            <a:r>
              <a:rPr lang="en-US" dirty="0"/>
              <a:t>https://www.fda.gov/media/162413/download</a:t>
            </a:r>
          </a:p>
          <a:p>
            <a:r>
              <a:rPr lang="en-US" dirty="0"/>
              <a:t>https://public-inspection.federalregister.gov/2023-21662.pdf </a:t>
            </a:r>
          </a:p>
          <a:p>
            <a:r>
              <a:rPr lang="en-US" dirty="0">
                <a:hlinkClick r:id="rId3"/>
              </a:rPr>
              <a:t>https://www.fda.gov/media/174066/download?attachment</a:t>
            </a:r>
            <a:endParaRPr lang="en-US" dirty="0"/>
          </a:p>
          <a:p>
            <a:r>
              <a:rPr lang="en-US" dirty="0">
                <a:hlinkClick r:id="rId4"/>
              </a:rPr>
              <a:t>https://www.foley.com/insights/publications/2023/12/fdas-final-rule-on-direct-to-consumer-advertising-presentation-of-risk-information/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410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Xeris:</a:t>
            </a:r>
          </a:p>
          <a:p>
            <a:r>
              <a:rPr lang="en-US" dirty="0"/>
              <a:t>https://www.fiercepharma.com/marketing/after-prolonged-quiet-spell-fda-ad-watchers-take-umbrage-xeris-misleading-claims-its</a:t>
            </a:r>
          </a:p>
          <a:p>
            <a:r>
              <a:rPr lang="en-US" dirty="0"/>
              <a:t>https://www.fda.gov/media/169419/download</a:t>
            </a:r>
          </a:p>
          <a:p>
            <a:r>
              <a:rPr lang="en-US" dirty="0"/>
              <a:t>https://www.fda.gov/media/169418/download</a:t>
            </a:r>
          </a:p>
          <a:p>
            <a:r>
              <a:rPr lang="en-US" dirty="0" err="1"/>
              <a:t>Intas</a:t>
            </a:r>
            <a:r>
              <a:rPr lang="en-US" dirty="0"/>
              <a:t>:</a:t>
            </a:r>
          </a:p>
          <a:p>
            <a:r>
              <a:rPr lang="en-US" dirty="0"/>
              <a:t>https://www.raps.org/news-and-articles/news-articles/2023/8/fda-warns-intas,-centaur-and-baxter-over-gmp-viola</a:t>
            </a:r>
          </a:p>
          <a:p>
            <a:r>
              <a:rPr lang="en-US" dirty="0"/>
              <a:t>https://www.fda.gov/inspections-compliance-enforcement-and-criminal-investigations/warning-letters/intas-pharmaceuticals-limited-652067-07282023</a:t>
            </a:r>
          </a:p>
          <a:p>
            <a:r>
              <a:rPr lang="en-US" dirty="0"/>
              <a:t>Zyto:</a:t>
            </a:r>
          </a:p>
          <a:p>
            <a:r>
              <a:rPr lang="en-US" dirty="0"/>
              <a:t>https://www.fda.gov/inspections-compliance-enforcement-and-criminal-investigations/warning-letters/zyto-technologies-inc-652316-06212023</a:t>
            </a:r>
          </a:p>
          <a:p>
            <a:r>
              <a:rPr lang="en-US" dirty="0"/>
              <a:t>https://www.raps.org/news-and-articles/news-articles/2023/7/utah-wellness-firm-warned-a-second-time-for-promot</a:t>
            </a:r>
          </a:p>
          <a:p>
            <a:r>
              <a:rPr lang="en-US" dirty="0"/>
              <a:t>AstraZeneca:</a:t>
            </a:r>
          </a:p>
          <a:p>
            <a:r>
              <a:rPr lang="en-US" dirty="0"/>
              <a:t>https://www.fda.gov/inspections-compliance-enforcement-and-criminal-investigations/warning-letters/astrazeneca-pharmaceuticals-lp-664789-08042023</a:t>
            </a:r>
          </a:p>
          <a:p>
            <a:r>
              <a:rPr lang="en-US" dirty="0"/>
              <a:t>https://www.beckershospitalreview.com/pharmacy/fda-warns-astrazeneca-over-false-advertising-of-copd-drug.html</a:t>
            </a:r>
          </a:p>
          <a:p>
            <a:r>
              <a:rPr lang="en-US" dirty="0"/>
              <a:t>Abiomed:</a:t>
            </a:r>
          </a:p>
          <a:p>
            <a:r>
              <a:rPr lang="en-US" dirty="0"/>
              <a:t>https://www.fiercebiotech.com/medtech/jjs-abiomed-lands-fda-warning-letter-over-impella-heart-pumps-software?utm_medium=email&amp;utm_source=nl&amp;utm_campaign=LS-NL-FierceMedTech&amp;oly_enc_id=6576I0000234G9K</a:t>
            </a:r>
          </a:p>
          <a:p>
            <a:r>
              <a:rPr lang="en-US" dirty="0"/>
              <a:t>https://www.fda.gov/inspections-compliance-enforcement-and-criminal-investigations/warning-letters/abiomed-inc-663150-09192023</a:t>
            </a:r>
          </a:p>
          <a:p>
            <a:r>
              <a:rPr lang="en-US" dirty="0"/>
              <a:t>Otsuka:</a:t>
            </a:r>
          </a:p>
          <a:p>
            <a:r>
              <a:rPr lang="en-US" dirty="0">
                <a:hlinkClick r:id="rId3"/>
              </a:rPr>
              <a:t>https://www.fiercepharma.com/marketing/fda-rules-otsuka-marketing-claim-overstates-rexulti-efficacy-threatening-cornerstone-huge</a:t>
            </a:r>
            <a:endParaRPr lang="en-US" dirty="0"/>
          </a:p>
          <a:p>
            <a:r>
              <a:rPr lang="en-US" dirty="0">
                <a:hlinkClick r:id="rId4"/>
              </a:rPr>
              <a:t>https://www.fda.gov/media/173730/download?attachment</a:t>
            </a:r>
            <a:endParaRPr lang="en-US" dirty="0"/>
          </a:p>
          <a:p>
            <a:r>
              <a:rPr lang="en-US" dirty="0"/>
              <a:t>Evofem:</a:t>
            </a:r>
          </a:p>
          <a:p>
            <a:r>
              <a:rPr lang="en-US" dirty="0">
                <a:hlinkClick r:id="rId5"/>
              </a:rPr>
              <a:t>https://www.fiercepharma.com/marketing/fda-accuses-evofem-overstating-efficacy-contraceptive-gel</a:t>
            </a:r>
            <a:endParaRPr lang="en-US" dirty="0"/>
          </a:p>
          <a:p>
            <a:r>
              <a:rPr lang="en-US" dirty="0">
                <a:hlinkClick r:id="rId6"/>
              </a:rPr>
              <a:t>https://www.fda.gov/media/173696/download?attachment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875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038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EU </a:t>
            </a:r>
            <a:r>
              <a:rPr lang="en-US" dirty="0"/>
              <a:t>ESG </a:t>
            </a:r>
            <a:r>
              <a:rPr lang="en-US"/>
              <a:t>due diligence:</a:t>
            </a:r>
          </a:p>
          <a:p>
            <a:r>
              <a:rPr lang="en-US">
                <a:hlinkClick r:id="rId3"/>
              </a:rPr>
              <a:t>https://www.sidley.com/en/insights/newsupdates/2023/12/new-eu-esg-legislation-will-affect-non-eu-companies-with-significant-eu-revenues</a:t>
            </a:r>
            <a:endParaRPr lang="en-US"/>
          </a:p>
          <a:p>
            <a:r>
              <a:rPr lang="en-US">
                <a:hlinkClick r:id="rId4"/>
              </a:rPr>
              <a:t>https://www.esgtoday.com/eu-lawmakers-agree-on-new-law-requiring-companies-to-address-environmental-human-rights-impact-in-value-chains/</a:t>
            </a:r>
            <a:endParaRPr lang="en-US"/>
          </a:p>
          <a:p>
            <a:endParaRPr lang="en-US" dirty="0"/>
          </a:p>
          <a:p>
            <a:r>
              <a:rPr lang="en-US" dirty="0"/>
              <a:t>UK MHRA:</a:t>
            </a:r>
          </a:p>
          <a:p>
            <a:r>
              <a:rPr lang="en-US" dirty="0">
                <a:hlinkClick r:id="rId5"/>
              </a:rPr>
              <a:t>https://www.gov.uk/government/publications/software-and-artificial-intelligence-ai-as-a-medical-device/software-and-artificial-intelligence-ai-as-a-medical-device</a:t>
            </a:r>
            <a:endParaRPr lang="en-US" dirty="0"/>
          </a:p>
          <a:p>
            <a:r>
              <a:rPr lang="en-US" dirty="0">
                <a:hlinkClick r:id="rId6"/>
              </a:rPr>
              <a:t>https://www.raps.org/news-and-articles/news-articles/2023/4/euro-roundup-transition-to-mdr-underway-for-63-of</a:t>
            </a:r>
            <a:endParaRPr lang="en-US" dirty="0"/>
          </a:p>
          <a:p>
            <a:endParaRPr lang="en-US" dirty="0"/>
          </a:p>
          <a:p>
            <a:r>
              <a:rPr lang="en-US" dirty="0"/>
              <a:t>EU Commission:</a:t>
            </a:r>
          </a:p>
          <a:p>
            <a:r>
              <a:rPr lang="en-US" dirty="0">
                <a:hlinkClick r:id="rId7"/>
              </a:rPr>
              <a:t>https://safetyobserver.com/2023/05/04/eu-pharmaceutical-reform/?utm_source=google&amp;utm_medium=cpc&amp;utm_campaign=perfmax&amp;utm_content=pharmaco&amp;campaign_id=19662785479&amp;network=x&amp;gclid=CjwKCAjw-IWkBhBTEiwA2exyO-K28CRQ3TZFHOE6dw0mGh4-fIS0QF8GX9UsIk0p4WuagyjjgyjqVBoC7IUQAvD_BwE</a:t>
            </a:r>
            <a:endParaRPr lang="en-US" dirty="0"/>
          </a:p>
          <a:p>
            <a:r>
              <a:rPr lang="en-US" dirty="0">
                <a:hlinkClick r:id="rId8"/>
              </a:rPr>
              <a:t>https://eur-lex.europa.eu/legal-content/EN/TXT/?uri=CELEX:52023PC0193</a:t>
            </a:r>
            <a:endParaRPr lang="en-US" dirty="0"/>
          </a:p>
          <a:p>
            <a:endParaRPr lang="en-US" dirty="0"/>
          </a:p>
          <a:p>
            <a:r>
              <a:rPr lang="en-US" dirty="0"/>
              <a:t>ISO:</a:t>
            </a:r>
          </a:p>
          <a:p>
            <a:r>
              <a:rPr lang="en-US" dirty="0">
                <a:hlinkClick r:id="rId9"/>
              </a:rPr>
              <a:t>https://fcpablog.com/2023/08/28/the-iso-standard-for-internal-investigations-is-out-heres-what-to-know/#:~:text=The%20ISO%20standard%20also%20provides,and%20elements%20of%20a%20robust</a:t>
            </a:r>
            <a:endParaRPr lang="en-US" dirty="0"/>
          </a:p>
          <a:p>
            <a:r>
              <a:rPr lang="en-US" dirty="0">
                <a:hlinkClick r:id="rId10"/>
              </a:rPr>
              <a:t>https://www.iso.org/standard/74094.html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IMDRF:</a:t>
            </a:r>
          </a:p>
          <a:p>
            <a:r>
              <a:rPr lang="en-US" dirty="0">
                <a:hlinkClick r:id="rId11"/>
              </a:rPr>
              <a:t>https://www.raps.org/news-and-articles/news-articles/2023/9/imdrf-guidance-updates-thinking-on-personalized-me</a:t>
            </a:r>
            <a:endParaRPr lang="en-US" dirty="0"/>
          </a:p>
          <a:p>
            <a:r>
              <a:rPr lang="en-US" dirty="0">
                <a:hlinkClick r:id="rId12"/>
              </a:rPr>
              <a:t>https://www.imdrf.org/sites/default/files/2023-09/IMDRF_PMD WG_N58 FINAL_2023 %28Edition 2%29_0.pdf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8518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Servier:</a:t>
            </a:r>
          </a:p>
          <a:p>
            <a:r>
              <a:rPr lang="en-US" dirty="0">
                <a:hlinkClick r:id="rId3"/>
              </a:rPr>
              <a:t>https://news.yahoo.com/french-drugmaker-servier-ordered-pay-102402750.html?guccounter=1&amp;guce_referrer=aHR0cHM6Ly93d3cuZ29vZ2xlLmNvbS8&amp;guce_referrer_sig=AQAAAJhBHtnRX8g5XWs79IzvW2q60zakcFzFOJttQWPaMannDd3tX2Ey_b2AvMfdP2TBbunyl1ojynrRM_iMCsriFRpLkTGwKHiWoht3FQzQH2mpFgM_FqQ9mva27PjtSFkiZF9GiMyee9sGP5bd-7yqMhcoZqSx8zIyWQAnrQGmDpDM</a:t>
            </a:r>
            <a:endParaRPr lang="en-US"/>
          </a:p>
          <a:p>
            <a:endParaRPr lang="en-US" dirty="0"/>
          </a:p>
          <a:p>
            <a:r>
              <a:rPr lang="en-US"/>
              <a:t>EU </a:t>
            </a:r>
            <a:r>
              <a:rPr lang="en-US" dirty="0"/>
              <a:t>Commission:</a:t>
            </a:r>
            <a:endParaRPr lang="en-US"/>
          </a:p>
          <a:p>
            <a:r>
              <a:rPr lang="en-US"/>
              <a:t>https://www.pharmaceutical-technology.com/news/five-pharma-firms-fined-e13-4-million-over-ecs-cartel-investigation/</a:t>
            </a:r>
          </a:p>
          <a:p>
            <a:r>
              <a:rPr lang="en-US" dirty="0"/>
              <a:t>MBI Pharma:</a:t>
            </a:r>
          </a:p>
          <a:p>
            <a:r>
              <a:rPr lang="en-US" dirty="0">
                <a:hlinkClick r:id="rId4"/>
              </a:rPr>
              <a:t>https://barlaw.co.il/client-updates/israel-monopoly-fined-for-unfair-excessive-price</a:t>
            </a:r>
            <a:endParaRPr lang="en-US"/>
          </a:p>
          <a:p>
            <a:r>
              <a:rPr lang="en-US" dirty="0">
                <a:hlinkClick r:id="rId5"/>
              </a:rPr>
              <a:t>https://www.jdsupra.com/legalnews/monopoly-fined-for-unfair-excessive-2827267/</a:t>
            </a:r>
            <a:endParaRPr lang="en-US" dirty="0"/>
          </a:p>
          <a:p>
            <a:r>
              <a:rPr lang="en-US" dirty="0"/>
              <a:t>Auden Mck/Accord:</a:t>
            </a:r>
          </a:p>
          <a:p>
            <a:r>
              <a:rPr lang="en-US">
                <a:hlinkClick r:id="rId6"/>
              </a:rPr>
              <a:t>https://www.gov.uk/government/news/cma-decision-upheld-in-major-drug-price-abuse-case</a:t>
            </a:r>
          </a:p>
          <a:p>
            <a:r>
              <a:rPr lang="en-US" dirty="0">
                <a:hlinkClick r:id="rId7"/>
              </a:rPr>
              <a:t>https://www.fiercepharma.com/pharma/tribunal-upholds-ps130m-fine-after-uks-competition-authority-uncovered-10000-price-hike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4135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BioNTech Twitter:</a:t>
            </a:r>
          </a:p>
          <a:p>
            <a:r>
              <a:rPr lang="en-US" dirty="0">
                <a:hlinkClick r:id="rId3"/>
              </a:rPr>
              <a:t>https://drpr-online.de/2023/08/02/deutscher-rat-fuer-public-relations-mahnt-twitter-bzw-x-und-biontech-se/</a:t>
            </a:r>
            <a:endParaRPr lang="en-US" dirty="0"/>
          </a:p>
          <a:p>
            <a:r>
              <a:rPr lang="en-US" dirty="0">
                <a:hlinkClick r:id="rId4"/>
              </a:rPr>
              <a:t>https://theintercept.com/2023/01/16/twitter-covid-vaccine-pharma/</a:t>
            </a:r>
            <a:endParaRPr lang="en-US" dirty="0"/>
          </a:p>
          <a:p>
            <a:r>
              <a:rPr lang="en-US" dirty="0">
                <a:hlinkClick r:id="rId5"/>
              </a:rPr>
              <a:t>https://www.fiercepharma.com/marketing/biontech-and-x-warned-pr-body-trying-duck-covid-19-vaccine-debate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0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61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https://www.taf.org/scotus-supervalu-reject-standard/</a:t>
            </a:r>
          </a:p>
          <a:p>
            <a:pPr marL="0" indent="0">
              <a:buFontTx/>
              <a:buNone/>
            </a:pPr>
            <a:r>
              <a:rPr lang="en-US" dirty="0"/>
              <a:t>https://www.scotusblog.com/2023/06/supreme-court-maintains-focus-on-defendants-subjective-beliefs-in-false-claims-act-cases/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379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https://www.fda.gov/drugs/new-drugs-fda-cders-new-molecular-entities-and-new-therapeutic-biological-products/novel-drug-approvals-2023</a:t>
            </a:r>
          </a:p>
          <a:p>
            <a:r>
              <a:rPr lang="en-US" dirty="0"/>
              <a:t>https://www.fiercepharma.com/special-reports/2023-drug-approvals-after-down-year-fda-signs-bounty-new-medicines?utm_medium=email&amp;utm_source=nl&amp;utm_campaign=LS-NL-FiercePharma&amp;oly_enc_id=2137F3702001G6W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7641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22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IRA:</a:t>
            </a:r>
          </a:p>
          <a:p>
            <a:pPr marL="0" indent="0">
              <a:buFontTx/>
              <a:buNone/>
            </a:pPr>
            <a:r>
              <a:rPr lang="en-US" dirty="0"/>
              <a:t>https://www.bloomberglaw.com/external/document/XC6ALSM4000000/health-care-transactions-professional-perspective-transactional- </a:t>
            </a:r>
          </a:p>
          <a:p>
            <a:pPr marL="0" indent="0">
              <a:buFontTx/>
              <a:buNone/>
            </a:pPr>
            <a:r>
              <a:rPr lang="en-US" dirty="0"/>
              <a:t>https://healthpolicy.usc.edu/research/mitigating-the-inflation-reduction-acts-potential-adverse-impacts-on-the-prescription-drug-market/</a:t>
            </a:r>
          </a:p>
          <a:p>
            <a:pPr marL="0" indent="0">
              <a:buFontTx/>
              <a:buNone/>
            </a:pPr>
            <a:r>
              <a:rPr lang="en-US" dirty="0"/>
              <a:t>https://www.debevoise.com/insights/publications/2022/11/implications-of-the-inflation-reduction-act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Genetic Testing:</a:t>
            </a:r>
          </a:p>
          <a:p>
            <a:pPr marL="0" indent="0">
              <a:buFontTx/>
              <a:buNone/>
            </a:pPr>
            <a:r>
              <a:rPr lang="en-US" dirty="0"/>
              <a:t>https://www.ebglaw.com/insights/publications/sponsored-genetic-testing-programs-compliance-considerations-following-doj-false-claims-act-settlement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AI Regulations: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https://www.fiercepharma.com/premium/webinar/unleashing-ai-opportunities-strong-data-foundation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https://www.gov.uk/government/publications/software-and-artificial-intelligence-ai-as-a-medical-device/software-and-artificial-intelligence-ai-as-a-medical-device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https://www.fda.gov/news-events/press-announcements/fda-establishes-new-advisory-committee-digital-health-technologies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95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3225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5807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9907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7394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455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2419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1068F-31B2-B648-A9A5-0AF9C9B40587}" type="slidenum">
              <a:rPr kumimoji="0" lang="en-US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257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https://www.fda.gov/media/173172/</a:t>
            </a:r>
          </a:p>
          <a:p>
            <a:pPr marL="0" indent="0">
              <a:buFontTx/>
              <a:buNone/>
            </a:pPr>
            <a:r>
              <a:rPr lang="en-US" dirty="0"/>
              <a:t>https://www.foleyhoag.com/news-and-insights/publications/alerts-and-updates/2023/october/fda-issues-revised-draft-guidance-on-scientific-information-on-unapproved-uses-communications/#:~:text=The%20revised%20draft%20guidance%20provides,or%20cleared%20by%20FDA%20anddownload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471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3852B-1303-49C1-8092-42A51215F9A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76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https://litigationtracker.law.georgetown.edu/issues/inflation-reduction-act/ </a:t>
            </a:r>
          </a:p>
          <a:p>
            <a:pPr marL="0" indent="0">
              <a:buFontTx/>
              <a:buNone/>
            </a:pPr>
            <a:r>
              <a:rPr lang="en-US" dirty="0"/>
              <a:t>https://www.fiercehealthcare.com/payers/legal-battle-over-drug-price-negotiations-just-getting-started#:~:text=The%20legal%20battle%20over%20drug%20price%20negotiations%20is%20just%20getting%20started&amp;text=Pharmaceutical%20companies%20are%20waging%20war,of%2Dpocket%20costs%20for%20pati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86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https://www.cms.gov/newsroom/press-releases/hhs-releases-initial-guidance-medicare-prescription-drug-inflation-rebate-program </a:t>
            </a:r>
          </a:p>
          <a:p>
            <a:r>
              <a:rPr lang="en-US" dirty="0"/>
              <a:t>https://www.cms.gov/files/document/inflation-rebate-fact-sheet-february-2023.pdf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3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https://www.cms.gov/inflation-reduction-act-and-medicare/medicare-drug-price-negotiation</a:t>
            </a:r>
          </a:p>
          <a:p>
            <a:pPr marL="0" indent="0">
              <a:buFontTx/>
              <a:buNone/>
            </a:pPr>
            <a:r>
              <a:rPr lang="en-US" dirty="0"/>
              <a:t>https://www.cms.gov/files/document/fact-sheet-medicare-selected-drug-negotiation-list-ipay-2026.pdf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93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29A123A3-254B-FACD-B23E-5B27073061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24" r="18742"/>
          <a:stretch/>
        </p:blipFill>
        <p:spPr>
          <a:xfrm flipV="1">
            <a:off x="2147888" y="0"/>
            <a:ext cx="10044112" cy="6858000"/>
          </a:xfrm>
          <a:prstGeom prst="rect">
            <a:avLst/>
          </a:prstGeom>
        </p:spPr>
      </p:pic>
      <p:sp>
        <p:nvSpPr>
          <p:cNvPr id="6" name="Title 14">
            <a:extLst>
              <a:ext uri="{FF2B5EF4-FFF2-40B4-BE49-F238E27FC236}">
                <a16:creationId xmlns:a16="http://schemas.microsoft.com/office/drawing/2014/main" id="{73860D57-85C6-DB98-6B95-EDE87C40A3B7}"/>
              </a:ext>
            </a:extLst>
          </p:cNvPr>
          <p:cNvSpPr txBox="1">
            <a:spLocks/>
          </p:cNvSpPr>
          <p:nvPr userDrawn="1"/>
        </p:nvSpPr>
        <p:spPr>
          <a:xfrm>
            <a:off x="550863" y="549275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4FB21F95-74FD-E2CF-09EF-0E24641C527A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EC1D45F9-9A05-8074-D3FB-991CCE43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sz="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</a:t>
            </a:r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 in Review</a:t>
            </a:r>
          </a:p>
        </p:txBody>
      </p:sp>
    </p:spTree>
    <p:extLst>
      <p:ext uri="{BB962C8B-B14F-4D97-AF65-F5344CB8AC3E}">
        <p14:creationId xmlns:p14="http://schemas.microsoft.com/office/powerpoint/2010/main" val="3812134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3">
            <a:extLst>
              <a:ext uri="{FF2B5EF4-FFF2-40B4-BE49-F238E27FC236}">
                <a16:creationId xmlns:a16="http://schemas.microsoft.com/office/drawing/2014/main" id="{40B45DFF-2094-FCF7-EABE-CFFEC4CF94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 flipV="1">
            <a:off x="9397308" y="-356157"/>
            <a:ext cx="864698" cy="1577011"/>
          </a:xfrm>
          <a:prstGeom prst="rect">
            <a:avLst/>
          </a:prstGeom>
          <a:noFill/>
        </p:spPr>
      </p:pic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1CEA3D9D-EA4A-79EC-A559-59045FE524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9"/>
          <a:stretch/>
        </p:blipFill>
        <p:spPr>
          <a:xfrm rot="16200000" flipH="1" flipV="1">
            <a:off x="6645910" y="1312863"/>
            <a:ext cx="5829300" cy="5260975"/>
          </a:xfrm>
          <a:prstGeom prst="rect">
            <a:avLst/>
          </a:prstGeom>
          <a:noFill/>
        </p:spPr>
      </p:pic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A799C83D-DDF8-D9C4-B94D-A19D90F09A37}"/>
              </a:ext>
            </a:extLst>
          </p:cNvPr>
          <p:cNvSpPr txBox="1">
            <a:spLocks/>
          </p:cNvSpPr>
          <p:nvPr userDrawn="1"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</p:spTree>
    <p:extLst>
      <p:ext uri="{BB962C8B-B14F-4D97-AF65-F5344CB8AC3E}">
        <p14:creationId xmlns:p14="http://schemas.microsoft.com/office/powerpoint/2010/main" val="19077585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F34EC0A-3490-E047-92D6-B18299ECA4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94000"/>
          </a:blip>
          <a:srcRect/>
          <a:stretch/>
        </p:blipFill>
        <p:spPr>
          <a:xfrm>
            <a:off x="0" y="0"/>
            <a:ext cx="12207240" cy="6873732"/>
          </a:xfrm>
          <a:prstGeom prst="rect">
            <a:avLst/>
          </a:prstGeom>
        </p:spPr>
      </p:pic>
      <p:pic>
        <p:nvPicPr>
          <p:cNvPr id="21" name="Picture 20" descr="A large body of water&#10;&#10;Description automatically generated">
            <a:extLst>
              <a:ext uri="{FF2B5EF4-FFF2-40B4-BE49-F238E27FC236}">
                <a16:creationId xmlns:a16="http://schemas.microsoft.com/office/drawing/2014/main" id="{8E52150E-159C-46A1-9363-255E086D3A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5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8096" cy="686858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82E848-AAAC-FD60-D09B-488D39BBBBEE}"/>
              </a:ext>
            </a:extLst>
          </p:cNvPr>
          <p:cNvSpPr/>
          <p:nvPr userDrawn="1"/>
        </p:nvSpPr>
        <p:spPr>
          <a:xfrm>
            <a:off x="0" y="-5148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33506B-8B4A-C839-7C2E-3A1AAD178B17}"/>
              </a:ext>
            </a:extLst>
          </p:cNvPr>
          <p:cNvSpPr/>
          <p:nvPr userDrawn="1"/>
        </p:nvSpPr>
        <p:spPr>
          <a:xfrm>
            <a:off x="-1524" y="0"/>
            <a:ext cx="12192000" cy="6858000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322CC-C8AB-9849-A3F1-43469BB6E540}"/>
              </a:ext>
            </a:extLst>
          </p:cNvPr>
          <p:cNvSpPr/>
          <p:nvPr userDrawn="1"/>
        </p:nvSpPr>
        <p:spPr>
          <a:xfrm>
            <a:off x="0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5FCBA6-02D1-9CA8-93B8-E9BF709C495F}"/>
              </a:ext>
            </a:extLst>
          </p:cNvPr>
          <p:cNvSpPr/>
          <p:nvPr userDrawn="1"/>
        </p:nvSpPr>
        <p:spPr>
          <a:xfrm>
            <a:off x="6122019" y="6596390"/>
            <a:ext cx="6063466" cy="2616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unset over a body of water&#10;&#10;Description automatically generated">
            <a:extLst>
              <a:ext uri="{FF2B5EF4-FFF2-40B4-BE49-F238E27FC236}">
                <a16:creationId xmlns:a16="http://schemas.microsoft.com/office/drawing/2014/main" id="{6837930C-3752-DF4F-B958-650AB10C6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96390"/>
            <a:ext cx="6063466" cy="261610"/>
          </a:xfrm>
          <a:prstGeom prst="rect">
            <a:avLst/>
          </a:prstGeom>
        </p:spPr>
      </p:pic>
      <p:pic>
        <p:nvPicPr>
          <p:cNvPr id="7" name="Picture 6" descr="A sunset over a body of water&#10;&#10;Description automatically generated">
            <a:extLst>
              <a:ext uri="{FF2B5EF4-FFF2-40B4-BE49-F238E27FC236}">
                <a16:creationId xmlns:a16="http://schemas.microsoft.com/office/drawing/2014/main" id="{39A6A54D-2966-397B-9DDA-AEBC637E0D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alphaModFix amt="3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0164" t="62054"/>
          <a:stretch/>
        </p:blipFill>
        <p:spPr>
          <a:xfrm>
            <a:off x="6114548" y="6596390"/>
            <a:ext cx="6074404" cy="26161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F19B977D-A3FF-7F44-AA57-6781E5F3A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0333" t="32003" r="21053" b="29747"/>
          <a:stretch/>
        </p:blipFill>
        <p:spPr>
          <a:xfrm>
            <a:off x="4553744" y="1682543"/>
            <a:ext cx="3204074" cy="16156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82073D-0860-0D4A-18F7-66C0723987B2}"/>
              </a:ext>
            </a:extLst>
          </p:cNvPr>
          <p:cNvSpPr/>
          <p:nvPr userDrawn="1"/>
        </p:nvSpPr>
        <p:spPr>
          <a:xfrm>
            <a:off x="6114548" y="6596390"/>
            <a:ext cx="1643270" cy="261610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100" kern="110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Year-in-Review</a:t>
            </a:r>
            <a:r>
              <a:rPr lang="en-US" sz="1100" kern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|  2022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79DCB0-16C1-B1EC-1720-4FE2F30AC151}"/>
              </a:ext>
            </a:extLst>
          </p:cNvPr>
          <p:cNvSpPr/>
          <p:nvPr userDrawn="1"/>
        </p:nvSpPr>
        <p:spPr>
          <a:xfrm>
            <a:off x="4155571" y="6596390"/>
            <a:ext cx="1907895" cy="261610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algn="r"/>
            <a:r>
              <a:rPr lang="en-US" sz="1100" kern="11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PotomacRiverPartners.com</a:t>
            </a:r>
            <a:endParaRPr lang="en-US" sz="1100" b="1" kern="11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59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ooter Placeholder 13">
            <a:extLst>
              <a:ext uri="{FF2B5EF4-FFF2-40B4-BE49-F238E27FC236}">
                <a16:creationId xmlns:a16="http://schemas.microsoft.com/office/drawing/2014/main" id="{AA346847-5B71-5C83-1F2E-40D51B12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FC4A7DDB-2523-0599-3E0D-40C1FC98B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50797" y="6507212"/>
            <a:ext cx="6379210" cy="153888"/>
          </a:xfrm>
          <a:prstGeom prst="rect">
            <a:avLst/>
          </a:prstGeom>
        </p:spPr>
        <p:txBody>
          <a:bodyPr lIns="0"/>
          <a:lstStyle>
            <a:lvl1pPr>
              <a:defRPr sz="900"/>
            </a:lvl1pPr>
          </a:lstStyle>
          <a:p>
            <a:r>
              <a:rPr lang="en-US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  <a:endParaRPr lang="en-US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784" r:id="rId16"/>
    <p:sldLayoutId id="2147483785" r:id="rId17"/>
    <p:sldLayoutId id="2147483692" r:id="rId18"/>
    <p:sldLayoutId id="2147483786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57.jp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56.jpe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6.png"/><Relationship Id="rId12" Type="http://schemas.openxmlformats.org/officeDocument/2006/relationships/image" Target="../media/image7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3.xml"/><Relationship Id="rId6" Type="http://schemas.openxmlformats.org/officeDocument/2006/relationships/image" Target="../media/image61.png"/><Relationship Id="rId11" Type="http://schemas.openxmlformats.org/officeDocument/2006/relationships/image" Target="../media/image69.png"/><Relationship Id="rId5" Type="http://schemas.openxmlformats.org/officeDocument/2006/relationships/image" Target="../media/image57.jpg"/><Relationship Id="rId10" Type="http://schemas.openxmlformats.org/officeDocument/2006/relationships/image" Target="../media/image68.png"/><Relationship Id="rId4" Type="http://schemas.openxmlformats.org/officeDocument/2006/relationships/image" Target="../media/image65.png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4.xml"/><Relationship Id="rId6" Type="http://schemas.openxmlformats.org/officeDocument/2006/relationships/image" Target="../media/image72.png"/><Relationship Id="rId5" Type="http://schemas.openxmlformats.org/officeDocument/2006/relationships/image" Target="../media/image65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18" Type="http://schemas.openxmlformats.org/officeDocument/2006/relationships/image" Target="../media/image83.png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70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69.png"/><Relationship Id="rId20" Type="http://schemas.openxmlformats.org/officeDocument/2006/relationships/image" Target="../media/image85.png"/><Relationship Id="rId1" Type="http://schemas.openxmlformats.org/officeDocument/2006/relationships/tags" Target="../tags/tag15.xml"/><Relationship Id="rId6" Type="http://schemas.openxmlformats.org/officeDocument/2006/relationships/image" Target="../media/image72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64.png"/><Relationship Id="rId10" Type="http://schemas.openxmlformats.org/officeDocument/2006/relationships/image" Target="../media/image78.png"/><Relationship Id="rId19" Type="http://schemas.openxmlformats.org/officeDocument/2006/relationships/image" Target="../media/image84.png"/><Relationship Id="rId4" Type="http://schemas.openxmlformats.org/officeDocument/2006/relationships/image" Target="../media/image1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64.png"/><Relationship Id="rId18" Type="http://schemas.openxmlformats.org/officeDocument/2006/relationships/image" Target="../media/image85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83.png"/><Relationship Id="rId20" Type="http://schemas.openxmlformats.org/officeDocument/2006/relationships/image" Target="../media/image72.png"/><Relationship Id="rId1" Type="http://schemas.openxmlformats.org/officeDocument/2006/relationships/tags" Target="../tags/tag16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5" Type="http://schemas.openxmlformats.org/officeDocument/2006/relationships/image" Target="../media/image70.png"/><Relationship Id="rId10" Type="http://schemas.openxmlformats.org/officeDocument/2006/relationships/image" Target="../media/image80.png"/><Relationship Id="rId19" Type="http://schemas.openxmlformats.org/officeDocument/2006/relationships/image" Target="../media/image73.png"/><Relationship Id="rId4" Type="http://schemas.openxmlformats.org/officeDocument/2006/relationships/image" Target="../media/image1.png"/><Relationship Id="rId9" Type="http://schemas.openxmlformats.org/officeDocument/2006/relationships/image" Target="../media/image79.png"/><Relationship Id="rId1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86.jpe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0.jpeg"/><Relationship Id="rId18" Type="http://schemas.openxmlformats.org/officeDocument/2006/relationships/image" Target="../media/image103.png"/><Relationship Id="rId3" Type="http://schemas.openxmlformats.org/officeDocument/2006/relationships/notesSlide" Target="../notesSlides/notesSlide23.xml"/><Relationship Id="rId21" Type="http://schemas.microsoft.com/office/2007/relationships/hdphoto" Target="../media/hdphoto11.wdp"/><Relationship Id="rId7" Type="http://schemas.openxmlformats.org/officeDocument/2006/relationships/image" Target="../media/image96.jpeg"/><Relationship Id="rId12" Type="http://schemas.openxmlformats.org/officeDocument/2006/relationships/image" Target="../media/image99.png"/><Relationship Id="rId17" Type="http://schemas.microsoft.com/office/2007/relationships/hdphoto" Target="../media/hdphoto9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2.png"/><Relationship Id="rId20" Type="http://schemas.openxmlformats.org/officeDocument/2006/relationships/image" Target="../media/image104.png"/><Relationship Id="rId1" Type="http://schemas.openxmlformats.org/officeDocument/2006/relationships/tags" Target="../tags/tag21.xml"/><Relationship Id="rId6" Type="http://schemas.openxmlformats.org/officeDocument/2006/relationships/image" Target="../media/image93.jpeg"/><Relationship Id="rId11" Type="http://schemas.microsoft.com/office/2007/relationships/hdphoto" Target="../media/hdphoto7.wdp"/><Relationship Id="rId5" Type="http://schemas.openxmlformats.org/officeDocument/2006/relationships/image" Target="../media/image95.jpe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98.png"/><Relationship Id="rId19" Type="http://schemas.microsoft.com/office/2007/relationships/hdphoto" Target="../media/hdphoto10.wdp"/><Relationship Id="rId4" Type="http://schemas.openxmlformats.org/officeDocument/2006/relationships/image" Target="../media/image94.jpeg"/><Relationship Id="rId9" Type="http://schemas.microsoft.com/office/2007/relationships/hdphoto" Target="../media/hdphoto6.wdp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111.png"/><Relationship Id="rId18" Type="http://schemas.microsoft.com/office/2007/relationships/hdphoto" Target="../media/hdphoto19.wdp"/><Relationship Id="rId26" Type="http://schemas.microsoft.com/office/2007/relationships/hdphoto" Target="../media/hdphoto11.wdp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115.png"/><Relationship Id="rId34" Type="http://schemas.openxmlformats.org/officeDocument/2006/relationships/image" Target="../media/image119.png"/><Relationship Id="rId7" Type="http://schemas.openxmlformats.org/officeDocument/2006/relationships/image" Target="../media/image108.png"/><Relationship Id="rId12" Type="http://schemas.microsoft.com/office/2007/relationships/hdphoto" Target="../media/hdphoto16.wdp"/><Relationship Id="rId17" Type="http://schemas.openxmlformats.org/officeDocument/2006/relationships/image" Target="../media/image113.png"/><Relationship Id="rId25" Type="http://schemas.openxmlformats.org/officeDocument/2006/relationships/image" Target="../media/image104.png"/><Relationship Id="rId33" Type="http://schemas.microsoft.com/office/2007/relationships/hdphoto" Target="../media/hdphoto22.wdp"/><Relationship Id="rId2" Type="http://schemas.openxmlformats.org/officeDocument/2006/relationships/slideLayout" Target="../slideLayouts/slideLayout8.xml"/><Relationship Id="rId16" Type="http://schemas.microsoft.com/office/2007/relationships/hdphoto" Target="../media/hdphoto18.wdp"/><Relationship Id="rId20" Type="http://schemas.microsoft.com/office/2007/relationships/hdphoto" Target="../media/hdphoto20.wdp"/><Relationship Id="rId29" Type="http://schemas.openxmlformats.org/officeDocument/2006/relationships/image" Target="../media/image116.png"/><Relationship Id="rId1" Type="http://schemas.openxmlformats.org/officeDocument/2006/relationships/tags" Target="../tags/tag22.xml"/><Relationship Id="rId6" Type="http://schemas.microsoft.com/office/2007/relationships/hdphoto" Target="../media/hdphoto13.wdp"/><Relationship Id="rId11" Type="http://schemas.openxmlformats.org/officeDocument/2006/relationships/image" Target="../media/image110.png"/><Relationship Id="rId24" Type="http://schemas.microsoft.com/office/2007/relationships/hdphoto" Target="../media/hdphoto10.wdp"/><Relationship Id="rId32" Type="http://schemas.openxmlformats.org/officeDocument/2006/relationships/image" Target="../media/image97.png"/><Relationship Id="rId5" Type="http://schemas.openxmlformats.org/officeDocument/2006/relationships/image" Target="../media/image107.png"/><Relationship Id="rId15" Type="http://schemas.openxmlformats.org/officeDocument/2006/relationships/image" Target="../media/image112.png"/><Relationship Id="rId23" Type="http://schemas.openxmlformats.org/officeDocument/2006/relationships/image" Target="../media/image103.png"/><Relationship Id="rId28" Type="http://schemas.microsoft.com/office/2007/relationships/hdphoto" Target="../media/hdphoto12.wdp"/><Relationship Id="rId36" Type="http://schemas.openxmlformats.org/officeDocument/2006/relationships/image" Target="../media/image121.svg"/><Relationship Id="rId10" Type="http://schemas.microsoft.com/office/2007/relationships/hdphoto" Target="../media/hdphoto15.wdp"/><Relationship Id="rId19" Type="http://schemas.openxmlformats.org/officeDocument/2006/relationships/image" Target="../media/image114.png"/><Relationship Id="rId31" Type="http://schemas.openxmlformats.org/officeDocument/2006/relationships/image" Target="../media/image118.png"/><Relationship Id="rId4" Type="http://schemas.openxmlformats.org/officeDocument/2006/relationships/image" Target="../media/image106.jpeg"/><Relationship Id="rId9" Type="http://schemas.openxmlformats.org/officeDocument/2006/relationships/image" Target="../media/image109.png"/><Relationship Id="rId14" Type="http://schemas.microsoft.com/office/2007/relationships/hdphoto" Target="../media/hdphoto17.wdp"/><Relationship Id="rId22" Type="http://schemas.microsoft.com/office/2007/relationships/hdphoto" Target="../media/hdphoto21.wdp"/><Relationship Id="rId27" Type="http://schemas.openxmlformats.org/officeDocument/2006/relationships/image" Target="../media/image105.png"/><Relationship Id="rId30" Type="http://schemas.openxmlformats.org/officeDocument/2006/relationships/image" Target="../media/image117.svg"/><Relationship Id="rId35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Relationship Id="rId6" Type="http://schemas.microsoft.com/office/2007/relationships/hdphoto" Target="../media/hdphoto13.wdp"/><Relationship Id="rId11" Type="http://schemas.microsoft.com/office/2007/relationships/hdphoto" Target="../media/hdphoto24.wdp"/><Relationship Id="rId5" Type="http://schemas.openxmlformats.org/officeDocument/2006/relationships/image" Target="../media/image123.png"/><Relationship Id="rId10" Type="http://schemas.openxmlformats.org/officeDocument/2006/relationships/image" Target="../media/image125.png"/><Relationship Id="rId4" Type="http://schemas.openxmlformats.org/officeDocument/2006/relationships/image" Target="../media/image122.jpeg"/><Relationship Id="rId9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Relationship Id="rId6" Type="http://schemas.microsoft.com/office/2007/relationships/hdphoto" Target="../media/hdphoto25.wdp"/><Relationship Id="rId5" Type="http://schemas.openxmlformats.org/officeDocument/2006/relationships/image" Target="../media/image127.png"/><Relationship Id="rId4" Type="http://schemas.openxmlformats.org/officeDocument/2006/relationships/image" Target="../media/image12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3" Type="http://schemas.microsoft.com/office/2007/relationships/media" Target="../media/media3.mp3"/><Relationship Id="rId7" Type="http://schemas.openxmlformats.org/officeDocument/2006/relationships/image" Target="../media/image129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128.jpe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130.png"/><Relationship Id="rId5" Type="http://schemas.microsoft.com/office/2007/relationships/hdphoto" Target="../media/hdphoto27.wdp"/><Relationship Id="rId4" Type="http://schemas.openxmlformats.org/officeDocument/2006/relationships/image" Target="../media/image1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133.png"/><Relationship Id="rId5" Type="http://schemas.microsoft.com/office/2007/relationships/hdphoto" Target="../media/hdphoto28.wdp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microsoft.com/office/2007/relationships/hdphoto" Target="../media/hdphoto28.wdp"/><Relationship Id="rId5" Type="http://schemas.openxmlformats.org/officeDocument/2006/relationships/image" Target="../media/image132.png"/><Relationship Id="rId4" Type="http://schemas.openxmlformats.org/officeDocument/2006/relationships/image" Target="../media/image1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microsoft.com/office/2007/relationships/hdphoto" Target="../media/hdphoto28.wdp"/><Relationship Id="rId5" Type="http://schemas.openxmlformats.org/officeDocument/2006/relationships/image" Target="../media/image132.png"/><Relationship Id="rId4" Type="http://schemas.openxmlformats.org/officeDocument/2006/relationships/image" Target="../media/image1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137.png"/><Relationship Id="rId5" Type="http://schemas.microsoft.com/office/2007/relationships/hdphoto" Target="../media/hdphoto28.wdp"/><Relationship Id="rId4" Type="http://schemas.openxmlformats.org/officeDocument/2006/relationships/image" Target="../media/image1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138.png"/><Relationship Id="rId5" Type="http://schemas.microsoft.com/office/2007/relationships/hdphoto" Target="../media/hdphoto28.wdp"/><Relationship Id="rId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29.png"/><Relationship Id="rId5" Type="http://schemas.microsoft.com/office/2007/relationships/hdphoto" Target="../media/hdphoto28.wdp"/><Relationship Id="rId4" Type="http://schemas.openxmlformats.org/officeDocument/2006/relationships/image" Target="../media/image1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3.xml"/><Relationship Id="rId6" Type="http://schemas.microsoft.com/office/2007/relationships/hdphoto" Target="../media/hdphoto29.wdp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4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4.xml"/><Relationship Id="rId6" Type="http://schemas.openxmlformats.org/officeDocument/2006/relationships/image" Target="../media/image142.png"/><Relationship Id="rId5" Type="http://schemas.openxmlformats.org/officeDocument/2006/relationships/image" Target="../media/image139.jpeg"/><Relationship Id="rId10" Type="http://schemas.openxmlformats.org/officeDocument/2006/relationships/image" Target="../media/image146.png"/><Relationship Id="rId4" Type="http://schemas.openxmlformats.org/officeDocument/2006/relationships/image" Target="../media/image141.jpeg"/><Relationship Id="rId9" Type="http://schemas.openxmlformats.org/officeDocument/2006/relationships/image" Target="../media/image1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5.xml"/><Relationship Id="rId6" Type="http://schemas.microsoft.com/office/2007/relationships/hdphoto" Target="../media/hdphoto30.wdp"/><Relationship Id="rId5" Type="http://schemas.openxmlformats.org/officeDocument/2006/relationships/image" Target="../media/image140.png"/><Relationship Id="rId4" Type="http://schemas.openxmlformats.org/officeDocument/2006/relationships/image" Target="../media/image1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6" Type="http://schemas.openxmlformats.org/officeDocument/2006/relationships/image" Target="../media/image152.emf"/><Relationship Id="rId5" Type="http://schemas.openxmlformats.org/officeDocument/2006/relationships/image" Target="../media/image151.png"/><Relationship Id="rId4" Type="http://schemas.openxmlformats.org/officeDocument/2006/relationships/image" Target="../media/image1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Relationship Id="rId6" Type="http://schemas.openxmlformats.org/officeDocument/2006/relationships/image" Target="../media/image151.png"/><Relationship Id="rId5" Type="http://schemas.openxmlformats.org/officeDocument/2006/relationships/image" Target="../media/image153.png"/><Relationship Id="rId4" Type="http://schemas.openxmlformats.org/officeDocument/2006/relationships/image" Target="../media/image1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Relationship Id="rId6" Type="http://schemas.openxmlformats.org/officeDocument/2006/relationships/image" Target="../media/image153.png"/><Relationship Id="rId5" Type="http://schemas.openxmlformats.org/officeDocument/2006/relationships/image" Target="../media/image154.png"/><Relationship Id="rId4" Type="http://schemas.openxmlformats.org/officeDocument/2006/relationships/image" Target="../media/image1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15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6" Type="http://schemas.openxmlformats.org/officeDocument/2006/relationships/image" Target="../media/image25.png"/><Relationship Id="rId5" Type="http://schemas.openxmlformats.org/officeDocument/2006/relationships/image" Target="../media/image154.png"/><Relationship Id="rId4" Type="http://schemas.openxmlformats.org/officeDocument/2006/relationships/image" Target="../media/image14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5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6" Type="http://schemas.openxmlformats.org/officeDocument/2006/relationships/image" Target="../media/image25.png"/><Relationship Id="rId5" Type="http://schemas.openxmlformats.org/officeDocument/2006/relationships/image" Target="../media/image155.png"/><Relationship Id="rId4" Type="http://schemas.openxmlformats.org/officeDocument/2006/relationships/image" Target="../media/image14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1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6" Type="http://schemas.openxmlformats.org/officeDocument/2006/relationships/image" Target="../media/image157.jpeg"/><Relationship Id="rId11" Type="http://schemas.openxmlformats.org/officeDocument/2006/relationships/image" Target="../media/image163.png"/><Relationship Id="rId5" Type="http://schemas.openxmlformats.org/officeDocument/2006/relationships/image" Target="../media/image156.jpeg"/><Relationship Id="rId10" Type="http://schemas.openxmlformats.org/officeDocument/2006/relationships/image" Target="../media/image162.png"/><Relationship Id="rId4" Type="http://schemas.openxmlformats.org/officeDocument/2006/relationships/image" Target="../media/image158.png"/><Relationship Id="rId9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microsoft.com/office/2007/relationships/media" Target="../media/media4.mp3"/><Relationship Id="rId7" Type="http://schemas.openxmlformats.org/officeDocument/2006/relationships/image" Target="../media/image140.png"/><Relationship Id="rId2" Type="http://schemas.openxmlformats.org/officeDocument/2006/relationships/audio" Target="NULL" TargetMode="External"/><Relationship Id="rId1" Type="http://schemas.openxmlformats.org/officeDocument/2006/relationships/tags" Target="../tags/tag43.xml"/><Relationship Id="rId6" Type="http://schemas.openxmlformats.org/officeDocument/2006/relationships/image" Target="../media/image164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notesSlide" Target="../notesSlides/notesSlide47.xml"/><Relationship Id="rId7" Type="http://schemas.openxmlformats.org/officeDocument/2006/relationships/image" Target="../media/image172.jp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5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17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6.xml"/><Relationship Id="rId6" Type="http://schemas.openxmlformats.org/officeDocument/2006/relationships/image" Target="../media/image176.sv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notesSlide" Target="../notesSlides/notesSlide49.xml"/><Relationship Id="rId7" Type="http://schemas.openxmlformats.org/officeDocument/2006/relationships/image" Target="../media/image18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180.jpeg"/><Relationship Id="rId5" Type="http://schemas.openxmlformats.org/officeDocument/2006/relationships/image" Target="../media/image68.png"/><Relationship Id="rId4" Type="http://schemas.openxmlformats.org/officeDocument/2006/relationships/image" Target="../media/image1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6" Type="http://schemas.openxmlformats.org/officeDocument/2006/relationships/image" Target="../media/image182.jpeg"/><Relationship Id="rId5" Type="http://schemas.microsoft.com/office/2007/relationships/hdphoto" Target="../media/hdphoto33.wdp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4" Type="http://schemas.openxmlformats.org/officeDocument/2006/relationships/image" Target="../media/image18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0.xml"/><Relationship Id="rId5" Type="http://schemas.microsoft.com/office/2007/relationships/hdphoto" Target="../media/hdphoto34.wdp"/><Relationship Id="rId4" Type="http://schemas.openxmlformats.org/officeDocument/2006/relationships/image" Target="../media/image18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ustice.gov/opa/speech/assistant-attorney-general-kenneth-polite-jr-delivers-remarks-georgetown-university-law" TargetMode="External"/><Relationship Id="rId13" Type="http://schemas.openxmlformats.org/officeDocument/2006/relationships/hyperlink" Target="https://oig.hhs.gov/documents/compliance-guidance/1114/GCPG-ICPG-Federal-Register-Notice.pdf" TargetMode="External"/><Relationship Id="rId18" Type="http://schemas.openxmlformats.org/officeDocument/2006/relationships/hyperlink" Target="https://www.foleyhoag.com/news-and-insights/publications/alerts-and-updates/2023/october/fda-issues-revised-draft-guidance-on-scientific-information-on-unapproved-uses-communications/#:~:text=The%20revised%20draft%20guidance%20provides,or%20cleared%20by%20FDA%20anddownload" TargetMode="External"/><Relationship Id="rId26" Type="http://schemas.openxmlformats.org/officeDocument/2006/relationships/hyperlink" Target="https://www.pmcpa.org.uk/cases/completed-cases/auth3673722-complainant-v-daiichi-sankyo/" TargetMode="External"/><Relationship Id="rId3" Type="http://schemas.openxmlformats.org/officeDocument/2006/relationships/hyperlink" Target="https://www.cms.gov/newsroom/press-releases/hhs-releases-initial-guidance-medicare-prescription-drug-inflation-rebate-program" TargetMode="External"/><Relationship Id="rId21" Type="http://schemas.openxmlformats.org/officeDocument/2006/relationships/hyperlink" Target="https://www.pmcpa.org.uk/cases/completed-cases/auth3642522-complainant-v-novartis/" TargetMode="External"/><Relationship Id="rId7" Type="http://schemas.openxmlformats.org/officeDocument/2006/relationships/hyperlink" Target="https://www.fiercepharma.com/pharma/abbvie-estimates-value-imbruvica-will-decline-21b-because-cms-price-negotiations" TargetMode="External"/><Relationship Id="rId12" Type="http://schemas.openxmlformats.org/officeDocument/2006/relationships/hyperlink" Target="https://www.justice.gov/opa/speech/deputy-attorney-general-lisa-o-monaco-announces-new-safe-harbor-policy-voluntary-self" TargetMode="External"/><Relationship Id="rId17" Type="http://schemas.openxmlformats.org/officeDocument/2006/relationships/hyperlink" Target="https://www.fda.gov/media/173172/" TargetMode="External"/><Relationship Id="rId25" Type="http://schemas.openxmlformats.org/officeDocument/2006/relationships/hyperlink" Target="https://www.pmcpa.org.uk/cases/completed-cases/auth3525621-complainant-v-novo-nordisk/" TargetMode="External"/><Relationship Id="rId2" Type="http://schemas.openxmlformats.org/officeDocument/2006/relationships/notesSlide" Target="../notesSlides/notesSlide53.xml"/><Relationship Id="rId16" Type="http://schemas.openxmlformats.org/officeDocument/2006/relationships/hyperlink" Target="https://www.scotusblog.com/2023/06/supreme-court-maintains-focus-on-defendants-subjective-beliefs-in-false-claims-act-cases/" TargetMode="External"/><Relationship Id="rId20" Type="http://schemas.openxmlformats.org/officeDocument/2006/relationships/hyperlink" Target="https://www.fiercehealthcare.com/payers/legal-battle-over-drug-price-negotiations-just-getting-started#:~:text=The%20legal%20battle%20over%20drug%20price%20negotiations%20is%20just%20getting%20started&amp;text=Pharmaceutical%20companies%20are%20waging%20war,of%2Dpocket%20costs%20for%20patients." TargetMode="External"/><Relationship Id="rId29" Type="http://schemas.openxmlformats.org/officeDocument/2006/relationships/hyperlink" Target="https://www.canada.ca/en/health-canada/services/drugs-health-products/regulatory-requirements-advertising/policies-guidance-documents/policy-distinction-between-advertising-activities.html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ms.gov/files/document/fact-sheet-medicare-selected-drug-negotiation-list-ipay-2026.pdf" TargetMode="External"/><Relationship Id="rId11" Type="http://schemas.openxmlformats.org/officeDocument/2006/relationships/hyperlink" Target="https://www.justice.gov/criminal-fraud/page/file/937501/download" TargetMode="External"/><Relationship Id="rId24" Type="http://schemas.openxmlformats.org/officeDocument/2006/relationships/hyperlink" Target="https://www.pmcpa.org.uk/cases/completed-cases/auth3646522-complainant-v-roche/" TargetMode="External"/><Relationship Id="rId5" Type="http://schemas.openxmlformats.org/officeDocument/2006/relationships/hyperlink" Target="https://www.cms.gov/inflation-reduction-act-and-medicare/medicare-drug-price-negotiation" TargetMode="External"/><Relationship Id="rId15" Type="http://schemas.openxmlformats.org/officeDocument/2006/relationships/hyperlink" Target="https://www.taf.org/scotus-supervalu-reject-standard/" TargetMode="External"/><Relationship Id="rId23" Type="http://schemas.openxmlformats.org/officeDocument/2006/relationships/hyperlink" Target="https://www.pmcpa.org.uk/cases/completed-cases/auth3655622-anonymous-health-professional-v-novartis/" TargetMode="External"/><Relationship Id="rId28" Type="http://schemas.openxmlformats.org/officeDocument/2006/relationships/hyperlink" Target="https://www.ftc.gov/business-guidance/blog/2023/06/ftc-endorsements-final-revised-guides-proposed-new-rule-updated-staff-publication" TargetMode="External"/><Relationship Id="rId10" Type="http://schemas.openxmlformats.org/officeDocument/2006/relationships/hyperlink" Target="https://www.dykema.com/news-insights/doj-announces-a-new-corporate-voluntary-self-disclosure%20policy.html#:~:text=This%20policy%20implements%20a%20September,whether%20and%20what%20to%20disclose" TargetMode="External"/><Relationship Id="rId19" Type="http://schemas.openxmlformats.org/officeDocument/2006/relationships/hyperlink" Target="https://litigationtracker.law.georgetown.edu/issues/inflation-reduction-act/" TargetMode="External"/><Relationship Id="rId4" Type="http://schemas.openxmlformats.org/officeDocument/2006/relationships/hyperlink" Target="https://www.cms.gov/files/document/inflation-rebate-fact-sheet-february-2023.pdf" TargetMode="External"/><Relationship Id="rId9" Type="http://schemas.openxmlformats.org/officeDocument/2006/relationships/hyperlink" Target="https://www.justice.gov/usao-edny/pr/damian-williams-and-breon-peace-announce-new-voluntary-self-disclosure-policy-united" TargetMode="External"/><Relationship Id="rId14" Type="http://schemas.openxmlformats.org/officeDocument/2006/relationships/hyperlink" Target="https://oig.hhs.gov/documents/compliance-guidance/1135/HHS-OIG-GCPG-2023.pdf" TargetMode="External"/><Relationship Id="rId22" Type="http://schemas.openxmlformats.org/officeDocument/2006/relationships/hyperlink" Target="https://www.pmcpa.org.uk/cases/completed-cases/auth3639422-complainant-v-roche-products/" TargetMode="External"/><Relationship Id="rId27" Type="http://schemas.openxmlformats.org/officeDocument/2006/relationships/hyperlink" Target="https://www.pmcpa.org.uk/about-us/media/news/pmcpa-launches-new-social-media-guidance-for-pharmaceutical-companies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ec.gov/news/press-release/2023-92" TargetMode="External"/><Relationship Id="rId13" Type="http://schemas.openxmlformats.org/officeDocument/2006/relationships/hyperlink" Target="https://www.justice.gov/opa/press-release/file/1563296/download" TargetMode="External"/><Relationship Id="rId18" Type="http://schemas.openxmlformats.org/officeDocument/2006/relationships/hyperlink" Target="https://www.fiercepharma.com/pharma/lilly-damages-tripled-183m-long-running-false-claims-case" TargetMode="External"/><Relationship Id="rId26" Type="http://schemas.openxmlformats.org/officeDocument/2006/relationships/hyperlink" Target="https://www.justice.gov/usao-sc/pr/labcorp-pay-united-states-19-million-settle-allegations-under-false-claims-act" TargetMode="External"/><Relationship Id="rId3" Type="http://schemas.openxmlformats.org/officeDocument/2006/relationships/hyperlink" Target="https://www.justice.gov/usao-mn/pr/court-enters-487-million-judgment-against-precision-lens-and-owner-paul-ehlen-paying" TargetMode="External"/><Relationship Id="rId21" Type="http://schemas.openxmlformats.org/officeDocument/2006/relationships/hyperlink" Target="https://www.dol.gov/newsroom/releases/ofccp/ofccp20231016" TargetMode="External"/><Relationship Id="rId34" Type="http://schemas.openxmlformats.org/officeDocument/2006/relationships/hyperlink" Target="https://www.texasattorneygeneral.gov/news/releases/office-attorney-generals-civil-medicaid-fraud-division-recovers-427-million-taxpayer-funds" TargetMode="External"/><Relationship Id="rId7" Type="http://schemas.openxmlformats.org/officeDocument/2006/relationships/hyperlink" Target="https://www.wtae.com/article/philips-pays-dollar24-million-in-kickbacks-settlement/46238118" TargetMode="External"/><Relationship Id="rId12" Type="http://schemas.openxmlformats.org/officeDocument/2006/relationships/hyperlink" Target="https://www.justice.gov/opa/pr/depuy-synthes-inc-agrees-pay-975-million-settle-allegations-concerning-kickbacks-paid" TargetMode="External"/><Relationship Id="rId17" Type="http://schemas.openxmlformats.org/officeDocument/2006/relationships/hyperlink" Target="https://www.fdanews.com/articles/211912-lilly-slapped-with-183-million-treble-false-claims-act-penalty?v=preview" TargetMode="External"/><Relationship Id="rId25" Type="http://schemas.openxmlformats.org/officeDocument/2006/relationships/hyperlink" Target="https://www.justice.gov/opa/pr/genomic-health-inc-agrees-pay-325-million-resolve-allegations-relating-submission-false" TargetMode="External"/><Relationship Id="rId33" Type="http://schemas.openxmlformats.org/officeDocument/2006/relationships/hyperlink" Target="https://www.fiercepharma.com/pharma/takeda-shells-out-42-million-settle-texas-medicaid-fraud-claims" TargetMode="External"/><Relationship Id="rId2" Type="http://schemas.openxmlformats.org/officeDocument/2006/relationships/notesSlide" Target="../notesSlides/notesSlide54.xml"/><Relationship Id="rId16" Type="http://schemas.openxmlformats.org/officeDocument/2006/relationships/hyperlink" Target="https://www.cnbc.com/2023/08/21/teva-glenmark-enter-deferred-prosecution-deal-with-doj-over-price-fixing.html" TargetMode="External"/><Relationship Id="rId20" Type="http://schemas.openxmlformats.org/officeDocument/2006/relationships/hyperlink" Target="https://www.afslaw.com/perspectives/investigations-blog/ultragenyx-pay-6-million-settle-false-claims-act-case" TargetMode="External"/><Relationship Id="rId29" Type="http://schemas.openxmlformats.org/officeDocument/2006/relationships/hyperlink" Target="https://www.accesswire.com/761854/Fentanyl-Qui-Tam-False-Claims-Act-Case-Leads-To-9-Million-Settlement-Against-Specialty-Pharmacies-and-Private-Equity-Firm-Ownership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justice.gov/usao-sdca/pr/phillips-respironics-pays-24-million-allegedly-giving-kickbacks" TargetMode="External"/><Relationship Id="rId11" Type="http://schemas.openxmlformats.org/officeDocument/2006/relationships/hyperlink" Target="https://www.massdevice.com/philips-biotelemetry-settle-false-claims/" TargetMode="External"/><Relationship Id="rId24" Type="http://schemas.openxmlformats.org/officeDocument/2006/relationships/hyperlink" Target="https://www.justice.gov/opa/pr/texas-laboratory-agrees-pay-59-million-settle-allegations-kickbacks-third-party-marketers-and" TargetMode="External"/><Relationship Id="rId32" Type="http://schemas.openxmlformats.org/officeDocument/2006/relationships/hyperlink" Target="https://ag.nv.gov/News/PR/2023/Attorney_General_Ford_Announces_$193_Million_Settlement_with_Teva_Pharmaceuticals/" TargetMode="External"/><Relationship Id="rId5" Type="http://schemas.openxmlformats.org/officeDocument/2006/relationships/hyperlink" Target="https://www.cbsnews.com/news/philips-sleep-apnea-product-recall/" TargetMode="External"/><Relationship Id="rId15" Type="http://schemas.openxmlformats.org/officeDocument/2006/relationships/hyperlink" Target="https://www.justice.gov/opa/pr/major-generic-drug-companies-pay-over-quarter-billion-dollars-resolve-price-fixing-charges" TargetMode="External"/><Relationship Id="rId23" Type="http://schemas.openxmlformats.org/officeDocument/2006/relationships/hyperlink" Target="https://www.justice.gov/d9/2023-02/us_v._orapharma_-_settlement_agreement.pdf" TargetMode="External"/><Relationship Id="rId28" Type="http://schemas.openxmlformats.org/officeDocument/2006/relationships/hyperlink" Target="https://www.prnewswire.com/news-releases/fentanyl-false-claims-act-qui-tam-case-leads-to-9m-settlement-301839735.html" TargetMode="External"/><Relationship Id="rId10" Type="http://schemas.openxmlformats.org/officeDocument/2006/relationships/hyperlink" Target="https://www.justice.gov/opa/pr/biotelemetry-and-lifewatch-pay-more-147-million-resolve-false-claims-act-allegations" TargetMode="External"/><Relationship Id="rId19" Type="http://schemas.openxmlformats.org/officeDocument/2006/relationships/hyperlink" Target="https://www.justice.gov/opa/pr/pharmaceutical-company-ultragenyx-agrees-pay-6-million-allegedly-paying-kickbacks-induce" TargetMode="External"/><Relationship Id="rId31" Type="http://schemas.openxmlformats.org/officeDocument/2006/relationships/hyperlink" Target="https://www.reuters.com/business/healthcare-pharmaceuticals/teva-pay-nevada-193-million-over-role-opioid-epidemic-2023-06-07/" TargetMode="External"/><Relationship Id="rId4" Type="http://schemas.openxmlformats.org/officeDocument/2006/relationships/hyperlink" Target="https://www.fdanews.com/articles/211962-precision-lens-ordered-to-pay-487-million-for-violation-of-false-claims-act?v=preview" TargetMode="External"/><Relationship Id="rId9" Type="http://schemas.openxmlformats.org/officeDocument/2006/relationships/hyperlink" Target="https://www.fdanews.com/articles/211919-philips-to-pay-62-million-to-resolve-charges-of-violating-us-law-in-china?v=preview" TargetMode="External"/><Relationship Id="rId14" Type="http://schemas.openxmlformats.org/officeDocument/2006/relationships/hyperlink" Target="https://www.justice.gov/opa/pr/spacelabs-healthcare-llc-agrees-pay-25-million-settle-allegations-it-overcharged-federal-0" TargetMode="External"/><Relationship Id="rId22" Type="http://schemas.openxmlformats.org/officeDocument/2006/relationships/hyperlink" Target="https://www.justice.gov/usao-ma/pr/orapharma-inc-agrees-pay-100000-resolve-allegations-false-claims-act-violations" TargetMode="External"/><Relationship Id="rId27" Type="http://schemas.openxmlformats.org/officeDocument/2006/relationships/hyperlink" Target="https://www.genomeweb.com/business-news/genomic-health-pay-325m-resolve-cancer-test-false-claims-allegations-doj" TargetMode="External"/><Relationship Id="rId30" Type="http://schemas.openxmlformats.org/officeDocument/2006/relationships/hyperlink" Target="https://www.reuters.com/legal/indivior-reaches-deal-resolve-states-monopoly-claim-over-opioid-addiction-drug-2023-06-02/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ercepharma.com/pharma/astrazeneca-ponies-425m-settle-us-lawsuits-over-nexium-prilosec" TargetMode="External"/><Relationship Id="rId13" Type="http://schemas.openxmlformats.org/officeDocument/2006/relationships/hyperlink" Target="https://news.bloomberglaw.com/antitrust/mylan-pfizer-others-ordered-to-face-dermatology-antitrust-case" TargetMode="External"/><Relationship Id="rId18" Type="http://schemas.openxmlformats.org/officeDocument/2006/relationships/hyperlink" Target="https://www.fiercepharma.com/pharma/merck-and-glenmark-wrap-zetia-pay-delay-case-after-pharmacies-take-settlement" TargetMode="External"/><Relationship Id="rId26" Type="http://schemas.openxmlformats.org/officeDocument/2006/relationships/hyperlink" Target="https://www.fiercepharma.com/pharma/eli-lilly-inks-settlement-long-running-insulin-pricing-lawsuit" TargetMode="External"/><Relationship Id="rId3" Type="http://schemas.openxmlformats.org/officeDocument/2006/relationships/hyperlink" Target="https://www.cnbc.com/2023/04/04/jj-will-pay-8point9-billion-to-settle-claims-cosmetic-talc-products-caused-cancer.html" TargetMode="External"/><Relationship Id="rId21" Type="http://schemas.openxmlformats.org/officeDocument/2006/relationships/hyperlink" Target="https://endpts.com/gilead-agrees-to-247m-hiv-drug-settlement-in-anti-generic-case/" TargetMode="External"/><Relationship Id="rId7" Type="http://schemas.openxmlformats.org/officeDocument/2006/relationships/hyperlink" Target="https://www.astrazeneca.com/media-centre/press-releases/2023/astrazeneca-settles-nexium-and-prilosec-product-liability-litigations.html" TargetMode="External"/><Relationship Id="rId12" Type="http://schemas.openxmlformats.org/officeDocument/2006/relationships/hyperlink" Target="https://www.fiercepharma.com/pharma/after-dismissal-slapdown-sun-and-taro-fork-over-75m-settle-price-fixing-claims" TargetMode="External"/><Relationship Id="rId17" Type="http://schemas.openxmlformats.org/officeDocument/2006/relationships/hyperlink" Target="https://endpts.com/jj-finalizes-25m-settlement-laying-remicade-antitrust-allegations-to-rest/" TargetMode="External"/><Relationship Id="rId25" Type="http://schemas.openxmlformats.org/officeDocument/2006/relationships/hyperlink" Target="https://securities.stanford.edu/filings-case.html?id=105949" TargetMode="External"/><Relationship Id="rId2" Type="http://schemas.openxmlformats.org/officeDocument/2006/relationships/notesSlide" Target="../notesSlides/notesSlide55.xml"/><Relationship Id="rId16" Type="http://schemas.openxmlformats.org/officeDocument/2006/relationships/hyperlink" Target="https://www.fiercepharma.com/pharma/pfizer-agrees-pay-50m-another-epipen-antitrust-settlement" TargetMode="External"/><Relationship Id="rId20" Type="http://schemas.openxmlformats.org/officeDocument/2006/relationships/hyperlink" Target="https://www.bseindia.com/xml-data/corpfiling/AttachLive/e2961ad8-e994-4202-81c9-632361434081.pdf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bsnews.com/sanfrancisco/news/3m-agrees-to-pay-6-billion-to-settle-earplug-lawsuits-from-u-s-service-members/" TargetMode="External"/><Relationship Id="rId11" Type="http://schemas.openxmlformats.org/officeDocument/2006/relationships/hyperlink" Target="https://www.reuters.com/legal/indivior-pay-385-mln-end-suboxone-monopoly-lawsuits-2023-10-23/" TargetMode="External"/><Relationship Id="rId24" Type="http://schemas.openxmlformats.org/officeDocument/2006/relationships/hyperlink" Target="https://www.biospace.com/article/astrazeneca-s-alexion-reaches-125m-settlement-in-soliris-sales-tactics-lawsuit/" TargetMode="External"/><Relationship Id="rId5" Type="http://schemas.openxmlformats.org/officeDocument/2006/relationships/hyperlink" Target="https://www.reuters.com/legal/3m-co-agrees-pay-6-billion-earplug-lawsuit-settlement-2023-08-29/" TargetMode="External"/><Relationship Id="rId15" Type="http://schemas.openxmlformats.org/officeDocument/2006/relationships/hyperlink" Target="https://www.americanbar.org/groups/health_law/section-news/2023/october/pfizer-settles-epipen-antitrust-suit-for-50m/" TargetMode="External"/><Relationship Id="rId23" Type="http://schemas.openxmlformats.org/officeDocument/2006/relationships/hyperlink" Target="https://www.fiercepharma.com/pharma/takeda-settles-pay-delay-lawsuit-over-gout-drug-colcrys" TargetMode="External"/><Relationship Id="rId10" Type="http://schemas.openxmlformats.org/officeDocument/2006/relationships/hyperlink" Target="https://www.reuters.com/legal/gsk-reaches-confidential-settlement-california-zantac-lawsuit-2023-10-11/" TargetMode="External"/><Relationship Id="rId19" Type="http://schemas.openxmlformats.org/officeDocument/2006/relationships/hyperlink" Target="https://www.competitionpolicyinternational.com/merck-says-it-will-pay-573-million-settlement-in-zetia-antitrust-case/" TargetMode="External"/><Relationship Id="rId4" Type="http://schemas.openxmlformats.org/officeDocument/2006/relationships/hyperlink" Target="https://www.reuters.com/legal/jj-unit-goes-bankrupt-second-time-pursue-89-bln-talc-settlement-2023-04-04/?utm_campaign=mb&amp;utm_medium=newsletter&amp;utm_source=morning_brew" TargetMode="External"/><Relationship Id="rId9" Type="http://schemas.openxmlformats.org/officeDocument/2006/relationships/hyperlink" Target="https://www.forbes.com/sites/roberthart/2023/10/11/gsk-settles-zantac-cases-after-claims-popular-heartburn-drug-causes-cancer/?sh=2c486d6b6cb4" TargetMode="External"/><Relationship Id="rId14" Type="http://schemas.openxmlformats.org/officeDocument/2006/relationships/hyperlink" Target="https://topclassactions.com/lawsuit-settlements/prescription/sun-pharma-subsidiaries-agree-to-85-million-settlement-in-generic-pharmaceuticals-pricing-antitrust-litigation/" TargetMode="External"/><Relationship Id="rId22" Type="http://schemas.openxmlformats.org/officeDocument/2006/relationships/hyperlink" Target="https://www.pymnts.com/cpi_posts/gilead-agrees-to-246-8m-settlement-in-pay-for-delay-case/" TargetMode="External"/><Relationship Id="rId27" Type="http://schemas.openxmlformats.org/officeDocument/2006/relationships/hyperlink" Target="https://www.hbsslaw.com/sites/default/files/case-downloads/insulin/2023-05-26-motion-for-preliminary-approval-of-settlement.pdf" TargetMode="Externa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tusblog.com/2023/12/purdue-bankruptcy-sacklers/" TargetMode="External"/><Relationship Id="rId13" Type="http://schemas.openxmlformats.org/officeDocument/2006/relationships/hyperlink" Target="https://www.justice.gov/usao-sdny/pr/two-individuals-including-former-pharmaceutical-executive-plead-guilty-participating" TargetMode="External"/><Relationship Id="rId18" Type="http://schemas.openxmlformats.org/officeDocument/2006/relationships/hyperlink" Target="https://endpts.com/ex-takeda-staffers-small-hustle-ends-with-arrest-and-2-3m-fraud-charge/" TargetMode="External"/><Relationship Id="rId3" Type="http://schemas.openxmlformats.org/officeDocument/2006/relationships/hyperlink" Target="https://www.npr.org/2023/05/30/1178850879/sackler-family-purdue-pharma-immunity-lawsuits-oxycontin-opioid" TargetMode="External"/><Relationship Id="rId21" Type="http://schemas.openxmlformats.org/officeDocument/2006/relationships/hyperlink" Target="https://www.cnbc.com/2023/12/19/sec-charges-ex-ceo-of-stimwave-with-fraud-says-some-devices-were-fake.html" TargetMode="External"/><Relationship Id="rId7" Type="http://schemas.openxmlformats.org/officeDocument/2006/relationships/hyperlink" Target="https://s3.documentcloud.org/documents/23904925/supreme-court-order-on-purdue-pharma.pdf" TargetMode="External"/><Relationship Id="rId12" Type="http://schemas.openxmlformats.org/officeDocument/2006/relationships/hyperlink" Target="https://www.sec.gov/news/press-release/2023-122" TargetMode="External"/><Relationship Id="rId17" Type="http://schemas.openxmlformats.org/officeDocument/2006/relationships/hyperlink" Target="https://www.fiercepharma.com/pharma/former-novartis-execs-cleared-greek-bribery-charges-after-years-long-investigation" TargetMode="External"/><Relationship Id="rId2" Type="http://schemas.openxmlformats.org/officeDocument/2006/relationships/notesSlide" Target="../notesSlides/notesSlide56.xml"/><Relationship Id="rId16" Type="http://schemas.openxmlformats.org/officeDocument/2006/relationships/hyperlink" Target="https://www.beckershospitalreview.com/legal-regulatory-issues/biotech-ceo-pleads-guilty-to-fraud-scheme.html" TargetMode="External"/><Relationship Id="rId20" Type="http://schemas.openxmlformats.org/officeDocument/2006/relationships/hyperlink" Target="https://www.sec.gov/news/press-release/2023-255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cnn.com/2023/08/10/politics/supreme-court-purdue-pharma-opioid-settlement/index.html" TargetMode="External"/><Relationship Id="rId11" Type="http://schemas.openxmlformats.org/officeDocument/2006/relationships/hyperlink" Target="https://www.justice.gov/opa/pr/former-employee-medical-device-manufacturer-pleads-guilty-forging-two-fda-clearance-letters" TargetMode="External"/><Relationship Id="rId5" Type="http://schemas.openxmlformats.org/officeDocument/2006/relationships/hyperlink" Target="https://portal.ct.gov/ag/press-releases/2022-press-releases/ag-tong-compels-purdue-and-sacklers-to-pay-six-billion-to-victims-survivors-and-states#:~:text=The%20Sackler%20families%20must%20pay,to%20the%20previous%20bankruptcy%20plan/business/sackler-purdue-opioid-liability/index.html" TargetMode="External"/><Relationship Id="rId15" Type="http://schemas.openxmlformats.org/officeDocument/2006/relationships/hyperlink" Target="https://www.justice.gov/opa/pr/biotech-ceo-pleads-guilty-covid-19-securities-fraud-scheme" TargetMode="External"/><Relationship Id="rId23" Type="http://schemas.openxmlformats.org/officeDocument/2006/relationships/hyperlink" Target="https://www.justice.gov/usao-sdny/pr/former-ceo-medical-device-company-indicted-creating-and-selling-fake-medical-component" TargetMode="External"/><Relationship Id="rId10" Type="http://schemas.openxmlformats.org/officeDocument/2006/relationships/hyperlink" Target="https://www.cleveland.com/court-justice/2023/04/ex-pharmacy-rep-sentenced-to-prison-for-paying-kickbacks-to-cleveland-doctors.html" TargetMode="External"/><Relationship Id="rId19" Type="http://schemas.openxmlformats.org/officeDocument/2006/relationships/hyperlink" Target="https://www.bostonglobe.com/2023/01/12/business/former-takeda-worker-boyfriend-accused-defrauding-drug-firm-more-than-23m/" TargetMode="External"/><Relationship Id="rId4" Type="http://schemas.openxmlformats.org/officeDocument/2006/relationships/hyperlink" Target="https://www.cnn.com/2023/05/30" TargetMode="External"/><Relationship Id="rId9" Type="http://schemas.openxmlformats.org/officeDocument/2006/relationships/hyperlink" Target="https://www.reuters.com/business/healthcare-pharmaceuticals/us-supreme-court-set-review-purdue-pharma-bankruptcy-settlement-2023-12-04/" TargetMode="External"/><Relationship Id="rId14" Type="http://schemas.openxmlformats.org/officeDocument/2006/relationships/hyperlink" Target="https://www.fiercepharma.com/pharma/former-alexion-vp-4-others-find-their-goose-cooked-sec-insider-trading-charges" TargetMode="External"/><Relationship Id="rId22" Type="http://schemas.openxmlformats.org/officeDocument/2006/relationships/hyperlink" Target="https://www.massdevice.com/doj-indicts-former-stimwave-ceo-neuromod-implant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pitol.tn.gov/Bills/113/Amend/HA0348.pdf" TargetMode="External"/><Relationship Id="rId13" Type="http://schemas.openxmlformats.org/officeDocument/2006/relationships/hyperlink" Target="https://www.fda.gov/media/170187/download" TargetMode="External"/><Relationship Id="rId18" Type="http://schemas.openxmlformats.org/officeDocument/2006/relationships/hyperlink" Target="https://www.foley.com/insights/publications/2023/12/fdas-final-rule-on-direct-to-consumer-advertising-presentation-of-risk-information/" TargetMode="External"/><Relationship Id="rId26" Type="http://schemas.openxmlformats.org/officeDocument/2006/relationships/hyperlink" Target="https://apnews.com/article/meta-facebook-data-privacy-fine-europe-9aa912200226c3d53aa293dca8968f84" TargetMode="External"/><Relationship Id="rId3" Type="http://schemas.openxmlformats.org/officeDocument/2006/relationships/hyperlink" Target="https://portal.ct.gov/Office-of-the-Governor/News/Press-Releases/2023/06-2023/Governor-Lamont-Signs-Legislation-on-Health-Care-Affordability" TargetMode="External"/><Relationship Id="rId21" Type="http://schemas.openxmlformats.org/officeDocument/2006/relationships/hyperlink" Target="https://www.fda.gov/media/169418/download" TargetMode="External"/><Relationship Id="rId7" Type="http://schemas.openxmlformats.org/officeDocument/2006/relationships/hyperlink" Target="https://www.dwt.com/blogs/privacy--security-law-blog/2023/05/tennessee-information-protection-data-privacy" TargetMode="External"/><Relationship Id="rId12" Type="http://schemas.openxmlformats.org/officeDocument/2006/relationships/hyperlink" Target="https://www.michigan.gov/ag/news/press-releases/2023/11/09/ag-nessel-celebrates-passage-of-drug-immunity-repeal-and-opioid-bar-legislation" TargetMode="External"/><Relationship Id="rId17" Type="http://schemas.openxmlformats.org/officeDocument/2006/relationships/hyperlink" Target="https://www.fda.gov/media/174066/download?attachment" TargetMode="External"/><Relationship Id="rId25" Type="http://schemas.openxmlformats.org/officeDocument/2006/relationships/hyperlink" Target="https://www.sec.gov/news/statement/munter-importance-risk-assessment-082523" TargetMode="External"/><Relationship Id="rId2" Type="http://schemas.openxmlformats.org/officeDocument/2006/relationships/notesSlide" Target="../notesSlides/notesSlide57.xml"/><Relationship Id="rId16" Type="http://schemas.openxmlformats.org/officeDocument/2006/relationships/hyperlink" Target="https://public-inspection.federalregister.gov/2023-21662.pdf" TargetMode="External"/><Relationship Id="rId20" Type="http://schemas.openxmlformats.org/officeDocument/2006/relationships/hyperlink" Target="https://www.fda.gov/media/169419/download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nbcmiami.com/news/local/florida-gov-desantis-signs-bill-to-increase-transparency-for-prescription-drug-costs/3027175/" TargetMode="External"/><Relationship Id="rId11" Type="http://schemas.openxmlformats.org/officeDocument/2006/relationships/hyperlink" Target="https://www.fox2detroit.com/news/michigan-lawmakers-repeal-nations-only-immunity-law-that-shields-drug-companies-from-liability" TargetMode="External"/><Relationship Id="rId24" Type="http://schemas.openxmlformats.org/officeDocument/2006/relationships/hyperlink" Target="https://www.fda.gov/inspections-compliance-enforcement-and-criminal-investigations/warning-letters/astrazeneca-pharmaceuticals-lp-664789-08042023" TargetMode="External"/><Relationship Id="rId5" Type="http://schemas.openxmlformats.org/officeDocument/2006/relationships/hyperlink" Target="https://www.flgov.com/2023/05/03/governor-desantis-signs-most-comprehensive-legislation-in-florida-history-to-increase-accountability-and-transparency-for-prescription-drug-costs/" TargetMode="External"/><Relationship Id="rId15" Type="http://schemas.openxmlformats.org/officeDocument/2006/relationships/hyperlink" Target="https://www.fda.gov/media/162413/download" TargetMode="External"/><Relationship Id="rId23" Type="http://schemas.openxmlformats.org/officeDocument/2006/relationships/hyperlink" Target="https://www.raps.org/news-and-articles/news-articles/2023/7/utah-wellness-firm-warned-a-second-time-for-promot" TargetMode="External"/><Relationship Id="rId10" Type="http://schemas.openxmlformats.org/officeDocument/2006/relationships/hyperlink" Target="https://www.whitecase.com/insight-alert/delaware-comprehensive-data-privacy-law" TargetMode="External"/><Relationship Id="rId19" Type="http://schemas.openxmlformats.org/officeDocument/2006/relationships/hyperlink" Target="https://www.fiercepharma.com/marketing/after-prolonged-quiet-spell-fda-ad-watchers-take-umbrage-xeris-misleading-claims-its" TargetMode="External"/><Relationship Id="rId4" Type="http://schemas.openxmlformats.org/officeDocument/2006/relationships/hyperlink" Target="https://www.policymed.com/2023/08/connecticut-governor-signs-legislation-on-health-care-affordability.html" TargetMode="External"/><Relationship Id="rId9" Type="http://schemas.openxmlformats.org/officeDocument/2006/relationships/hyperlink" Target="https://legis.delaware.gov/BillDetail?LegislationId=140388" TargetMode="External"/><Relationship Id="rId14" Type="http://schemas.openxmlformats.org/officeDocument/2006/relationships/hyperlink" Target="https://www.fda.gov/media/170899/download" TargetMode="External"/><Relationship Id="rId22" Type="http://schemas.openxmlformats.org/officeDocument/2006/relationships/hyperlink" Target="https://www.fda.gov/inspections-compliance-enforcement-and-criminal-investigations/warning-letters/zyto-technologies-inc-652316-06212023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iercepharma.com/marketing/fda-accuses-evofem-overstating-efficacy-contraceptive-gel" TargetMode="External"/><Relationship Id="rId13" Type="http://schemas.openxmlformats.org/officeDocument/2006/relationships/hyperlink" Target="https://www.esgtoday.com/eu-lawmakers-agree-on-new-law-requiring-companies-to-address-environmental-human-rights-impact-in-value-chains/" TargetMode="External"/><Relationship Id="rId18" Type="http://schemas.openxmlformats.org/officeDocument/2006/relationships/hyperlink" Target="https://www.gov.uk/government/news/cma-decision-upheld-in-major-drug-price-abuse-case" TargetMode="External"/><Relationship Id="rId26" Type="http://schemas.openxmlformats.org/officeDocument/2006/relationships/hyperlink" Target="https://eur-lex.europa.eu/legal-content/EN/TXT/?uri=CELEX:52023PC0193" TargetMode="External"/><Relationship Id="rId3" Type="http://schemas.openxmlformats.org/officeDocument/2006/relationships/hyperlink" Target="https://www.beckershospitalreview.com/pharmacy/fda-warns-astrazeneca-over-false-advertising-of-copd-drug.html" TargetMode="External"/><Relationship Id="rId21" Type="http://schemas.openxmlformats.org/officeDocument/2006/relationships/hyperlink" Target="https://theintercept.com/2023/01/16/twitter-covid-vaccine-pharma/" TargetMode="External"/><Relationship Id="rId7" Type="http://schemas.openxmlformats.org/officeDocument/2006/relationships/hyperlink" Target="https://www.fda.gov/media/173730/download?attachment" TargetMode="External"/><Relationship Id="rId12" Type="http://schemas.openxmlformats.org/officeDocument/2006/relationships/hyperlink" Target="https://www.sidley.com/en/insights/newsupdates/2023/12/new-eu-esg-legislation-will-affect-non-eu-companies-with-significant-eu-revenues" TargetMode="External"/><Relationship Id="rId17" Type="http://schemas.openxmlformats.org/officeDocument/2006/relationships/hyperlink" Target="https://www.jdsupra.com/legalnews/monopoly-fined-for-unfair-excessive-2827267/" TargetMode="External"/><Relationship Id="rId25" Type="http://schemas.openxmlformats.org/officeDocument/2006/relationships/hyperlink" Target="https://safetyobserver.com/2023/05/04/eu-pharmaceutical-reform/?utm_source=google&amp;utm_medium=cpc&amp;utm_campaign=perfmax&amp;utm_content=pharmaco&amp;campaign_id=19662785479&amp;network=x&amp;gclid=CjwKCAjw-IWkBhBTEiwA2exyO-K28CRQ3TZFHOE6dw0mGh4-fIS0QF8GX9UsIk0p4WuagyjjgyjqVBoC7IUQAvD_BwE" TargetMode="External"/><Relationship Id="rId2" Type="http://schemas.openxmlformats.org/officeDocument/2006/relationships/notesSlide" Target="../notesSlides/notesSlide58.xml"/><Relationship Id="rId16" Type="http://schemas.openxmlformats.org/officeDocument/2006/relationships/hyperlink" Target="https://barlaw.co.il/client-updates/israel-monopoly-fined-for-unfair-excessive-price" TargetMode="External"/><Relationship Id="rId20" Type="http://schemas.openxmlformats.org/officeDocument/2006/relationships/hyperlink" Target="https://drpr-online.de/2023/08/02/deutscher-rat-fuer-public-relations-mahnt-twitter-bzw-x-und-biontech-se/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ww.fiercepharma.com/marketing/fda-rules-otsuka-marketing-claim-overstates-rexulti-efficacy-threatening-cornerstone-huge" TargetMode="External"/><Relationship Id="rId11" Type="http://schemas.openxmlformats.org/officeDocument/2006/relationships/hyperlink" Target="https://www.imdrf.org/sites/default/files/2023-09/IMDRF_PMD%20WG_N58%20FINAL_2023%20%28Edition%202%29_0.pdf" TargetMode="External"/><Relationship Id="rId24" Type="http://schemas.openxmlformats.org/officeDocument/2006/relationships/hyperlink" Target="https://www.raps.org/news-and-articles/news-articles/2023/4/euro-roundup-transition-to-mdr-underway-for-63-of" TargetMode="External"/><Relationship Id="rId5" Type="http://schemas.openxmlformats.org/officeDocument/2006/relationships/hyperlink" Target="https://www.fda.gov/inspections-compliance-enforcement-and-criminal-investigations/warning-letters/abiomed-inc-663150-09192023" TargetMode="External"/><Relationship Id="rId15" Type="http://schemas.openxmlformats.org/officeDocument/2006/relationships/hyperlink" Target="https://news.yahoo.com/french-drugmaker-servier-ordered-pay-" TargetMode="External"/><Relationship Id="rId23" Type="http://schemas.openxmlformats.org/officeDocument/2006/relationships/hyperlink" Target="https://www.gov.uk/government/publications/software-and-artificial-intelligence-ai-as-a-medical-device/software-and-artificial-intelligence-ai-as-a-medical-device" TargetMode="External"/><Relationship Id="rId28" Type="http://schemas.openxmlformats.org/officeDocument/2006/relationships/hyperlink" Target="https://www.iso.org/standard/74094.html" TargetMode="External"/><Relationship Id="rId10" Type="http://schemas.openxmlformats.org/officeDocument/2006/relationships/hyperlink" Target="https://www.raps.org/news-and-articles/news-articles/2023/9/imdrf-guidance-updates-thinking-on-personalized-me" TargetMode="External"/><Relationship Id="rId19" Type="http://schemas.openxmlformats.org/officeDocument/2006/relationships/hyperlink" Target="https://www.fiercepharma.com/pharma/tribunal-upholds-ps130m-fine-after-uks-competition-authority-uncovered-10000-price-hike" TargetMode="External"/><Relationship Id="rId4" Type="http://schemas.openxmlformats.org/officeDocument/2006/relationships/hyperlink" Target="https://www.fiercebiotech.com/medtech/jjs-abiomed-lands-fda-warning-letter-over-impella-heart-pumps-software?utm_medium=email&amp;utm_source=nl&amp;utm_campaign=LS-NL-FierceMedTech&amp;oly_enc_id=6576I0000234G9K" TargetMode="External"/><Relationship Id="rId9" Type="http://schemas.openxmlformats.org/officeDocument/2006/relationships/hyperlink" Target="https://www.fda.gov/media/173696/download?attachment" TargetMode="External"/><Relationship Id="rId14" Type="http://schemas.openxmlformats.org/officeDocument/2006/relationships/hyperlink" Target="https://www.pharmaceutical-technology.com/news/five-pharma-firms-fined-e13-4-million-over-ecs-cartel-investigation/" TargetMode="External"/><Relationship Id="rId22" Type="http://schemas.openxmlformats.org/officeDocument/2006/relationships/hyperlink" Target="https://www.fiercepharma.com/marketing/biontech-and-x-warned-pr-body-trying-duck-covid-19-vaccine-debate" TargetMode="External"/><Relationship Id="rId27" Type="http://schemas.openxmlformats.org/officeDocument/2006/relationships/hyperlink" Target="https://fcpablog.com/2023/08/28/the-iso-standard-for-internal-investigations-is-out-heres-what-to-know/#:~:text=The%20ISO%20standard%20also%20provides,and%20elements%20of%20a%20robust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glaw.com/insights/publications/sponsored-genetic-testing-programs-compliance-considerations-following-doj-false-claims-act-settlement" TargetMode="External"/><Relationship Id="rId13" Type="http://schemas.openxmlformats.org/officeDocument/2006/relationships/hyperlink" Target="https://freemusicarchive.org/music/audiocoffee/cinematic-inspirational-music-1/background-inspiration/" TargetMode="External"/><Relationship Id="rId3" Type="http://schemas.openxmlformats.org/officeDocument/2006/relationships/hyperlink" Target="https://www.fda.gov/drugs/new-drugs-fda-cders-new-molecular-entities-and-new-therapeutic-biological-products/novel-drug-approvals-2023" TargetMode="External"/><Relationship Id="rId7" Type="http://schemas.openxmlformats.org/officeDocument/2006/relationships/hyperlink" Target="https://www.debevoise.com/insights/publications/2022/11/implications-of-the-inflation-reduction-act" TargetMode="External"/><Relationship Id="rId12" Type="http://schemas.openxmlformats.org/officeDocument/2006/relationships/hyperlink" Target="https://freemusicarchive.org/music/stockaudios/single/corporate-inspiration-background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healthpolicy.usc.edu/research/mitigating-the-inflation-reduction-acts-potential-adverse-impacts-on-the-prescription-drug-market/" TargetMode="External"/><Relationship Id="rId11" Type="http://schemas.openxmlformats.org/officeDocument/2006/relationships/hyperlink" Target="https://www.fda.gov/news-events/press-announcements/fda-establishes-new-advisory-committee-digital-health-technologies" TargetMode="External"/><Relationship Id="rId5" Type="http://schemas.openxmlformats.org/officeDocument/2006/relationships/hyperlink" Target="https://www.bloomberglaw.com/external/document/XC6ALSM4000000/health-care-transactions-professional-perspective-transactional-" TargetMode="External"/><Relationship Id="rId15" Type="http://schemas.openxmlformats.org/officeDocument/2006/relationships/hyperlink" Target="https://freemusicarchive.org/music/timtaj/corporate-music/smooth-corporate-background/" TargetMode="External"/><Relationship Id="rId10" Type="http://schemas.openxmlformats.org/officeDocument/2006/relationships/hyperlink" Target="https://www.gov.uk/government/publications/software-and-artificial-intelligence-ai-as-a-medical-device/software-and-artificial-intelligence-ai-as-a-medical-device" TargetMode="External"/><Relationship Id="rId4" Type="http://schemas.openxmlformats.org/officeDocument/2006/relationships/hyperlink" Target="https://www.fiercepharma.com/special-reports/2023-drug-approvals-after-down-year-fda-signs-bounty-new-medicines?utm_medium=email&amp;utm_source=nl&amp;utm_campaign=LS-NL-FiercePharma&amp;oly_enc_id=2137F3702001G6W" TargetMode="External"/><Relationship Id="rId9" Type="http://schemas.openxmlformats.org/officeDocument/2006/relationships/hyperlink" Target="https://www.fiercepharma.com/premium/webinar/unleashing-ai-opportunities-strong-data-foundation" TargetMode="External"/><Relationship Id="rId14" Type="http://schemas.openxmlformats.org/officeDocument/2006/relationships/hyperlink" Target="https://www.bensound.com/royalty-free-music/track/percept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1.xml"/><Relationship Id="rId6" Type="http://schemas.openxmlformats.org/officeDocument/2006/relationships/hyperlink" Target="http://www.potomacriverpartners.com/" TargetMode="External"/><Relationship Id="rId5" Type="http://schemas.openxmlformats.org/officeDocument/2006/relationships/hyperlink" Target="mailto:ContactUs@potomacriverpartners.com" TargetMode="External"/><Relationship Id="rId4" Type="http://schemas.openxmlformats.org/officeDocument/2006/relationships/image" Target="../media/image18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2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5" Type="http://schemas.openxmlformats.org/officeDocument/2006/relationships/image" Target="../media/image44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rmAutofit/>
          </a:bodyPr>
          <a:lstStyle/>
          <a:p>
            <a:r>
              <a:rPr lang="en-US" sz="5600" dirty="0">
                <a:solidFill>
                  <a:schemeClr val="accent2"/>
                </a:solidFill>
                <a:cs typeface="Arial" panose="020B0604020202020204" pitchFamily="34" charset="0"/>
              </a:rPr>
              <a:t>2023 </a:t>
            </a:r>
            <a:r>
              <a:rPr lang="en-US" sz="5600" dirty="0">
                <a:cs typeface="Arial" panose="020B0604020202020204" pitchFamily="34" charset="0"/>
              </a:rPr>
              <a:t>Year-in-Review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10" y="0"/>
            <a:ext cx="7452360" cy="6858000"/>
          </a:xfr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4321C8DA-0E2A-F2CE-1E0C-76F45B1C2EFF}"/>
              </a:ext>
            </a:extLst>
          </p:cNvPr>
          <p:cNvGrpSpPr>
            <a:grpSpLocks noChangeAspect="1"/>
          </p:cNvGrpSpPr>
          <p:nvPr/>
        </p:nvGrpSpPr>
        <p:grpSpPr>
          <a:xfrm>
            <a:off x="7999413" y="5523240"/>
            <a:ext cx="1946832" cy="722354"/>
            <a:chOff x="4181189" y="2739104"/>
            <a:chExt cx="3821905" cy="1418081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23A8EAD9-C9F0-0CB0-0748-B24CD3F08731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12" name="Graphic 3">
                <a:extLst>
                  <a:ext uri="{FF2B5EF4-FFF2-40B4-BE49-F238E27FC236}">
                    <a16:creationId xmlns:a16="http://schemas.microsoft.com/office/drawing/2014/main" id="{4402D07F-DFD9-0ABB-1CCC-6B4CC66BAA3F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0F1ED39C-810A-4D0B-2909-D3FB32D3C123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F162F8A4-F7EA-E9EC-BA00-698DD1C53AF7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ED35C81D-DEEF-F499-E874-78FBEFF6556D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EABFE206-5CDB-589C-C7D3-443C4E9166AF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D3A35371-0912-4D3A-F248-73DCD554762B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A67D5B3-F57E-B54B-8364-F91956C36416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EE882860-5175-82C0-039E-6A3FC83A8D32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1BDC134B-7709-31C9-C878-CE07B850A913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3" name="Graphic 3">
                <a:extLst>
                  <a:ext uri="{FF2B5EF4-FFF2-40B4-BE49-F238E27FC236}">
                    <a16:creationId xmlns:a16="http://schemas.microsoft.com/office/drawing/2014/main" id="{BC864FD0-0CD1-EB55-C042-BF9052372366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D80D30A-5EF4-EF1A-4BB5-DFB46CF8B803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F853749B-EDEA-0D03-8891-5093D58469F3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49428CCF-1937-135C-6785-C0C15290C343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F2A73650-158A-AE92-6555-0D6C262D7C77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5556686-655F-F2ED-1DEA-58ADC3BE2E36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6A473A5-502B-18BF-3AB6-6F4BFA4B2786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9F95274F-D992-63FC-8F3F-AFE65485BD5B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5258A770-4555-AB99-A533-565223F1A2E6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614A961D-E9D3-D38C-8716-134E3E06FDC9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EF4C84BE-4EFA-7917-DAC3-626B08A7D49A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2B23B02F-44C0-AF90-6BFF-075CFEA31835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68348905-73AD-08DC-26F6-3B80E6B3846D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6846976-0178-374A-B56F-1109D6DA0BA3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D692B6A0-206F-2927-3469-D07C86CF6883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35" name="Picture Placeholder 7">
            <a:extLst>
              <a:ext uri="{FF2B5EF4-FFF2-40B4-BE49-F238E27FC236}">
                <a16:creationId xmlns:a16="http://schemas.microsoft.com/office/drawing/2014/main" id="{68E56929-20B3-4D31-086F-F59D046019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185445">
            <a:off x="966184" y="2582404"/>
            <a:ext cx="3448558" cy="3448558"/>
          </a:xfrm>
          <a:prstGeom prst="ellipse">
            <a:avLst/>
          </a:prstGeom>
          <a:noFill/>
        </p:spPr>
      </p:pic>
      <p:pic>
        <p:nvPicPr>
          <p:cNvPr id="37" name="Picture Placeholder 9">
            <a:extLst>
              <a:ext uri="{FF2B5EF4-FFF2-40B4-BE49-F238E27FC236}">
                <a16:creationId xmlns:a16="http://schemas.microsoft.com/office/drawing/2014/main" id="{8E182439-9C9D-7F9C-2721-AC53AE3F78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127961" y="3915921"/>
            <a:ext cx="1371821" cy="1371821"/>
          </a:xfrm>
          <a:prstGeom prst="ellipse">
            <a:avLst/>
          </a:prstGeom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B44EBD70-3276-43BB-32A8-AC8DE6957842}"/>
              </a:ext>
            </a:extLst>
          </p:cNvPr>
          <p:cNvSpPr txBox="1">
            <a:spLocks/>
          </p:cNvSpPr>
          <p:nvPr/>
        </p:nvSpPr>
        <p:spPr>
          <a:xfrm>
            <a:off x="550863" y="651834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rPr>
              <a:t>2023</a:t>
            </a:r>
            <a:r>
              <a:rPr lang="en-US" sz="5600" spc="50" dirty="0">
                <a:solidFill>
                  <a:schemeClr val="accent1">
                    <a:lumMod val="20000"/>
                    <a:lumOff val="80000"/>
                    <a:alpha val="0"/>
                  </a:schemeClr>
                </a:solidFill>
              </a:rPr>
              <a:t> </a:t>
            </a:r>
            <a:r>
              <a:rPr lang="en-US" sz="5600" spc="50" dirty="0">
                <a:solidFill>
                  <a:schemeClr val="tx1">
                    <a:alpha val="0"/>
                  </a:schemeClr>
                </a:solidFill>
              </a:rPr>
              <a:t>At a Glance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7FE163-02ED-987B-965D-E5AF44404CBE}"/>
              </a:ext>
            </a:extLst>
          </p:cNvPr>
          <p:cNvSpPr/>
          <p:nvPr/>
        </p:nvSpPr>
        <p:spPr>
          <a:xfrm>
            <a:off x="644592" y="3511123"/>
            <a:ext cx="11270043" cy="2620278"/>
          </a:xfrm>
          <a:prstGeom prst="rect">
            <a:avLst/>
          </a:prstGeom>
          <a:solidFill>
            <a:srgbClr val="FC3FF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45EE8-85E2-06A1-4ED5-1A7166AFB09E}"/>
              </a:ext>
            </a:extLst>
          </p:cNvPr>
          <p:cNvSpPr/>
          <p:nvPr/>
        </p:nvSpPr>
        <p:spPr>
          <a:xfrm>
            <a:off x="550864" y="3429000"/>
            <a:ext cx="11270044" cy="26202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B3802F7A-113B-CD89-88FE-B760F7D9138B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70000"/>
                  </a:schemeClr>
                </a:solidFill>
              </a:rPr>
              <a:t>Inflation Reduction Act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3E7A7C-3AEC-9287-EDF7-BAC4C3E07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780154" y="4073069"/>
            <a:ext cx="3555830" cy="3386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A1F643-3082-3C32-6D96-8DBE5DB240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198" y="4082130"/>
            <a:ext cx="1948744" cy="365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3D0115-A423-2E2C-0B7D-D6E52B5964C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3" y="4779054"/>
            <a:ext cx="2340118" cy="824892"/>
          </a:xfrm>
          <a:prstGeom prst="rect">
            <a:avLst/>
          </a:prstGeom>
        </p:spPr>
      </p:pic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6764336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AbbVie and J&amp;J warn investors to expect $2.1 billion in lost revenue for Imbruvica</a:t>
            </a:r>
          </a:p>
        </p:txBody>
      </p:sp>
      <p:sp>
        <p:nvSpPr>
          <p:cNvPr id="3" name="Title 10">
            <a:extLst>
              <a:ext uri="{FF2B5EF4-FFF2-40B4-BE49-F238E27FC236}">
                <a16:creationId xmlns:a16="http://schemas.microsoft.com/office/drawing/2014/main" id="{A01ECC34-5402-2609-876A-D751A112E87B}"/>
              </a:ext>
            </a:extLst>
          </p:cNvPr>
          <p:cNvSpPr txBox="1">
            <a:spLocks/>
          </p:cNvSpPr>
          <p:nvPr/>
        </p:nvSpPr>
        <p:spPr>
          <a:xfrm>
            <a:off x="2575606" y="585030"/>
            <a:ext cx="4861396" cy="441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0"/>
                  </a:schemeClr>
                </a:solidFill>
              </a:rPr>
              <a:t>Digital Promotions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916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3500">
        <p159:morph option="byObject"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0">
            <a:extLst>
              <a:ext uri="{FF2B5EF4-FFF2-40B4-BE49-F238E27FC236}">
                <a16:creationId xmlns:a16="http://schemas.microsoft.com/office/drawing/2014/main" id="{026A6379-FE1E-A349-DD3A-02150DD3D84C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4861396" cy="441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Digital Promotions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B3802F7A-113B-CD89-88FE-B760F7D9138B}"/>
              </a:ext>
            </a:extLst>
          </p:cNvPr>
          <p:cNvSpPr txBox="1">
            <a:spLocks/>
          </p:cNvSpPr>
          <p:nvPr/>
        </p:nvSpPr>
        <p:spPr>
          <a:xfrm>
            <a:off x="2437723" y="58276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0"/>
                  </a:schemeClr>
                </a:solidFill>
              </a:rPr>
              <a:t>Inflation Reduction Act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8BAFD5-2B5C-B6DE-103D-079DD51BFA31}"/>
              </a:ext>
            </a:extLst>
          </p:cNvPr>
          <p:cNvGrpSpPr/>
          <p:nvPr/>
        </p:nvGrpSpPr>
        <p:grpSpPr>
          <a:xfrm>
            <a:off x="6262551" y="3631096"/>
            <a:ext cx="5465283" cy="2822058"/>
            <a:chOff x="6262551" y="3631096"/>
            <a:chExt cx="5465283" cy="28220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04F91F-9D6F-A773-5B67-D8DF6BF8EBC8}"/>
                </a:ext>
              </a:extLst>
            </p:cNvPr>
            <p:cNvSpPr/>
            <p:nvPr/>
          </p:nvSpPr>
          <p:spPr>
            <a:xfrm>
              <a:off x="6347450" y="3723207"/>
              <a:ext cx="5380384" cy="2729947"/>
            </a:xfrm>
            <a:prstGeom prst="rect">
              <a:avLst/>
            </a:prstGeom>
            <a:solidFill>
              <a:srgbClr val="B61C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C7361E1-04F8-0E5B-51B5-C5B4A835FEE7}"/>
                </a:ext>
              </a:extLst>
            </p:cNvPr>
            <p:cNvSpPr/>
            <p:nvPr/>
          </p:nvSpPr>
          <p:spPr>
            <a:xfrm>
              <a:off x="6262551" y="3631096"/>
              <a:ext cx="5380384" cy="27299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CE1FA9-6E09-8F24-2EBC-E98857D0008E}"/>
                </a:ext>
              </a:extLst>
            </p:cNvPr>
            <p:cNvGrpSpPr/>
            <p:nvPr/>
          </p:nvGrpSpPr>
          <p:grpSpPr>
            <a:xfrm>
              <a:off x="6480313" y="3809852"/>
              <a:ext cx="4902281" cy="2240125"/>
              <a:chOff x="6480313" y="3809852"/>
              <a:chExt cx="4902281" cy="224012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D62C1B2-FC90-1711-E17D-96DA8B1F9506}"/>
                  </a:ext>
                </a:extLst>
              </p:cNvPr>
              <p:cNvSpPr txBox="1"/>
              <p:nvPr/>
            </p:nvSpPr>
            <p:spPr>
              <a:xfrm>
                <a:off x="6480313" y="3850617"/>
                <a:ext cx="3203986" cy="1708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100" dirty="0">
                    <a:solidFill>
                      <a:schemeClr val="accent1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ABPI issues 2-year suspension to           Novo Nordisk for misleading LinkedIn promotions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D7A3E771-66DE-DF21-0ED6-7F407F96E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62534" y="3809852"/>
                <a:ext cx="1202165" cy="108507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BD610B3-7BBA-E395-40C0-D6E2E8D5D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2061" y="4965024"/>
                <a:ext cx="1480533" cy="1084953"/>
              </a:xfrm>
              <a:prstGeom prst="rect">
                <a:avLst/>
              </a:prstGeom>
            </p:spPr>
          </p:pic>
        </p:grpSp>
      </p:grpSp>
      <p:sp>
        <p:nvSpPr>
          <p:cNvPr id="34" name="Content Placeholder 11">
            <a:extLst>
              <a:ext uri="{FF2B5EF4-FFF2-40B4-BE49-F238E27FC236}">
                <a16:creationId xmlns:a16="http://schemas.microsoft.com/office/drawing/2014/main" id="{70956422-8EAD-B9F3-F68B-E9D19BF018E3}"/>
              </a:ext>
            </a:extLst>
          </p:cNvPr>
          <p:cNvSpPr txBox="1">
            <a:spLocks/>
          </p:cNvSpPr>
          <p:nvPr/>
        </p:nvSpPr>
        <p:spPr>
          <a:xfrm>
            <a:off x="550861" y="1033272"/>
            <a:ext cx="5195912" cy="1211270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crack down on digital promotion</a:t>
            </a:r>
          </a:p>
        </p:txBody>
      </p:sp>
      <p:pic>
        <p:nvPicPr>
          <p:cNvPr id="36" name="Picture Placeholder 13">
            <a:extLst>
              <a:ext uri="{FF2B5EF4-FFF2-40B4-BE49-F238E27FC236}">
                <a16:creationId xmlns:a16="http://schemas.microsoft.com/office/drawing/2014/main" id="{BE6E3C8E-743E-934D-8028-401B06C4B9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3772874"/>
            <a:ext cx="1198605" cy="1989175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3DC436-39F1-B5CA-3B65-ADA84EFBC4B9}"/>
              </a:ext>
            </a:extLst>
          </p:cNvPr>
          <p:cNvGrpSpPr/>
          <p:nvPr/>
        </p:nvGrpSpPr>
        <p:grpSpPr>
          <a:xfrm>
            <a:off x="6260752" y="703949"/>
            <a:ext cx="5467082" cy="2806141"/>
            <a:chOff x="6260752" y="703949"/>
            <a:chExt cx="5467082" cy="280614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D5C8CBA-242C-7567-7AD1-965A377AA687}"/>
                </a:ext>
              </a:extLst>
            </p:cNvPr>
            <p:cNvGrpSpPr/>
            <p:nvPr/>
          </p:nvGrpSpPr>
          <p:grpSpPr>
            <a:xfrm>
              <a:off x="6260752" y="703949"/>
              <a:ext cx="5467082" cy="2806141"/>
              <a:chOff x="6260752" y="703949"/>
              <a:chExt cx="5467082" cy="280614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EFDDD21-606F-DDBD-D4EE-BF5B09165014}"/>
                  </a:ext>
                </a:extLst>
              </p:cNvPr>
              <p:cNvGrpSpPr/>
              <p:nvPr/>
            </p:nvGrpSpPr>
            <p:grpSpPr>
              <a:xfrm>
                <a:off x="6260752" y="703949"/>
                <a:ext cx="5467082" cy="2806141"/>
                <a:chOff x="550864" y="3631096"/>
                <a:chExt cx="5467082" cy="2806141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88994100-5444-4EEF-E8F1-19C5FC1BDF79}"/>
                    </a:ext>
                  </a:extLst>
                </p:cNvPr>
                <p:cNvSpPr/>
                <p:nvPr/>
              </p:nvSpPr>
              <p:spPr>
                <a:xfrm>
                  <a:off x="637562" y="3707290"/>
                  <a:ext cx="5380384" cy="2729947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BAA45EE8-85E2-06A1-4ED5-1A7166AFB09E}"/>
                    </a:ext>
                  </a:extLst>
                </p:cNvPr>
                <p:cNvSpPr/>
                <p:nvPr/>
              </p:nvSpPr>
              <p:spPr>
                <a:xfrm>
                  <a:off x="550864" y="3631096"/>
                  <a:ext cx="5380384" cy="2729947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83303929-AF8E-C4EB-183D-E8C4AFD10CE4}"/>
                    </a:ext>
                  </a:extLst>
                </p:cNvPr>
                <p:cNvGrpSpPr/>
                <p:nvPr/>
              </p:nvGrpSpPr>
              <p:grpSpPr>
                <a:xfrm>
                  <a:off x="783183" y="3815976"/>
                  <a:ext cx="4491693" cy="2325475"/>
                  <a:chOff x="783183" y="3815976"/>
                  <a:chExt cx="4491693" cy="2325475"/>
                </a:xfrm>
              </p:grpSpPr>
              <p:sp>
                <p:nvSpPr>
                  <p:cNvPr id="5" name="TextBox 4">
                    <a:extLst>
                      <a:ext uri="{FF2B5EF4-FFF2-40B4-BE49-F238E27FC236}">
                        <a16:creationId xmlns:a16="http://schemas.microsoft.com/office/drawing/2014/main" id="{1056F3CE-B20F-E7A0-6DC7-8D82E77BBF6A}"/>
                      </a:ext>
                    </a:extLst>
                  </p:cNvPr>
                  <p:cNvSpPr txBox="1"/>
                  <p:nvPr/>
                </p:nvSpPr>
                <p:spPr>
                  <a:xfrm>
                    <a:off x="783183" y="4694901"/>
                    <a:ext cx="2436920" cy="1384995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21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UK’s PMCPA finds 4 companies in violation of ABPI Code</a:t>
                    </a:r>
                  </a:p>
                </p:txBody>
              </p:sp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6808196A-E29A-6C70-A149-7CCFDC9D29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92604" y="5103292"/>
                    <a:ext cx="1682272" cy="307156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A4A8F669-AEE8-1C80-BAFF-244135B88BE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992219" y="5632165"/>
                    <a:ext cx="940220" cy="509286"/>
                  </a:xfrm>
                  <a:prstGeom prst="rect">
                    <a:avLst/>
                  </a:prstGeom>
                </p:spPr>
              </p:pic>
              <p:pic>
                <p:nvPicPr>
                  <p:cNvPr id="12" name="Picture 11">
                    <a:extLst>
                      <a:ext uri="{FF2B5EF4-FFF2-40B4-BE49-F238E27FC236}">
                        <a16:creationId xmlns:a16="http://schemas.microsoft.com/office/drawing/2014/main" id="{CD931A4A-B511-61C7-F995-8ACE911DE5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/>
                  <a:stretch/>
                </p:blipFill>
                <p:spPr>
                  <a:xfrm>
                    <a:off x="847788" y="3815976"/>
                    <a:ext cx="1666685" cy="694045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53131A5-54AF-9F32-72FD-BF9305DEE7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87458" y="1026773"/>
                <a:ext cx="1571376" cy="378294"/>
              </a:xfrm>
              <a:prstGeom prst="rect">
                <a:avLst/>
              </a:prstGeom>
            </p:spPr>
          </p:pic>
        </p:grpSp>
        <p:pic>
          <p:nvPicPr>
            <p:cNvPr id="1026" name="Picture 2" descr="Daiichi Sankyo - Company information │Health Jobs Nationwide">
              <a:extLst>
                <a:ext uri="{FF2B5EF4-FFF2-40B4-BE49-F238E27FC236}">
                  <a16:creationId xmlns:a16="http://schemas.microsoft.com/office/drawing/2014/main" id="{CB0740F0-58C1-3AED-FFBD-A65095D42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75121" y="1604728"/>
              <a:ext cx="1798830" cy="44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16064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2500">
        <p159:morph option="byObject"/>
      </p:transition>
    </mc:Choice>
    <mc:Fallback xmlns="">
      <p:transition spd="slow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xit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E40C528-AF45-C692-74C6-1B561758ADD1}"/>
              </a:ext>
            </a:extLst>
          </p:cNvPr>
          <p:cNvSpPr/>
          <p:nvPr/>
        </p:nvSpPr>
        <p:spPr>
          <a:xfrm>
            <a:off x="7948664" y="3061038"/>
            <a:ext cx="3699708" cy="24689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B70FF3-FBF6-6020-57E2-A4ED3F9DF00F}"/>
              </a:ext>
            </a:extLst>
          </p:cNvPr>
          <p:cNvSpPr/>
          <p:nvPr/>
        </p:nvSpPr>
        <p:spPr>
          <a:xfrm>
            <a:off x="4185200" y="3064668"/>
            <a:ext cx="3703320" cy="2468903"/>
          </a:xfrm>
          <a:prstGeom prst="rect">
            <a:avLst/>
          </a:prstGeom>
          <a:solidFill>
            <a:srgbClr val="FC3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DD860-6106-AC07-C45F-751F457825E3}"/>
              </a:ext>
            </a:extLst>
          </p:cNvPr>
          <p:cNvSpPr/>
          <p:nvPr/>
        </p:nvSpPr>
        <p:spPr>
          <a:xfrm>
            <a:off x="399590" y="3061039"/>
            <a:ext cx="3699708" cy="2468903"/>
          </a:xfrm>
          <a:prstGeom prst="rect">
            <a:avLst/>
          </a:prstGeom>
          <a:solidFill>
            <a:srgbClr val="B61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5010141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crack down on digital promotion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B3802F7A-113B-CD89-88FE-B760F7D9138B}"/>
              </a:ext>
            </a:extLst>
          </p:cNvPr>
          <p:cNvSpPr txBox="1">
            <a:spLocks/>
          </p:cNvSpPr>
          <p:nvPr/>
        </p:nvSpPr>
        <p:spPr>
          <a:xfrm>
            <a:off x="6450830" y="3036863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0"/>
                  </a:schemeClr>
                </a:solidFill>
              </a:rPr>
              <a:t>Inflation Reduction Act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69B23F-B0A0-EC19-60B7-DA873F542BDC}"/>
              </a:ext>
            </a:extLst>
          </p:cNvPr>
          <p:cNvSpPr/>
          <p:nvPr/>
        </p:nvSpPr>
        <p:spPr>
          <a:xfrm>
            <a:off x="4255735" y="2990993"/>
            <a:ext cx="3703320" cy="2468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778211-7F62-B230-5567-2B1023A7BFCF}"/>
              </a:ext>
            </a:extLst>
          </p:cNvPr>
          <p:cNvSpPr txBox="1"/>
          <p:nvPr/>
        </p:nvSpPr>
        <p:spPr>
          <a:xfrm>
            <a:off x="4369540" y="4282284"/>
            <a:ext cx="3585903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FTC issues 3 publications on deceptive ads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E5F094D-5C06-97AB-D5DA-E335120F0549}"/>
              </a:ext>
            </a:extLst>
          </p:cNvPr>
          <p:cNvSpPr/>
          <p:nvPr/>
        </p:nvSpPr>
        <p:spPr>
          <a:xfrm>
            <a:off x="485492" y="2990993"/>
            <a:ext cx="3699708" cy="2468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B77E5D6-7227-9A65-94D8-A12AC6BA6298}"/>
              </a:ext>
            </a:extLst>
          </p:cNvPr>
          <p:cNvSpPr txBox="1"/>
          <p:nvPr/>
        </p:nvSpPr>
        <p:spPr>
          <a:xfrm>
            <a:off x="640862" y="4282284"/>
            <a:ext cx="3585903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PMCPA launches new Social Media Guidance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C272994-73D7-362D-72CB-85DAB57996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2005" y="3210513"/>
            <a:ext cx="1480897" cy="616679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FC18342C-1618-CFC0-5316-AB5D61764CB8}"/>
              </a:ext>
            </a:extLst>
          </p:cNvPr>
          <p:cNvSpPr/>
          <p:nvPr/>
        </p:nvSpPr>
        <p:spPr>
          <a:xfrm>
            <a:off x="8025979" y="2990993"/>
            <a:ext cx="3699708" cy="2468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C1B655-572D-1736-8EE5-D23A6DA8C9C9}"/>
              </a:ext>
            </a:extLst>
          </p:cNvPr>
          <p:cNvSpPr txBox="1"/>
          <p:nvPr/>
        </p:nvSpPr>
        <p:spPr>
          <a:xfrm>
            <a:off x="8209786" y="4282284"/>
            <a:ext cx="3382918" cy="73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Canada releases Guidance on promotion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52C24057-713D-30CE-F857-F69CAA2558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2153" y="3184192"/>
            <a:ext cx="987252" cy="987252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521E166B-F49D-91E8-A86E-DFF879075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9785" y="3352171"/>
            <a:ext cx="2297125" cy="4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0">
            <a:extLst>
              <a:ext uri="{FF2B5EF4-FFF2-40B4-BE49-F238E27FC236}">
                <a16:creationId xmlns:a16="http://schemas.microsoft.com/office/drawing/2014/main" id="{41B86525-F2AB-E86A-E57F-39241B8DACEB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4861396" cy="441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Digital Promotions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19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D6D6D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D6D6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3" grpId="1" animBg="1"/>
      <p:bldP spid="2" grpId="0" animBg="1"/>
      <p:bldP spid="2" grpId="1" animBg="1"/>
      <p:bldP spid="40" grpId="0" animBg="1"/>
      <p:bldP spid="40" grpId="1" animBg="1"/>
      <p:bldP spid="42" grpId="0"/>
      <p:bldP spid="42" grpId="1"/>
      <p:bldP spid="52" grpId="0" animBg="1"/>
      <p:bldP spid="52" grpId="1" animBg="1"/>
      <p:bldP spid="54" grpId="0"/>
      <p:bldP spid="54" grpId="1"/>
      <p:bldP spid="57" grpId="0" animBg="1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78158B01-3C1D-53B1-16BD-15C53F75B4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45" t="54399" r="14917" b="336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8" name="Picture Placeholder 7" descr="Data Points Digital background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Federal 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2" name="perception.mp3">
            <a:hlinkClick r:id="" action="ppaction://media"/>
            <a:extLst>
              <a:ext uri="{FF2B5EF4-FFF2-40B4-BE49-F238E27FC236}">
                <a16:creationId xmlns:a16="http://schemas.microsoft.com/office/drawing/2014/main" id="{08EC2ED0-7CAE-F5D6-1F55-7DB6B789D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709.2849"/>
                  <p14:fade in="500" out="12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328" y="5591351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FE361E-B069-90D8-0A83-77103EB55DA9}"/>
              </a:ext>
            </a:extLst>
          </p:cNvPr>
          <p:cNvSpPr txBox="1"/>
          <p:nvPr/>
        </p:nvSpPr>
        <p:spPr>
          <a:xfrm>
            <a:off x="433686" y="5310136"/>
            <a:ext cx="318082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b="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anti-trust allegations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97133-09B8-0293-0BC4-D2171C936241}"/>
              </a:ext>
            </a:extLst>
          </p:cNvPr>
          <p:cNvSpPr txBox="1"/>
          <p:nvPr/>
        </p:nvSpPr>
        <p:spPr>
          <a:xfrm>
            <a:off x="158220" y="4866938"/>
            <a:ext cx="2264189" cy="443198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$225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CD196-41D1-1F88-0F7E-EF536190F3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15" b="21906"/>
          <a:stretch/>
        </p:blipFill>
        <p:spPr>
          <a:xfrm>
            <a:off x="523257" y="4175878"/>
            <a:ext cx="1426785" cy="527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06BCC-1F0D-D76E-1696-B18CC8CB9C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51"/>
          <a:stretch/>
        </p:blipFill>
        <p:spPr>
          <a:xfrm>
            <a:off x="2350475" y="4026713"/>
            <a:ext cx="1376653" cy="6771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77833A-118B-0DFA-8B4B-553BD81FA533}"/>
              </a:ext>
            </a:extLst>
          </p:cNvPr>
          <p:cNvSpPr txBox="1"/>
          <p:nvPr/>
        </p:nvSpPr>
        <p:spPr>
          <a:xfrm>
            <a:off x="1879624" y="4866938"/>
            <a:ext cx="2264189" cy="44319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45496483-23C3-D80F-E73B-BEC6297E0E92}"/>
              </a:ext>
            </a:extLst>
          </p:cNvPr>
          <p:cNvSpPr txBox="1">
            <a:spLocks/>
          </p:cNvSpPr>
          <p:nvPr/>
        </p:nvSpPr>
        <p:spPr>
          <a:xfrm>
            <a:off x="3269456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Pharma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7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1B3A04B-8F9A-233A-0EFF-1ABA0C0BD962}"/>
              </a:ext>
            </a:extLst>
          </p:cNvPr>
          <p:cNvSpPr txBox="1"/>
          <p:nvPr/>
        </p:nvSpPr>
        <p:spPr>
          <a:xfrm>
            <a:off x="4935" y="4993018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$487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en-US" sz="2300" dirty="0">
              <a:solidFill>
                <a:schemeClr val="bg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B27252-E952-76F2-E8B4-40371CBE96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86" y="4071159"/>
            <a:ext cx="1405576" cy="8003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A72856-0884-60B8-1FDD-8D0F953DC3D2}"/>
              </a:ext>
            </a:extLst>
          </p:cNvPr>
          <p:cNvSpPr txBox="1"/>
          <p:nvPr/>
        </p:nvSpPr>
        <p:spPr>
          <a:xfrm>
            <a:off x="280646" y="5418631"/>
            <a:ext cx="1993053" cy="982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FCA and AKS allegations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32E357-04F7-F8DE-C3D9-EDB655B9F532}"/>
              </a:ext>
            </a:extLst>
          </p:cNvPr>
          <p:cNvSpPr>
            <a:spLocks noChangeAspect="1"/>
          </p:cNvSpPr>
          <p:nvPr/>
        </p:nvSpPr>
        <p:spPr>
          <a:xfrm>
            <a:off x="7518035" y="0"/>
            <a:ext cx="4672084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69000">
                <a:schemeClr val="tx1">
                  <a:alpha val="9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44BCA-327B-68DE-69A9-6EBD5982E50F}"/>
              </a:ext>
            </a:extLst>
          </p:cNvPr>
          <p:cNvSpPr txBox="1"/>
          <p:nvPr/>
        </p:nvSpPr>
        <p:spPr>
          <a:xfrm>
            <a:off x="9655944" y="3608034"/>
            <a:ext cx="2513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$100,000</a:t>
            </a:r>
            <a:endParaRPr lang="en-US" sz="23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44D66A5-7A30-8E2C-B232-53171736187E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Pharma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1D9FA2C-F52A-A9AD-FFF9-C2DCE6724108}"/>
              </a:ext>
            </a:extLst>
          </p:cNvPr>
          <p:cNvSpPr txBox="1"/>
          <p:nvPr/>
        </p:nvSpPr>
        <p:spPr>
          <a:xfrm>
            <a:off x="7770928" y="3608034"/>
            <a:ext cx="2513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92287F-115B-6BBB-8896-A9B8B3DD1BDF}"/>
              </a:ext>
            </a:extLst>
          </p:cNvPr>
          <p:cNvSpPr txBox="1"/>
          <p:nvPr/>
        </p:nvSpPr>
        <p:spPr>
          <a:xfrm>
            <a:off x="3732908" y="3608034"/>
            <a:ext cx="2513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$187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F47FE57-A9A4-5337-3403-07C6F97D51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1967" y="2789310"/>
            <a:ext cx="1334887" cy="7564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F61F48E-5DB2-5E07-5ED2-5A3D2037BC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8465" y="2861389"/>
            <a:ext cx="1497930" cy="61227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720BAD8-B254-A5C0-D2BF-C77A09F5178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2336" y="3066715"/>
            <a:ext cx="1680220" cy="2016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79B44EB-5AD6-11BA-D0AF-0FD1F790664E}"/>
              </a:ext>
            </a:extLst>
          </p:cNvPr>
          <p:cNvSpPr txBox="1"/>
          <p:nvPr/>
        </p:nvSpPr>
        <p:spPr>
          <a:xfrm>
            <a:off x="433686" y="4023522"/>
            <a:ext cx="3180826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b="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anti-trust allegations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71C515-F0FB-DA43-ECB7-462A7C197107}"/>
              </a:ext>
            </a:extLst>
          </p:cNvPr>
          <p:cNvSpPr txBox="1"/>
          <p:nvPr/>
        </p:nvSpPr>
        <p:spPr>
          <a:xfrm>
            <a:off x="158220" y="3608034"/>
            <a:ext cx="2264189" cy="443198"/>
          </a:xfrm>
          <a:prstGeom prst="rect">
            <a:avLst/>
          </a:prstGeom>
          <a:noFill/>
        </p:spPr>
        <p:txBody>
          <a:bodyPr wrap="square" lIns="0" rIns="91440">
            <a:spAutoFit/>
          </a:bodyPr>
          <a:lstStyle/>
          <a:p>
            <a:pPr marL="12700" marR="0" lvl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$225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08EBF78-4360-C0E5-C711-703CE31734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15" b="21906"/>
          <a:stretch/>
        </p:blipFill>
        <p:spPr>
          <a:xfrm>
            <a:off x="523257" y="2903545"/>
            <a:ext cx="1426785" cy="52796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82F9653-36C9-3531-69F0-425CC230C6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51"/>
          <a:stretch/>
        </p:blipFill>
        <p:spPr>
          <a:xfrm>
            <a:off x="2350475" y="2828963"/>
            <a:ext cx="1376653" cy="67713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2937733-1406-6909-E3E7-809E8671CDAF}"/>
              </a:ext>
            </a:extLst>
          </p:cNvPr>
          <p:cNvSpPr txBox="1"/>
          <p:nvPr/>
        </p:nvSpPr>
        <p:spPr>
          <a:xfrm>
            <a:off x="1879624" y="3608034"/>
            <a:ext cx="2264189" cy="443198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4" name="Picture 2" descr="Ultragenyx—Treatment of Rare and Ultrarare Genetic Diseases">
            <a:extLst>
              <a:ext uri="{FF2B5EF4-FFF2-40B4-BE49-F238E27FC236}">
                <a16:creationId xmlns:a16="http://schemas.microsoft.com/office/drawing/2014/main" id="{4DC0B63F-0266-138A-54AA-B42F6B074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561" y="2897049"/>
            <a:ext cx="1446571" cy="54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2383EB-2868-CBCF-40C7-B587597D6C15}"/>
              </a:ext>
            </a:extLst>
          </p:cNvPr>
          <p:cNvSpPr txBox="1"/>
          <p:nvPr/>
        </p:nvSpPr>
        <p:spPr>
          <a:xfrm>
            <a:off x="5792344" y="3608034"/>
            <a:ext cx="2513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3E3BD3-D627-CF86-ECC5-25E30D1FA7A7}"/>
              </a:ext>
            </a:extLst>
          </p:cNvPr>
          <p:cNvSpPr txBox="1"/>
          <p:nvPr/>
        </p:nvSpPr>
        <p:spPr>
          <a:xfrm>
            <a:off x="3857315" y="4023522"/>
            <a:ext cx="226419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626AF-95CF-E87D-34F7-4E7C215FB8EC}"/>
              </a:ext>
            </a:extLst>
          </p:cNvPr>
          <p:cNvSpPr txBox="1"/>
          <p:nvPr/>
        </p:nvSpPr>
        <p:spPr>
          <a:xfrm>
            <a:off x="5792344" y="4023522"/>
            <a:ext cx="2513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D1F67-BE5A-AFF7-DA8A-30754760ABAD}"/>
              </a:ext>
            </a:extLst>
          </p:cNvPr>
          <p:cNvSpPr txBox="1"/>
          <p:nvPr/>
        </p:nvSpPr>
        <p:spPr>
          <a:xfrm>
            <a:off x="7770928" y="4023522"/>
            <a:ext cx="2513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0325" marR="0" lvl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discrimination allegations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BC4486-C7EB-4D56-D4F5-E36BE38C214B}"/>
              </a:ext>
            </a:extLst>
          </p:cNvPr>
          <p:cNvSpPr txBox="1"/>
          <p:nvPr/>
        </p:nvSpPr>
        <p:spPr>
          <a:xfrm>
            <a:off x="9842407" y="4023522"/>
            <a:ext cx="214007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198B34E8-B99A-8E9C-EBD5-67EA9ADF2440}"/>
              </a:ext>
            </a:extLst>
          </p:cNvPr>
          <p:cNvSpPr txBox="1">
            <a:spLocks/>
          </p:cNvSpPr>
          <p:nvPr/>
        </p:nvSpPr>
        <p:spPr>
          <a:xfrm>
            <a:off x="1993379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1"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Medical Device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533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15500">
        <p159:morph option="byObject"/>
      </p:transition>
    </mc:Choice>
    <mc:Fallback xmlns="">
      <p:transition spd="slow" advClick="0"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14" grpId="0"/>
      <p:bldP spid="26" grpId="0"/>
      <p:bldP spid="26" grpId="1"/>
      <p:bldP spid="28" grpId="0"/>
      <p:bldP spid="28" grpId="1"/>
      <p:bldP spid="33" grpId="0"/>
      <p:bldP spid="34" grpId="0"/>
      <p:bldP spid="37" grpId="0"/>
      <p:bldP spid="5" grpId="0"/>
      <p:bldP spid="5" grpId="1"/>
      <p:bldP spid="8" grpId="0"/>
      <p:bldP spid="8" grpId="1"/>
      <p:bldP spid="10" grpId="0"/>
      <p:bldP spid="10" grpId="1"/>
      <p:bldP spid="11" grpId="0"/>
      <p:bldP spid="11" grpId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B1672191-1426-6888-37EB-747FC89B9FA0}"/>
              </a:ext>
            </a:extLst>
          </p:cNvPr>
          <p:cNvSpPr txBox="1"/>
          <p:nvPr/>
        </p:nvSpPr>
        <p:spPr>
          <a:xfrm>
            <a:off x="1713915" y="6061431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$32.5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35" name="Picture 2" descr="Download Genomic Health Logo in SVG Vector or PNG File Format - Logo.wine">
            <a:extLst>
              <a:ext uri="{FF2B5EF4-FFF2-40B4-BE49-F238E27FC236}">
                <a16:creationId xmlns:a16="http://schemas.microsoft.com/office/drawing/2014/main" id="{41E06B02-A12D-6705-A665-AA71372C8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9658" r="10069" b="31388"/>
          <a:stretch/>
        </p:blipFill>
        <p:spPr bwMode="auto">
          <a:xfrm>
            <a:off x="1876180" y="5236808"/>
            <a:ext cx="2188473" cy="7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Placeholder 7" descr="Data Points Digital background">
            <a:extLst>
              <a:ext uri="{FF2B5EF4-FFF2-40B4-BE49-F238E27FC236}">
                <a16:creationId xmlns:a16="http://schemas.microsoft.com/office/drawing/2014/main" id="{9B7EDE54-B953-2008-F98E-0FCACFC8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4ACF26-2187-66E3-D511-3B95DE9C13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0200" y="3721920"/>
            <a:ext cx="1334887" cy="756436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DA50B839-61C0-9375-6328-C3444A511B99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Medical Device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18A48-EC2D-49A8-AD2A-02BEB43FFED6}"/>
              </a:ext>
            </a:extLst>
          </p:cNvPr>
          <p:cNvSpPr>
            <a:spLocks noChangeAspect="1"/>
          </p:cNvSpPr>
          <p:nvPr/>
        </p:nvSpPr>
        <p:spPr>
          <a:xfrm>
            <a:off x="7519916" y="826274"/>
            <a:ext cx="4672084" cy="6031726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70000">
                <a:schemeClr val="tx1">
                  <a:alpha val="96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E430E6-9180-F602-FC9B-C18A5F997FDF}"/>
              </a:ext>
            </a:extLst>
          </p:cNvPr>
          <p:cNvSpPr txBox="1"/>
          <p:nvPr/>
        </p:nvSpPr>
        <p:spPr>
          <a:xfrm>
            <a:off x="2302586" y="3611880"/>
            <a:ext cx="185146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$62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AD3A28-B540-3076-5DAE-0A3F8365EA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117" y="3136828"/>
            <a:ext cx="1405575" cy="3535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1F3FE8-63AB-4647-313E-E055B4819F5A}"/>
              </a:ext>
            </a:extLst>
          </p:cNvPr>
          <p:cNvSpPr txBox="1"/>
          <p:nvPr/>
        </p:nvSpPr>
        <p:spPr>
          <a:xfrm>
            <a:off x="2433080" y="4747339"/>
            <a:ext cx="2084130" cy="662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088" indent="-65088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1300" dirty="0">
                <a:solidFill>
                  <a:schemeClr val="bg2">
                    <a:lumMod val="75000"/>
                    <a:lumOff val="25000"/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300" i="1" dirty="0">
                <a:solidFill>
                  <a:schemeClr val="bg2">
                    <a:lumMod val="75000"/>
                    <a:lumOff val="25000"/>
                    <a:alpha val="84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FCPA allegations against Chinese subsidiary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D6B847-A835-05EF-8909-AB9927F2E610}"/>
              </a:ext>
            </a:extLst>
          </p:cNvPr>
          <p:cNvSpPr txBox="1"/>
          <p:nvPr/>
        </p:nvSpPr>
        <p:spPr>
          <a:xfrm>
            <a:off x="8258572" y="3611880"/>
            <a:ext cx="18125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D02D9A-CBE8-C337-FD6E-9BD34C496253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5155" y="2661248"/>
            <a:ext cx="767752" cy="7677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664540-3EE3-102B-18D4-FD01422F6AA3}"/>
              </a:ext>
            </a:extLst>
          </p:cNvPr>
          <p:cNvSpPr txBox="1"/>
          <p:nvPr/>
        </p:nvSpPr>
        <p:spPr>
          <a:xfrm>
            <a:off x="4935" y="3611880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$487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  <a:endParaRPr lang="en-US" sz="23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25EFD3-4787-C059-92C0-68557AE16C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86" y="2690021"/>
            <a:ext cx="1405576" cy="80039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8ED730-74B1-B640-CB08-B3750C35C0A8}"/>
              </a:ext>
            </a:extLst>
          </p:cNvPr>
          <p:cNvSpPr txBox="1"/>
          <p:nvPr/>
        </p:nvSpPr>
        <p:spPr>
          <a:xfrm>
            <a:off x="6268815" y="3611880"/>
            <a:ext cx="199339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$9.75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658970-5CCB-8C1D-F4F2-ED37E05F449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262" y="3123259"/>
            <a:ext cx="1681368" cy="38671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50BEDD3D-BAF0-6349-675E-395DEC30D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903" y="2822030"/>
            <a:ext cx="1758420" cy="53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A4395E-6921-878D-5B7F-0D4D381AF5C0}"/>
              </a:ext>
            </a:extLst>
          </p:cNvPr>
          <p:cNvSpPr txBox="1"/>
          <p:nvPr/>
        </p:nvSpPr>
        <p:spPr>
          <a:xfrm>
            <a:off x="10080282" y="3611880"/>
            <a:ext cx="18125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$2.4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6" name="Picture 4" descr="LifeWatch – Cardiac Telemetry Monitoring System- Help4Access">
            <a:extLst>
              <a:ext uri="{FF2B5EF4-FFF2-40B4-BE49-F238E27FC236}">
                <a16:creationId xmlns:a16="http://schemas.microsoft.com/office/drawing/2014/main" id="{E4DE3981-66E1-54DF-A38C-960CF2E5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98" y="2750779"/>
            <a:ext cx="1650589" cy="92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4DD5A6F-D8CB-4467-4F46-9E107E57F520}"/>
              </a:ext>
            </a:extLst>
          </p:cNvPr>
          <p:cNvSpPr txBox="1"/>
          <p:nvPr/>
        </p:nvSpPr>
        <p:spPr>
          <a:xfrm>
            <a:off x="4181819" y="3611880"/>
            <a:ext cx="211104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$14.7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CBA92-F4C9-77F6-120F-091A7EA33DCB}"/>
              </a:ext>
            </a:extLst>
          </p:cNvPr>
          <p:cNvSpPr txBox="1"/>
          <p:nvPr/>
        </p:nvSpPr>
        <p:spPr>
          <a:xfrm>
            <a:off x="280646" y="4037493"/>
            <a:ext cx="19930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F4943-6FFC-7136-47EA-654B69312779}"/>
              </a:ext>
            </a:extLst>
          </p:cNvPr>
          <p:cNvSpPr txBox="1"/>
          <p:nvPr/>
        </p:nvSpPr>
        <p:spPr>
          <a:xfrm>
            <a:off x="9989885" y="4037493"/>
            <a:ext cx="1993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1AECB0-9ABA-FCC5-40D2-3B5C71FB807F}"/>
              </a:ext>
            </a:extLst>
          </p:cNvPr>
          <p:cNvSpPr txBox="1"/>
          <p:nvPr/>
        </p:nvSpPr>
        <p:spPr>
          <a:xfrm>
            <a:off x="2234194" y="4037493"/>
            <a:ext cx="1993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FCPA violations*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8E803A-E80D-1BBE-2C11-CA3F1B6CCBED}"/>
              </a:ext>
            </a:extLst>
          </p:cNvPr>
          <p:cNvSpPr txBox="1"/>
          <p:nvPr/>
        </p:nvSpPr>
        <p:spPr>
          <a:xfrm>
            <a:off x="8168175" y="4037493"/>
            <a:ext cx="1993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AECBD6-ED2F-DB22-B6BE-5E0EE6EECD4E}"/>
              </a:ext>
            </a:extLst>
          </p:cNvPr>
          <p:cNvSpPr txBox="1"/>
          <p:nvPr/>
        </p:nvSpPr>
        <p:spPr>
          <a:xfrm>
            <a:off x="6268815" y="4037493"/>
            <a:ext cx="1993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25343C-C7E6-4E33-E563-E9FEA6C9153F}"/>
              </a:ext>
            </a:extLst>
          </p:cNvPr>
          <p:cNvSpPr txBox="1"/>
          <p:nvPr/>
        </p:nvSpPr>
        <p:spPr>
          <a:xfrm>
            <a:off x="4240645" y="4037493"/>
            <a:ext cx="1993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30" name="Content Placeholder 11">
            <a:extLst>
              <a:ext uri="{FF2B5EF4-FFF2-40B4-BE49-F238E27FC236}">
                <a16:creationId xmlns:a16="http://schemas.microsoft.com/office/drawing/2014/main" id="{16405C17-A554-D3B7-C768-7F3A71DAA1A2}"/>
              </a:ext>
            </a:extLst>
          </p:cNvPr>
          <p:cNvSpPr txBox="1">
            <a:spLocks/>
          </p:cNvSpPr>
          <p:nvPr/>
        </p:nvSpPr>
        <p:spPr>
          <a:xfrm>
            <a:off x="2433080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Lab Diagnostics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A351C2-11AB-4C7E-1969-393944461361}"/>
              </a:ext>
            </a:extLst>
          </p:cNvPr>
          <p:cNvSpPr txBox="1"/>
          <p:nvPr/>
        </p:nvSpPr>
        <p:spPr>
          <a:xfrm>
            <a:off x="9164871" y="7147653"/>
            <a:ext cx="2513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FCA allegations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01AA2-D9A9-E916-AE1C-578446B56017}"/>
              </a:ext>
            </a:extLst>
          </p:cNvPr>
          <p:cNvSpPr txBox="1"/>
          <p:nvPr/>
        </p:nvSpPr>
        <p:spPr>
          <a:xfrm>
            <a:off x="1821214" y="7300053"/>
            <a:ext cx="2513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FCA allegations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4185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8500">
        <p159:morph option="byObject"/>
      </p:transition>
    </mc:Choice>
    <mc:Fallback xmlns="">
      <p:transition spd="slow" advClick="0" advTm="1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0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6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2" grpId="1"/>
      <p:bldP spid="17" grpId="0"/>
      <p:bldP spid="17" grpId="1"/>
      <p:bldP spid="18" grpId="0"/>
      <p:bldP spid="18" grpId="1"/>
      <p:bldP spid="20" grpId="0"/>
      <p:bldP spid="23" grpId="0"/>
      <p:bldP spid="23" grpId="1"/>
      <p:bldP spid="11" grpId="0"/>
      <p:bldP spid="27" grpId="0"/>
      <p:bldP spid="27" grpId="1"/>
      <p:bldP spid="7" grpId="0"/>
      <p:bldP spid="15" grpId="0"/>
      <p:bldP spid="16" grpId="0"/>
      <p:bldP spid="16" grpId="1"/>
      <p:bldP spid="25" grpId="0"/>
      <p:bldP spid="25" grpId="1"/>
      <p:bldP spid="28" grpId="0"/>
      <p:bldP spid="28" grpId="1"/>
      <p:bldP spid="29" grpId="0"/>
      <p:bldP spid="2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38E084-B368-86D6-C05C-175AB65A6141}"/>
              </a:ext>
            </a:extLst>
          </p:cNvPr>
          <p:cNvSpPr>
            <a:spLocks noChangeAspect="1"/>
          </p:cNvSpPr>
          <p:nvPr/>
        </p:nvSpPr>
        <p:spPr>
          <a:xfrm>
            <a:off x="7518035" y="0"/>
            <a:ext cx="4672084" cy="6858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61000">
                <a:schemeClr val="tx1">
                  <a:alpha val="97265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3CB1D-C882-BFE9-B511-687001388D52}"/>
              </a:ext>
            </a:extLst>
          </p:cNvPr>
          <p:cNvSpPr txBox="1"/>
          <p:nvPr/>
        </p:nvSpPr>
        <p:spPr>
          <a:xfrm>
            <a:off x="7781272" y="3611880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$5.9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E07A24-2786-971E-A923-B169B0590F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600" y="2762438"/>
            <a:ext cx="1850348" cy="8159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4EA260-B294-69A8-1B7E-95C62DE71173}"/>
              </a:ext>
            </a:extLst>
          </p:cNvPr>
          <p:cNvSpPr txBox="1"/>
          <p:nvPr/>
        </p:nvSpPr>
        <p:spPr>
          <a:xfrm>
            <a:off x="7781272" y="4041648"/>
            <a:ext cx="25130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and AKS allegations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020D84-DC48-A64F-E7CA-A9EEB9F055E1}"/>
              </a:ext>
            </a:extLst>
          </p:cNvPr>
          <p:cNvSpPr txBox="1"/>
          <p:nvPr/>
        </p:nvSpPr>
        <p:spPr>
          <a:xfrm>
            <a:off x="1977152" y="3611880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$32.5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12" name="Picture 2" descr="Download Genomic Health Logo in SVG Vector or PNG File Format - Logo.wine">
            <a:extLst>
              <a:ext uri="{FF2B5EF4-FFF2-40B4-BE49-F238E27FC236}">
                <a16:creationId xmlns:a16="http://schemas.microsoft.com/office/drawing/2014/main" id="{FC7DC4DC-2220-4EF1-878C-7B70F570D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9658" r="10069" b="31388"/>
          <a:stretch/>
        </p:blipFill>
        <p:spPr bwMode="auto">
          <a:xfrm>
            <a:off x="2139184" y="2818344"/>
            <a:ext cx="2188473" cy="70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AB62EE-FBD6-ED62-64EE-E2B408DD58FC}"/>
              </a:ext>
            </a:extLst>
          </p:cNvPr>
          <p:cNvSpPr txBox="1"/>
          <p:nvPr/>
        </p:nvSpPr>
        <p:spPr>
          <a:xfrm>
            <a:off x="1977152" y="4041648"/>
            <a:ext cx="251300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18DE31-9D3D-B5C2-F777-6816A5BA7A88}"/>
              </a:ext>
            </a:extLst>
          </p:cNvPr>
          <p:cNvSpPr txBox="1"/>
          <p:nvPr/>
        </p:nvSpPr>
        <p:spPr>
          <a:xfrm>
            <a:off x="2219920" y="4845458"/>
            <a:ext cx="354776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66E76B4-A7C2-8002-97C9-5BC00EC2B3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3387" y="4182864"/>
            <a:ext cx="2365706" cy="4190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567C79-EBA0-27E9-3CB9-FA0AA9021525}"/>
              </a:ext>
            </a:extLst>
          </p:cNvPr>
          <p:cNvSpPr txBox="1"/>
          <p:nvPr/>
        </p:nvSpPr>
        <p:spPr>
          <a:xfrm>
            <a:off x="2219920" y="5275226"/>
            <a:ext cx="354776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88" indent="-65088" algn="ctr">
              <a:spcBef>
                <a:spcPts val="1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FCA allegations* regarding portfolio companies’ distribution of </a:t>
            </a:r>
            <a:r>
              <a:rPr lang="en-US" sz="1900" dirty="0" err="1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</a:t>
            </a:r>
            <a:endParaRPr lang="en-US" sz="1900" dirty="0">
              <a:solidFill>
                <a:schemeClr val="bg2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44D66A5-7A30-8E2C-B232-53171736187E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Lab Diagnostics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F5FFC-D6E8-276F-4E0B-76415A612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0403" y="2909507"/>
            <a:ext cx="1960350" cy="5194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FB19A0-41DD-812F-E3A4-090D7A281C83}"/>
              </a:ext>
            </a:extLst>
          </p:cNvPr>
          <p:cNvSpPr txBox="1"/>
          <p:nvPr/>
        </p:nvSpPr>
        <p:spPr>
          <a:xfrm>
            <a:off x="5010831" y="3593071"/>
            <a:ext cx="251300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917CF-262A-B398-D131-3D58D7786D74}"/>
              </a:ext>
            </a:extLst>
          </p:cNvPr>
          <p:cNvSpPr txBox="1"/>
          <p:nvPr/>
        </p:nvSpPr>
        <p:spPr>
          <a:xfrm>
            <a:off x="5010830" y="4041647"/>
            <a:ext cx="2513005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</a:t>
            </a:r>
          </a:p>
        </p:txBody>
      </p:sp>
      <p:sp>
        <p:nvSpPr>
          <p:cNvPr id="21" name="Content Placeholder 11">
            <a:extLst>
              <a:ext uri="{FF2B5EF4-FFF2-40B4-BE49-F238E27FC236}">
                <a16:creationId xmlns:a16="http://schemas.microsoft.com/office/drawing/2014/main" id="{C5CCA859-7ABA-4DC7-BB67-0E2E26FB1239}"/>
              </a:ext>
            </a:extLst>
          </p:cNvPr>
          <p:cNvSpPr txBox="1">
            <a:spLocks/>
          </p:cNvSpPr>
          <p:nvPr/>
        </p:nvSpPr>
        <p:spPr>
          <a:xfrm>
            <a:off x="2461903" y="1041825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  <a:alpha val="0"/>
                  </a:schemeClr>
                </a:solidFill>
                <a:latin typeface="+mj-lt"/>
                <a:cs typeface="Arial" panose="020B0604020202020204" pitchFamily="34" charset="0"/>
              </a:rPr>
              <a:t>Private Equity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08002A-D185-8E0C-D508-73F8927E74B8}"/>
              </a:ext>
            </a:extLst>
          </p:cNvPr>
          <p:cNvSpPr txBox="1"/>
          <p:nvPr/>
        </p:nvSpPr>
        <p:spPr>
          <a:xfrm>
            <a:off x="2694728" y="6531757"/>
            <a:ext cx="259814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088" indent="-65088" algn="ctr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1600" i="1" dirty="0">
                <a:solidFill>
                  <a:schemeClr val="bg2">
                    <a:lumMod val="65000"/>
                    <a:lumOff val="35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*Non-intervened case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26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6500">
        <p159:morph option="byObject"/>
      </p:transition>
    </mc:Choice>
    <mc:Fallback xmlns="">
      <p:transition spd="slow" advClick="0" advTm="6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/>
      <p:bldP spid="9" grpId="0"/>
      <p:bldP spid="11" grpId="0"/>
      <p:bldP spid="10" grpId="0"/>
      <p:bldP spid="8" grpId="0"/>
      <p:bldP spid="8" grpId="1"/>
      <p:bldP spid="14" grpId="0"/>
      <p:bldP spid="1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80F82B92-A581-3AF8-4B5B-E04E90954B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24" r="18742"/>
          <a:stretch/>
        </p:blipFill>
        <p:spPr>
          <a:xfrm flipV="1">
            <a:off x="2119365" y="0"/>
            <a:ext cx="10044112" cy="6858000"/>
          </a:xfrm>
          <a:prstGeom prst="rect">
            <a:avLst/>
          </a:prstGeom>
        </p:spPr>
      </p:pic>
      <p:pic>
        <p:nvPicPr>
          <p:cNvPr id="29" name="Picture Placeholder 7">
            <a:extLst>
              <a:ext uri="{FF2B5EF4-FFF2-40B4-BE49-F238E27FC236}">
                <a16:creationId xmlns:a16="http://schemas.microsoft.com/office/drawing/2014/main" id="{E9D8AE02-3DC9-F4AF-C041-5B0C1FE4E2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9"/>
          <a:stretch/>
        </p:blipFill>
        <p:spPr>
          <a:xfrm flipV="1">
            <a:off x="2100581" y="1272746"/>
            <a:ext cx="1004411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8AD812-0111-92D5-4040-F1AB292EA329}"/>
              </a:ext>
            </a:extLst>
          </p:cNvPr>
          <p:cNvSpPr txBox="1"/>
          <p:nvPr/>
        </p:nvSpPr>
        <p:spPr>
          <a:xfrm>
            <a:off x="2219920" y="3611880"/>
            <a:ext cx="354776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</a:t>
            </a:r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16" name="Content Placeholder 11">
            <a:extLst>
              <a:ext uri="{FF2B5EF4-FFF2-40B4-BE49-F238E27FC236}">
                <a16:creationId xmlns:a16="http://schemas.microsoft.com/office/drawing/2014/main" id="{C44D66A5-7A30-8E2C-B232-53171736187E}"/>
              </a:ext>
            </a:extLst>
          </p:cNvPr>
          <p:cNvSpPr txBox="1">
            <a:spLocks/>
          </p:cNvSpPr>
          <p:nvPr/>
        </p:nvSpPr>
        <p:spPr>
          <a:xfrm>
            <a:off x="516998" y="1029043"/>
            <a:ext cx="7175596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chemeClr val="bg2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rPr>
              <a:t>Private Equity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B37FD7-976A-78A1-8B6D-CFAE1ED8FB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696" y="2949286"/>
            <a:ext cx="2365706" cy="4190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835949-0CF1-6D49-F52C-F54FA63FAE1D}"/>
              </a:ext>
            </a:extLst>
          </p:cNvPr>
          <p:cNvSpPr txBox="1"/>
          <p:nvPr/>
        </p:nvSpPr>
        <p:spPr>
          <a:xfrm>
            <a:off x="2694728" y="5114669"/>
            <a:ext cx="2598145" cy="32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5088" indent="-65088" algn="ctr">
              <a:lnSpc>
                <a:spcPct val="95000"/>
              </a:lnSpc>
              <a:spcBef>
                <a:spcPts val="1000"/>
              </a:spcBef>
              <a:spcAft>
                <a:spcPts val="200"/>
              </a:spcAft>
            </a:pPr>
            <a:r>
              <a:rPr lang="en-US" sz="1600" i="1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*Non-intervened case</a:t>
            </a:r>
          </a:p>
        </p:txBody>
      </p:sp>
      <p:sp>
        <p:nvSpPr>
          <p:cNvPr id="31" name="Title 14">
            <a:extLst>
              <a:ext uri="{FF2B5EF4-FFF2-40B4-BE49-F238E27FC236}">
                <a16:creationId xmlns:a16="http://schemas.microsoft.com/office/drawing/2014/main" id="{028DECD9-5106-7064-72EB-39AFE65AABEB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</a:t>
            </a:r>
          </a:p>
        </p:txBody>
      </p:sp>
      <p:sp>
        <p:nvSpPr>
          <p:cNvPr id="32" name="Footer Placeholder 13">
            <a:extLst>
              <a:ext uri="{FF2B5EF4-FFF2-40B4-BE49-F238E27FC236}">
                <a16:creationId xmlns:a16="http://schemas.microsoft.com/office/drawing/2014/main" id="{E81C1544-66B6-19CC-20B1-AF82E02D220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419AAC-8A51-A7DD-3E2B-ECBD7B26F40A}"/>
              </a:ext>
            </a:extLst>
          </p:cNvPr>
          <p:cNvSpPr txBox="1"/>
          <p:nvPr/>
        </p:nvSpPr>
        <p:spPr>
          <a:xfrm>
            <a:off x="2219920" y="4041648"/>
            <a:ext cx="3547763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5088" indent="-65088" algn="ctr">
              <a:spcBef>
                <a:spcPts val="100"/>
              </a:spcBef>
              <a:spcAft>
                <a:spcPts val="200"/>
              </a:spcAft>
            </a:pP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FCA allegations regarding portfolio companies’ distribution of </a:t>
            </a:r>
            <a:r>
              <a:rPr lang="en-US" sz="1900" dirty="0" err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Subsys</a:t>
            </a:r>
            <a:r>
              <a:rPr lang="en-US" sz="19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44B3A-1F69-BD1A-80B0-976DD12975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73"/>
          <a:stretch/>
        </p:blipFill>
        <p:spPr>
          <a:xfrm>
            <a:off x="4205501" y="-2793841"/>
            <a:ext cx="1319972" cy="608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A37A6-E06F-F341-936C-30D1D2F8381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8853" y="-3396961"/>
            <a:ext cx="1499711" cy="3772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1B4C55-9129-4C59-C0BD-FD44A438F4D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3515" y="-1998677"/>
            <a:ext cx="1356664" cy="5982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AC67ED-E411-E968-494A-DA84323C16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784" y="-3809705"/>
            <a:ext cx="1309233" cy="7453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6D85EFD-3CD9-2BEF-AA8F-22D32B8ACC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52"/>
          <a:stretch/>
        </p:blipFill>
        <p:spPr>
          <a:xfrm>
            <a:off x="4097004" y="-3693499"/>
            <a:ext cx="1438781" cy="6323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471D43-7B90-B50C-6AB5-F20148624B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273" y="-3636338"/>
            <a:ext cx="1119506" cy="611250"/>
          </a:xfrm>
          <a:prstGeom prst="rect">
            <a:avLst/>
          </a:prstGeom>
        </p:spPr>
      </p:pic>
      <p:pic>
        <p:nvPicPr>
          <p:cNvPr id="26" name="Picture 2" descr="Download Genomic Health Logo in SVG Vector or PNG File Format - Logo.wine">
            <a:extLst>
              <a:ext uri="{FF2B5EF4-FFF2-40B4-BE49-F238E27FC236}">
                <a16:creationId xmlns:a16="http://schemas.microsoft.com/office/drawing/2014/main" id="{FB4120B4-D324-9153-879D-3BAD17B4A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9658" r="10069" b="38781"/>
          <a:stretch/>
        </p:blipFill>
        <p:spPr bwMode="auto">
          <a:xfrm>
            <a:off x="1197233" y="-2698374"/>
            <a:ext cx="1722675" cy="44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1CD9BC-487B-0A8D-5154-AAF2A8AB573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259" y="-1828001"/>
            <a:ext cx="1767060" cy="406423"/>
          </a:xfrm>
          <a:prstGeom prst="rect">
            <a:avLst/>
          </a:prstGeom>
        </p:spPr>
      </p:pic>
      <p:pic>
        <p:nvPicPr>
          <p:cNvPr id="33" name="Picture 2" descr="Ultragenyx—Treatment of Rare and Ultrarare Genetic Diseases">
            <a:extLst>
              <a:ext uri="{FF2B5EF4-FFF2-40B4-BE49-F238E27FC236}">
                <a16:creationId xmlns:a16="http://schemas.microsoft.com/office/drawing/2014/main" id="{1B0E4A8C-00F3-5FAA-5FDD-8B1C646F3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0481" y="-1945483"/>
            <a:ext cx="1400970" cy="5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C434ED71-FB9A-0E80-3143-A27D5C43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152" y="-1167362"/>
            <a:ext cx="1748531" cy="5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LifeWatch – Cardiac Telemetry Monitoring System- Help4Access">
            <a:extLst>
              <a:ext uri="{FF2B5EF4-FFF2-40B4-BE49-F238E27FC236}">
                <a16:creationId xmlns:a16="http://schemas.microsoft.com/office/drawing/2014/main" id="{C3C54BEE-13DD-F408-A4DA-7486DC131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 bwMode="auto">
          <a:xfrm>
            <a:off x="12248853" y="-2885996"/>
            <a:ext cx="1529104" cy="6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B38D5F5-45AA-296A-B4DE-EBA833847813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5357" y="-733890"/>
            <a:ext cx="1550401" cy="1869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3E6DBC3-5E2E-FCA4-49B2-E0A88ED3740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143" y="-1000368"/>
            <a:ext cx="1297845" cy="53049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4E308C1-3771-CF1D-2E16-FABF7CBF448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924" y="-1206824"/>
            <a:ext cx="582783" cy="58278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23B1BD0-2631-E24B-0B7A-76A8905BEFA7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0"/>
          </a:blip>
          <a:stretch>
            <a:fillRect/>
          </a:stretch>
        </p:blipFill>
        <p:spPr>
          <a:xfrm>
            <a:off x="9377701" y="-2556795"/>
            <a:ext cx="1565875" cy="414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7540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7">
            <a:extLst>
              <a:ext uri="{FF2B5EF4-FFF2-40B4-BE49-F238E27FC236}">
                <a16:creationId xmlns:a16="http://schemas.microsoft.com/office/drawing/2014/main" id="{ECC0606F-600A-E7A6-928D-5D7B2FCB7B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2000"/>
          </a:blip>
          <a:srcRect l="-1124" r="18742"/>
          <a:stretch/>
        </p:blipFill>
        <p:spPr>
          <a:xfrm rot="17184997" flipV="1">
            <a:off x="5135021" y="-1110529"/>
            <a:ext cx="9319385" cy="6363165"/>
          </a:xfrm>
          <a:prstGeom prst="rect">
            <a:avLst/>
          </a:prstGeom>
        </p:spPr>
      </p:pic>
      <p:sp>
        <p:nvSpPr>
          <p:cNvPr id="25" name="Title 14">
            <a:extLst>
              <a:ext uri="{FF2B5EF4-FFF2-40B4-BE49-F238E27FC236}">
                <a16:creationId xmlns:a16="http://schemas.microsoft.com/office/drawing/2014/main" id="{BA7E3A8D-023C-3E85-ABD5-F6A81C8C9638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Federal Settlements 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0C78DE-B7D7-AE53-2651-16352C81F3B3}"/>
              </a:ext>
            </a:extLst>
          </p:cNvPr>
          <p:cNvSpPr txBox="1"/>
          <p:nvPr/>
        </p:nvSpPr>
        <p:spPr>
          <a:xfrm>
            <a:off x="9257857" y="4579112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$5.9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99098-198D-A215-20DA-E36D526DBDCC}"/>
              </a:ext>
            </a:extLst>
          </p:cNvPr>
          <p:cNvSpPr txBox="1"/>
          <p:nvPr/>
        </p:nvSpPr>
        <p:spPr>
          <a:xfrm>
            <a:off x="834781" y="4581947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$9.75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93333-A623-9228-49D3-008DBCB64B83}"/>
              </a:ext>
            </a:extLst>
          </p:cNvPr>
          <p:cNvSpPr txBox="1"/>
          <p:nvPr/>
        </p:nvSpPr>
        <p:spPr>
          <a:xfrm>
            <a:off x="3610353" y="3297041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67BD33-8A2F-CD09-CA47-2A642F36DDD3}"/>
              </a:ext>
            </a:extLst>
          </p:cNvPr>
          <p:cNvSpPr txBox="1"/>
          <p:nvPr/>
        </p:nvSpPr>
        <p:spPr>
          <a:xfrm>
            <a:off x="9231020" y="2000335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$62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15291E-F8C3-7BD3-EB4B-74B5FD05960A}"/>
              </a:ext>
            </a:extLst>
          </p:cNvPr>
          <p:cNvSpPr txBox="1"/>
          <p:nvPr/>
        </p:nvSpPr>
        <p:spPr>
          <a:xfrm>
            <a:off x="816364" y="5854926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$2.5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3E4734-712C-409D-6252-CD6AB70CC1D0}"/>
              </a:ext>
            </a:extLst>
          </p:cNvPr>
          <p:cNvSpPr txBox="1"/>
          <p:nvPr/>
        </p:nvSpPr>
        <p:spPr>
          <a:xfrm>
            <a:off x="6409075" y="5931454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0CFD42-5186-A3E0-0E8F-21384E39182B}"/>
              </a:ext>
            </a:extLst>
          </p:cNvPr>
          <p:cNvSpPr txBox="1"/>
          <p:nvPr/>
        </p:nvSpPr>
        <p:spPr>
          <a:xfrm>
            <a:off x="9246567" y="5931454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$100,000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26CF7AF-339F-6B9B-1303-2B5D7E5DA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73"/>
          <a:stretch/>
        </p:blipFill>
        <p:spPr>
          <a:xfrm>
            <a:off x="3956207" y="2632880"/>
            <a:ext cx="1319972" cy="60884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E75BA5-5807-F2E6-9887-87547CA43B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703" y="1540033"/>
            <a:ext cx="1499711" cy="3772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6F949C-5053-862C-E598-67F5BB99D56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5365" y="3937537"/>
            <a:ext cx="1356664" cy="598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8D09FF-3F2E-E6CB-B0B2-64528A40DD1A}"/>
              </a:ext>
            </a:extLst>
          </p:cNvPr>
          <p:cNvSpPr txBox="1"/>
          <p:nvPr/>
        </p:nvSpPr>
        <p:spPr>
          <a:xfrm>
            <a:off x="874266" y="1995930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$487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4F826-94A5-B409-C423-9BAB6FD436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490" y="1127289"/>
            <a:ext cx="1309233" cy="74533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5C004E-7F61-F542-2D89-6C2A45E44A65}"/>
              </a:ext>
            </a:extLst>
          </p:cNvPr>
          <p:cNvSpPr txBox="1"/>
          <p:nvPr/>
        </p:nvSpPr>
        <p:spPr>
          <a:xfrm>
            <a:off x="3633544" y="1962207"/>
            <a:ext cx="2011680" cy="39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/>
                <a:cs typeface="Arial"/>
              </a:rPr>
              <a:t>$225</a:t>
            </a:r>
            <a:r>
              <a:rPr lang="en-US" sz="1400" b="1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/>
                <a:cs typeface="Arial"/>
              </a:rPr>
              <a:t>million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48B556-C5B3-149E-47F6-74E3C87778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8952"/>
          <a:stretch/>
        </p:blipFill>
        <p:spPr>
          <a:xfrm>
            <a:off x="3847710" y="1215785"/>
            <a:ext cx="1438781" cy="6323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15EADC-B6CD-84CF-0DBC-047A5620C33D}"/>
              </a:ext>
            </a:extLst>
          </p:cNvPr>
          <p:cNvSpPr txBox="1"/>
          <p:nvPr/>
        </p:nvSpPr>
        <p:spPr>
          <a:xfrm>
            <a:off x="6471036" y="1962207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$184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422F29-0EE2-15E4-7FF5-498F8E9C951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7123" y="1300656"/>
            <a:ext cx="1119506" cy="61125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C67F823-EEAC-33BC-4EB1-27EC218CA633}"/>
              </a:ext>
            </a:extLst>
          </p:cNvPr>
          <p:cNvSpPr txBox="1"/>
          <p:nvPr/>
        </p:nvSpPr>
        <p:spPr>
          <a:xfrm>
            <a:off x="816364" y="3297041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$32.5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37" name="Picture 2" descr="Download Genomic Health Logo in SVG Vector or PNG File Format - Logo.wine">
            <a:extLst>
              <a:ext uri="{FF2B5EF4-FFF2-40B4-BE49-F238E27FC236}">
                <a16:creationId xmlns:a16="http://schemas.microsoft.com/office/drawing/2014/main" id="{50B39E77-A74C-D9EB-3128-E92787A68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13" t="29658" r="10069" b="38781"/>
          <a:stretch/>
        </p:blipFill>
        <p:spPr bwMode="auto">
          <a:xfrm>
            <a:off x="947939" y="2728347"/>
            <a:ext cx="1722675" cy="44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0D76DB1-FB03-D2A5-B789-A465992CAE03}"/>
              </a:ext>
            </a:extLst>
          </p:cNvPr>
          <p:cNvSpPr txBox="1"/>
          <p:nvPr/>
        </p:nvSpPr>
        <p:spPr>
          <a:xfrm>
            <a:off x="3641698" y="4561894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BAFFDEA-05F9-D6F3-66F5-119A8C451EF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965" y="4108213"/>
            <a:ext cx="1767060" cy="406423"/>
          </a:xfrm>
          <a:prstGeom prst="rect">
            <a:avLst/>
          </a:prstGeom>
        </p:spPr>
      </p:pic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4360C0D2-9797-815E-05E8-2B6832A997A0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</a:t>
            </a:r>
          </a:p>
        </p:txBody>
      </p:sp>
      <p:pic>
        <p:nvPicPr>
          <p:cNvPr id="11" name="Picture 2" descr="Ultragenyx—Treatment of Rare and Ultrarare Genetic Diseases">
            <a:extLst>
              <a:ext uri="{FF2B5EF4-FFF2-40B4-BE49-F238E27FC236}">
                <a16:creationId xmlns:a16="http://schemas.microsoft.com/office/drawing/2014/main" id="{089DF6FB-C8B6-78E3-0031-1F36EBEF0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2331" y="3990731"/>
            <a:ext cx="1400970" cy="52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E2938F-867A-DC1A-67F6-7378CF687FD9}"/>
              </a:ext>
            </a:extLst>
          </p:cNvPr>
          <p:cNvSpPr txBox="1"/>
          <p:nvPr/>
        </p:nvSpPr>
        <p:spPr>
          <a:xfrm>
            <a:off x="6479190" y="4561894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394EC48-07C0-F3EE-3004-47AFDE0F6345}"/>
              </a:ext>
            </a:extLst>
          </p:cNvPr>
          <p:cNvSpPr txBox="1"/>
          <p:nvPr/>
        </p:nvSpPr>
        <p:spPr>
          <a:xfrm>
            <a:off x="3638283" y="5908419"/>
            <a:ext cx="2011680" cy="3908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/>
                <a:cs typeface="Arial"/>
              </a:rPr>
              <a:t>$2.4</a:t>
            </a:r>
            <a:r>
              <a:rPr lang="en-US" sz="1400" b="1" dirty="0">
                <a:solidFill>
                  <a:schemeClr val="bg2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/>
                <a:cs typeface="Arial"/>
              </a:rPr>
              <a:t>million</a:t>
            </a:r>
            <a:endParaRPr lang="en-US" sz="20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824B259C-139C-73CC-CACA-E0A0373FA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858" y="5236062"/>
            <a:ext cx="1748531" cy="53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LifeWatch – Cardiac Telemetry Monitoring System- Help4Access">
            <a:extLst>
              <a:ext uri="{FF2B5EF4-FFF2-40B4-BE49-F238E27FC236}">
                <a16:creationId xmlns:a16="http://schemas.microsoft.com/office/drawing/2014/main" id="{140580F6-6BDA-9A0D-4512-FB6F31E448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5"/>
          <a:stretch/>
        </p:blipFill>
        <p:spPr bwMode="auto">
          <a:xfrm>
            <a:off x="9490703" y="2540725"/>
            <a:ext cx="1529104" cy="65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22B2259-D1A4-2C3A-A3D2-2DDD7A24A735}"/>
              </a:ext>
            </a:extLst>
          </p:cNvPr>
          <p:cNvSpPr txBox="1"/>
          <p:nvPr/>
        </p:nvSpPr>
        <p:spPr>
          <a:xfrm>
            <a:off x="9231020" y="3297041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$14.7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1A6540B-4339-C4E2-D114-470980E9384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7207" y="5641824"/>
            <a:ext cx="1550401" cy="18698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919473-717A-2E62-B38B-8406371E491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993" y="5375346"/>
            <a:ext cx="1297845" cy="53049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BD3D7FF-5F25-C66F-EA16-29B538228A58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7630" y="5196600"/>
            <a:ext cx="582783" cy="582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E9AB5B-62C5-F0F1-A360-1C30580EF37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5892" y="2817224"/>
            <a:ext cx="1565875" cy="4149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F43B7B7-27B1-78BA-A4CA-E90E932D5186}"/>
              </a:ext>
            </a:extLst>
          </p:cNvPr>
          <p:cNvSpPr txBox="1"/>
          <p:nvPr/>
        </p:nvSpPr>
        <p:spPr>
          <a:xfrm>
            <a:off x="6447845" y="3297041"/>
            <a:ext cx="2011680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7000"/>
              </a:lnSpc>
              <a:spcAft>
                <a:spcPts val="200"/>
              </a:spcAft>
            </a:pP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$19</a:t>
            </a:r>
            <a:r>
              <a:rPr lang="en-US" sz="14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92D5BE-5FD5-9B92-3DB4-9F58E82C112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4008" y="4147866"/>
            <a:ext cx="1767060" cy="312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9216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48D8A94D-B547-1BA8-161A-AB4B92BD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05" r="8805"/>
          <a:stretch/>
        </p:blipFill>
        <p:spPr>
          <a:xfrm rot="3042920" flipV="1">
            <a:off x="3183489" y="40220"/>
            <a:ext cx="12623800" cy="8618538"/>
          </a:xfrm>
          <a:prstGeom prst="rect">
            <a:avLst/>
          </a:prstGeom>
        </p:spPr>
      </p:pic>
      <p:sp>
        <p:nvSpPr>
          <p:cNvPr id="25" name="Title 14">
            <a:extLst>
              <a:ext uri="{FF2B5EF4-FFF2-40B4-BE49-F238E27FC236}">
                <a16:creationId xmlns:a16="http://schemas.microsoft.com/office/drawing/2014/main" id="{BA7E3A8D-023C-3E85-ABD5-F6A81C8C9638}"/>
              </a:ext>
            </a:extLst>
          </p:cNvPr>
          <p:cNvSpPr txBox="1">
            <a:spLocks/>
          </p:cNvSpPr>
          <p:nvPr/>
        </p:nvSpPr>
        <p:spPr>
          <a:xfrm>
            <a:off x="550863" y="549275"/>
            <a:ext cx="6472789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Federal Settlements Summary</a:t>
            </a:r>
          </a:p>
        </p:txBody>
      </p:sp>
      <p:sp>
        <p:nvSpPr>
          <p:cNvPr id="43" name="Footer Placeholder 13">
            <a:extLst>
              <a:ext uri="{FF2B5EF4-FFF2-40B4-BE49-F238E27FC236}">
                <a16:creationId xmlns:a16="http://schemas.microsoft.com/office/drawing/2014/main" id="{E59A84D9-7551-2248-B544-7C964C000B6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DA4BDE-1DDF-2F2B-7CD0-E1B9E4261ED7}"/>
              </a:ext>
            </a:extLst>
          </p:cNvPr>
          <p:cNvSpPr txBox="1"/>
          <p:nvPr/>
        </p:nvSpPr>
        <p:spPr>
          <a:xfrm flipH="1">
            <a:off x="1388471" y="2073830"/>
            <a:ext cx="9415058" cy="22313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4300" dirty="0">
                <a:latin typeface="+mj-lt"/>
                <a:cs typeface="Arial" panose="020B0604020202020204" pitchFamily="34" charset="0"/>
              </a:rPr>
              <a:t>2023:</a:t>
            </a:r>
          </a:p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300" dirty="0">
                <a:latin typeface="Arial" panose="020B0604020202020204" pitchFamily="34" charset="0"/>
                <a:cs typeface="Arial" panose="020B0604020202020204" pitchFamily="34" charset="0"/>
              </a:rPr>
              <a:t>life sciences companies</a:t>
            </a:r>
          </a:p>
          <a:p>
            <a:pPr algn="ctr">
              <a:spcBef>
                <a:spcPts val="600"/>
              </a:spcBef>
              <a:tabLst>
                <a:tab pos="2682875" algn="l"/>
              </a:tabLst>
            </a:pPr>
            <a:r>
              <a:rPr lang="en-US" sz="4300" b="1" dirty="0">
                <a:solidFill>
                  <a:schemeClr val="accent2"/>
                </a:solidFill>
                <a:latin typeface="Arial"/>
                <a:cs typeface="Arial"/>
              </a:rPr>
              <a:t>~$1.08 billion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612943"/>
      </p:ext>
    </p:extLst>
  </p:cSld>
  <p:clrMapOvr>
    <a:masterClrMapping/>
  </p:clrMapOvr>
  <p:transition spd="slow" advClick="0" advTm="4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A2055178-87F6-7EF7-6176-4453ADB8C67D}"/>
              </a:ext>
            </a:extLst>
          </p:cNvPr>
          <p:cNvSpPr txBox="1">
            <a:spLocks/>
          </p:cNvSpPr>
          <p:nvPr/>
        </p:nvSpPr>
        <p:spPr>
          <a:xfrm>
            <a:off x="548640" y="1602729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2023</a:t>
            </a:r>
            <a:r>
              <a:rPr lang="en-US" sz="5600" spc="5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5600" spc="50" dirty="0"/>
              <a:t>at a Glance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EA345831-F006-0F3F-92FB-E5D897B07D1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9E82B71C-2837-5C7B-F33C-5C3F2A27D4E2}"/>
              </a:ext>
            </a:extLst>
          </p:cNvPr>
          <p:cNvSpPr txBox="1">
            <a:spLocks/>
          </p:cNvSpPr>
          <p:nvPr/>
        </p:nvSpPr>
        <p:spPr>
          <a:xfrm>
            <a:off x="9522981" y="4626188"/>
            <a:ext cx="2669019" cy="1446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0"/>
                  </a:schemeClr>
                </a:solidFill>
              </a:rPr>
              <a:t>Compliance Spotlight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6769DA95-FD6C-96B3-7918-8BCCAFC8DAFA}"/>
              </a:ext>
            </a:extLst>
          </p:cNvPr>
          <p:cNvSpPr txBox="1">
            <a:spLocks/>
          </p:cNvSpPr>
          <p:nvPr/>
        </p:nvSpPr>
        <p:spPr>
          <a:xfrm>
            <a:off x="7527926" y="623777"/>
            <a:ext cx="4500562" cy="1562959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600" spc="50" dirty="0">
                <a:solidFill>
                  <a:schemeClr val="tx1">
                    <a:alpha val="0"/>
                  </a:schemeClr>
                </a:solidFill>
              </a:rPr>
              <a:t>Compliance Spotlight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3149884"/>
            <a:ext cx="7759521" cy="1648913"/>
          </a:xfrm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Compliance standards stay in the spotlight</a:t>
            </a:r>
          </a:p>
          <a:p>
            <a:r>
              <a:rPr lang="en-US" sz="2400" b="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Inflation Reduction Act sparks controversy</a:t>
            </a:r>
          </a:p>
          <a:p>
            <a:r>
              <a:rPr lang="en-US" sz="2400" dirty="0">
                <a:solidFill>
                  <a:schemeClr val="bg2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Regulators crack down on digital promotion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7333" y="-123825"/>
            <a:ext cx="3448558" cy="3448558"/>
          </a:xfrm>
          <a:noFill/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72954">
            <a:off x="8958520" y="3324733"/>
            <a:ext cx="2936876" cy="2936876"/>
          </a:xfrm>
        </p:spPr>
      </p:pic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F5B2D28C-736D-72BE-590F-F68D10B90AC6}"/>
              </a:ext>
            </a:extLst>
          </p:cNvPr>
          <p:cNvSpPr txBox="1">
            <a:spLocks/>
          </p:cNvSpPr>
          <p:nvPr/>
        </p:nvSpPr>
        <p:spPr>
          <a:xfrm>
            <a:off x="5262563" y="4508500"/>
            <a:ext cx="5945764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continues to update and roll out compliance-based policies </a:t>
            </a:r>
          </a:p>
        </p:txBody>
      </p:sp>
      <p:pic>
        <p:nvPicPr>
          <p:cNvPr id="12" name="Stockaudios - Corporate Inspiration Background.mp3">
            <a:hlinkClick r:id="" action="ppaction://media"/>
            <a:extLst>
              <a:ext uri="{FF2B5EF4-FFF2-40B4-BE49-F238E27FC236}">
                <a16:creationId xmlns:a16="http://schemas.microsoft.com/office/drawing/2014/main" id="{A476CD46-2888-99F2-7545-B4293FEE5E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0066.1"/>
                  <p14:fade out="4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823" y="5634765"/>
            <a:ext cx="609325" cy="6093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21FBDA8-30B1-E265-D0BF-29170E686857}"/>
              </a:ext>
            </a:extLst>
          </p:cNvPr>
          <p:cNvSpPr txBox="1">
            <a:spLocks/>
          </p:cNvSpPr>
          <p:nvPr/>
        </p:nvSpPr>
        <p:spPr>
          <a:xfrm>
            <a:off x="548640" y="1602729"/>
            <a:ext cx="5684582" cy="1168013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spc="5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2023</a:t>
            </a:r>
            <a:r>
              <a:rPr lang="en-US" sz="5600" spc="50" dirty="0"/>
              <a:t> at a Glance</a:t>
            </a:r>
          </a:p>
        </p:txBody>
      </p:sp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50" advClick="0" advTm="9500">
        <p159:morph option="byObject"/>
      </p:transition>
    </mc:Choice>
    <mc:Fallback xmlns="">
      <p:transition spd="slow" advClick="0" advTm="9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mph" presetSubtype="0" fill="hold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555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555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red and orange mountain&#10;&#10;Description automatically generated with medium confidence">
            <a:extLst>
              <a:ext uri="{FF2B5EF4-FFF2-40B4-BE49-F238E27FC236}">
                <a16:creationId xmlns:a16="http://schemas.microsoft.com/office/drawing/2014/main" id="{424F7E59-269E-8D6F-C309-53936793A7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chemeClr val="accent5"/>
          </a:solidFill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State 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Settlements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869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0">
            <a:extLst>
              <a:ext uri="{FF2B5EF4-FFF2-40B4-BE49-F238E27FC236}">
                <a16:creationId xmlns:a16="http://schemas.microsoft.com/office/drawing/2014/main" id="{F5DB5DD3-B0D2-D0BD-7393-7A889E502E1C}"/>
              </a:ext>
            </a:extLst>
          </p:cNvPr>
          <p:cNvSpPr txBox="1">
            <a:spLocks/>
          </p:cNvSpPr>
          <p:nvPr/>
        </p:nvSpPr>
        <p:spPr>
          <a:xfrm>
            <a:off x="548640" y="58503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/>
                </a:solidFill>
              </a:rPr>
              <a:t>State Settlements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3DA642-92BF-2DE2-DCB3-9DBDE4AE787C}"/>
              </a:ext>
            </a:extLst>
          </p:cNvPr>
          <p:cNvGrpSpPr/>
          <p:nvPr/>
        </p:nvGrpSpPr>
        <p:grpSpPr>
          <a:xfrm>
            <a:off x="1150163" y="2743291"/>
            <a:ext cx="8797691" cy="830997"/>
            <a:chOff x="1150163" y="2524653"/>
            <a:chExt cx="8797691" cy="8309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DB8B1A1-27E8-1DCA-3280-03625D3E4D68}"/>
                </a:ext>
              </a:extLst>
            </p:cNvPr>
            <p:cNvSpPr txBox="1"/>
            <p:nvPr/>
          </p:nvSpPr>
          <p:spPr>
            <a:xfrm>
              <a:off x="4855132" y="2524653"/>
              <a:ext cx="50927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$193 million </a:t>
              </a:r>
              <a:r>
                <a:rPr lang="en-US" sz="2400" b="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Nevada over its </a:t>
              </a:r>
              <a:r>
                <a:rPr lang="en-US" sz="24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role in the </a:t>
              </a:r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opioid epidemic</a:t>
              </a:r>
              <a:endParaRPr lang="en-US" sz="2400" b="0" dirty="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987E7-131D-25E6-3F79-6CAD037EF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163" y="2729256"/>
              <a:ext cx="1215748" cy="42179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285B32-8ADA-D835-2D2E-2F33D9D7E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3389" y="2641083"/>
              <a:ext cx="896085" cy="598137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0942E89-CAB9-B65F-4ADC-4C4E7F2E6CA1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2620111"/>
              <a:ext cx="0" cy="640080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840A41-D9C6-3876-626A-1169C4F32E27}"/>
              </a:ext>
            </a:extLst>
          </p:cNvPr>
          <p:cNvGrpSpPr/>
          <p:nvPr/>
        </p:nvGrpSpPr>
        <p:grpSpPr>
          <a:xfrm>
            <a:off x="992387" y="1394135"/>
            <a:ext cx="10346169" cy="830997"/>
            <a:chOff x="992387" y="1394135"/>
            <a:chExt cx="10346169" cy="8309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3184B3-ADF8-2302-91E6-52696B702785}"/>
                </a:ext>
              </a:extLst>
            </p:cNvPr>
            <p:cNvSpPr txBox="1"/>
            <p:nvPr/>
          </p:nvSpPr>
          <p:spPr>
            <a:xfrm>
              <a:off x="4855131" y="1394135"/>
              <a:ext cx="648342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$102.5 million</a:t>
              </a:r>
              <a:r>
                <a:rPr lang="en-US" sz="2400" b="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settle </a:t>
              </a:r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Suboxone monopoly</a:t>
              </a:r>
              <a:r>
                <a:rPr lang="en-US" sz="24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claims across 41 states and D.C.</a:t>
              </a:r>
              <a:endParaRPr lang="en-US" sz="2400" b="0" dirty="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1EFF955-D35E-E5A5-E879-92B6145FA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892" y="1567631"/>
              <a:ext cx="920500" cy="484005"/>
            </a:xfrm>
            <a:prstGeom prst="rect">
              <a:avLst/>
            </a:prstGeom>
            <a:ln>
              <a:noFill/>
            </a:ln>
            <a:effectLst>
              <a:outerShdw blurRad="107698" dist="38100" dir="2700000" algn="tl" rotWithShape="0">
                <a:prstClr val="black">
                  <a:alpha val="14000"/>
                </a:prstClr>
              </a:outerShdw>
            </a:effectLst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67E7375-7644-B10E-02FE-8197F4BE40E5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1489593"/>
              <a:ext cx="0" cy="640080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6979DF-5C00-6E40-1EDE-895B7F069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387" y="1579316"/>
              <a:ext cx="1670978" cy="46063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883F9A-5517-45B5-BBB9-D3A3074C5EB9}"/>
              </a:ext>
            </a:extLst>
          </p:cNvPr>
          <p:cNvGrpSpPr/>
          <p:nvPr/>
        </p:nvGrpSpPr>
        <p:grpSpPr>
          <a:xfrm>
            <a:off x="1150164" y="4044955"/>
            <a:ext cx="9255702" cy="830997"/>
            <a:chOff x="1150164" y="3676797"/>
            <a:chExt cx="9255702" cy="83099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E4448C5-F0F6-7C5E-7D82-7B18E1B9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164" y="3887845"/>
              <a:ext cx="1215747" cy="4089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56C27D0-74F4-F88F-D566-22C16B27C97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23389" y="3798818"/>
              <a:ext cx="896112" cy="586954"/>
            </a:xfrm>
            <a:prstGeom prst="rect">
              <a:avLst/>
            </a:prstGeom>
            <a:ln>
              <a:noFill/>
            </a:ln>
            <a:effectLst>
              <a:outerShdw blurRad="101600" dist="38100" dir="2700000" algn="tl" rotWithShape="0">
                <a:prstClr val="black">
                  <a:alpha val="11000"/>
                </a:prstClr>
              </a:outerShdw>
            </a:effectLst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5A17E93-A1FF-02DC-5C69-C204EE1B3FE0}"/>
                </a:ext>
              </a:extLst>
            </p:cNvPr>
            <p:cNvCxnSpPr>
              <a:cxnSpLocks/>
            </p:cNvCxnSpPr>
            <p:nvPr/>
          </p:nvCxnSpPr>
          <p:spPr>
            <a:xfrm>
              <a:off x="2924912" y="3772255"/>
              <a:ext cx="0" cy="640080"/>
            </a:xfrm>
            <a:prstGeom prst="line">
              <a:avLst/>
            </a:prstGeom>
            <a:ln>
              <a:solidFill>
                <a:srgbClr val="000E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99307F-4E37-5202-4C02-8A0AA1ADFAEA}"/>
                </a:ext>
              </a:extLst>
            </p:cNvPr>
            <p:cNvSpPr txBox="1"/>
            <p:nvPr/>
          </p:nvSpPr>
          <p:spPr>
            <a:xfrm>
              <a:off x="4855131" y="3676797"/>
              <a:ext cx="555073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$42.7 million </a:t>
              </a:r>
              <a:r>
                <a:rPr lang="en-US" sz="2400" b="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settle </a:t>
              </a:r>
              <a:r>
                <a:rPr lang="en-US" sz="2400" b="1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Medicaid fraud </a:t>
              </a:r>
              <a:r>
                <a:rPr lang="en-US" sz="2400" dirty="0">
                  <a:solidFill>
                    <a:srgbClr val="000E2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claims in Texas</a:t>
              </a:r>
              <a:endParaRPr lang="en-US" sz="2400" b="0" dirty="0">
                <a:solidFill>
                  <a:srgbClr val="000E2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6F0AF199-918D-B603-07BE-0D10A2B7F12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pic>
        <p:nvPicPr>
          <p:cNvPr id="15" name="Picture Placeholder 5" descr="A red and orange mountain&#10;&#10;Description automatically generated with medium confidence">
            <a:extLst>
              <a:ext uri="{FF2B5EF4-FFF2-40B4-BE49-F238E27FC236}">
                <a16:creationId xmlns:a16="http://schemas.microsoft.com/office/drawing/2014/main" id="{011CD9B9-F816-358F-7A51-649C5944830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21" b="49758"/>
          <a:stretch/>
        </p:blipFill>
        <p:spPr>
          <a:xfrm>
            <a:off x="0" y="5368406"/>
            <a:ext cx="12192000" cy="1489593"/>
          </a:xfrm>
          <a:prstGeom prst="rect">
            <a:avLst/>
          </a:prstGeom>
          <a:solidFill>
            <a:schemeClr val="accent5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202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9EE9FB6-13CC-C513-4508-10BDA8F3D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" r="288"/>
          <a:stretch/>
        </p:blipFill>
        <p:spPr>
          <a:solidFill>
            <a:srgbClr val="000E22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2351AB-EF3F-23EC-CAF3-6362CF85A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102353"/>
            <a:ext cx="12192000" cy="1755648"/>
          </a:xfrm>
          <a:prstGeom prst="rect">
            <a:avLst/>
          </a:prstGeom>
          <a:gradFill flip="none" rotWithShape="1">
            <a:gsLst>
              <a:gs pos="90000">
                <a:srgbClr val="000E22">
                  <a:alpha val="60000"/>
                </a:srgbClr>
              </a:gs>
              <a:gs pos="27000">
                <a:srgbClr val="000E22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C897F-A100-E27A-42AE-DEBD28CAEB90}"/>
              </a:ext>
            </a:extLst>
          </p:cNvPr>
          <p:cNvSpPr/>
          <p:nvPr/>
        </p:nvSpPr>
        <p:spPr>
          <a:xfrm rot="10800000">
            <a:off x="0" y="-3"/>
            <a:ext cx="7424928" cy="6857998"/>
          </a:xfrm>
          <a:prstGeom prst="rect">
            <a:avLst/>
          </a:prstGeom>
          <a:gradFill flip="none" rotWithShape="1">
            <a:gsLst>
              <a:gs pos="50000">
                <a:srgbClr val="000E22">
                  <a:alpha val="60000"/>
                </a:srgbClr>
              </a:gs>
              <a:gs pos="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Civil</a:t>
            </a:r>
            <a:b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004DDE5D-AB37-4DEC-E7BE-FB795069EA69}"/>
              </a:ext>
            </a:extLst>
          </p:cNvPr>
          <p:cNvSpPr txBox="1">
            <a:spLocks/>
          </p:cNvSpPr>
          <p:nvPr/>
        </p:nvSpPr>
        <p:spPr>
          <a:xfrm>
            <a:off x="550863" y="1672955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alpha val="0"/>
                  </a:schemeClr>
                </a:solidFill>
              </a:rPr>
              <a:t>Product Liability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84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0">
            <a:extLst>
              <a:ext uri="{FF2B5EF4-FFF2-40B4-BE49-F238E27FC236}">
                <a16:creationId xmlns:a16="http://schemas.microsoft.com/office/drawing/2014/main" id="{1BEF56F4-DD28-E4C8-BD84-FDC3A5F82430}"/>
              </a:ext>
            </a:extLst>
          </p:cNvPr>
          <p:cNvSpPr txBox="1">
            <a:spLocks/>
          </p:cNvSpPr>
          <p:nvPr/>
        </p:nvSpPr>
        <p:spPr>
          <a:xfrm>
            <a:off x="614200" y="3699368"/>
            <a:ext cx="8014650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b="0" dirty="0">
                <a:solidFill>
                  <a:schemeClr val="tx1">
                    <a:alpha val="0"/>
                  </a:schemeClr>
                </a:solidFill>
              </a:rPr>
              <a:t>To settle pay-for-delay allegations</a:t>
            </a:r>
          </a:p>
        </p:txBody>
      </p:sp>
      <p:sp>
        <p:nvSpPr>
          <p:cNvPr id="2" name="Text Placeholder 40">
            <a:extLst>
              <a:ext uri="{FF2B5EF4-FFF2-40B4-BE49-F238E27FC236}">
                <a16:creationId xmlns:a16="http://schemas.microsoft.com/office/drawing/2014/main" id="{8328D304-462E-1DF9-2204-438DC40D69CD}"/>
              </a:ext>
            </a:extLst>
          </p:cNvPr>
          <p:cNvSpPr txBox="1">
            <a:spLocks/>
          </p:cNvSpPr>
          <p:nvPr/>
        </p:nvSpPr>
        <p:spPr>
          <a:xfrm>
            <a:off x="593083" y="3388048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$573 million</a:t>
            </a:r>
            <a:endParaRPr lang="en-US" b="0" dirty="0">
              <a:solidFill>
                <a:schemeClr val="tx1">
                  <a:alpha val="0"/>
                </a:schemeClr>
              </a:solidFill>
            </a:endParaRPr>
          </a:p>
        </p:txBody>
      </p:sp>
      <p:sp>
        <p:nvSpPr>
          <p:cNvPr id="4" name="Text Placeholder 40">
            <a:extLst>
              <a:ext uri="{FF2B5EF4-FFF2-40B4-BE49-F238E27FC236}">
                <a16:creationId xmlns:a16="http://schemas.microsoft.com/office/drawing/2014/main" id="{50AAB1CF-867A-E4BA-CF87-23D46EF7532F}"/>
              </a:ext>
            </a:extLst>
          </p:cNvPr>
          <p:cNvSpPr txBox="1">
            <a:spLocks/>
          </p:cNvSpPr>
          <p:nvPr/>
        </p:nvSpPr>
        <p:spPr>
          <a:xfrm>
            <a:off x="6277487" y="3385158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$246.8 million</a:t>
            </a:r>
            <a:endParaRPr lang="en-US" b="0" dirty="0">
              <a:solidFill>
                <a:schemeClr val="tx1">
                  <a:alpha val="0"/>
                </a:schemeClr>
              </a:solidFill>
            </a:endParaRPr>
          </a:p>
        </p:txBody>
      </p:sp>
      <p:sp>
        <p:nvSpPr>
          <p:cNvPr id="6" name="Text Placeholder 40">
            <a:extLst>
              <a:ext uri="{FF2B5EF4-FFF2-40B4-BE49-F238E27FC236}">
                <a16:creationId xmlns:a16="http://schemas.microsoft.com/office/drawing/2014/main" id="{D3B50D6C-87C2-6EFE-3E8B-1EB62A49CBC9}"/>
              </a:ext>
            </a:extLst>
          </p:cNvPr>
          <p:cNvSpPr txBox="1">
            <a:spLocks/>
          </p:cNvSpPr>
          <p:nvPr/>
        </p:nvSpPr>
        <p:spPr>
          <a:xfrm>
            <a:off x="3427924" y="3359951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>
                    <a:alpha val="0"/>
                  </a:schemeClr>
                </a:solidFill>
              </a:rPr>
              <a:t>$87.5 million</a:t>
            </a:r>
            <a:endParaRPr lang="en-US" b="0" dirty="0">
              <a:solidFill>
                <a:schemeClr val="tx1">
                  <a:alpha val="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013E1-483D-3A9C-2286-D74E6C395A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" t="8486" r="1473" b="15178"/>
          <a:stretch/>
        </p:blipFill>
        <p:spPr>
          <a:xfrm>
            <a:off x="591806" y="1466146"/>
            <a:ext cx="10743303" cy="47834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E3132A1-0A11-5E94-9478-F4B4D032DD30}"/>
              </a:ext>
            </a:extLst>
          </p:cNvPr>
          <p:cNvSpPr/>
          <p:nvPr/>
        </p:nvSpPr>
        <p:spPr>
          <a:xfrm>
            <a:off x="3919951" y="3927857"/>
            <a:ext cx="2186463" cy="1094264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AACB5D2-6F68-3C79-DB1D-CD3331A3FF64}"/>
              </a:ext>
            </a:extLst>
          </p:cNvPr>
          <p:cNvSpPr/>
          <p:nvPr/>
        </p:nvSpPr>
        <p:spPr>
          <a:xfrm>
            <a:off x="6502222" y="3927858"/>
            <a:ext cx="2186463" cy="1094264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Placeholder 17">
            <a:extLst>
              <a:ext uri="{FF2B5EF4-FFF2-40B4-BE49-F238E27FC236}">
                <a16:creationId xmlns:a16="http://schemas.microsoft.com/office/drawing/2014/main" id="{94AF7926-0387-1594-F7F5-59CF08B396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84" t="10708" r="3346" b="38474"/>
          <a:stretch/>
        </p:blipFill>
        <p:spPr>
          <a:xfrm>
            <a:off x="3919951" y="3927857"/>
            <a:ext cx="2186463" cy="1094264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5" name="Picture Placeholder 17">
            <a:extLst>
              <a:ext uri="{FF2B5EF4-FFF2-40B4-BE49-F238E27FC236}">
                <a16:creationId xmlns:a16="http://schemas.microsoft.com/office/drawing/2014/main" id="{D84DBD32-D3F3-D70C-3E9A-201FBFEDE8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26" t="37883" r="73144" b="45627"/>
          <a:stretch/>
        </p:blipFill>
        <p:spPr>
          <a:xfrm>
            <a:off x="2580925" y="1479590"/>
            <a:ext cx="2186463" cy="1130947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74" name="Title 5">
            <a:extLst>
              <a:ext uri="{FF2B5EF4-FFF2-40B4-BE49-F238E27FC236}">
                <a16:creationId xmlns:a16="http://schemas.microsoft.com/office/drawing/2014/main" id="{2F57E29D-936E-A9A7-A865-43ACC8FCD69E}"/>
              </a:ext>
            </a:extLst>
          </p:cNvPr>
          <p:cNvSpPr txBox="1">
            <a:spLocks/>
          </p:cNvSpPr>
          <p:nvPr/>
        </p:nvSpPr>
        <p:spPr>
          <a:xfrm>
            <a:off x="548640" y="608416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Product Liability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37D918D-2688-B438-D92B-97E23B46C2CC}"/>
              </a:ext>
            </a:extLst>
          </p:cNvPr>
          <p:cNvSpPr/>
          <p:nvPr/>
        </p:nvSpPr>
        <p:spPr>
          <a:xfrm>
            <a:off x="5164633" y="1479588"/>
            <a:ext cx="2186463" cy="1130949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0AF8931-8EA3-4EED-BAFB-9774D014BC70}"/>
              </a:ext>
            </a:extLst>
          </p:cNvPr>
          <p:cNvSpPr/>
          <p:nvPr/>
        </p:nvSpPr>
        <p:spPr>
          <a:xfrm>
            <a:off x="7748341" y="1487747"/>
            <a:ext cx="2186463" cy="1130950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554471F-4736-28D2-7823-A5628E7650D2}"/>
              </a:ext>
            </a:extLst>
          </p:cNvPr>
          <p:cNvSpPr/>
          <p:nvPr/>
        </p:nvSpPr>
        <p:spPr>
          <a:xfrm>
            <a:off x="2580925" y="1479590"/>
            <a:ext cx="2186463" cy="1130349"/>
          </a:xfrm>
          <a:prstGeom prst="rect">
            <a:avLst/>
          </a:prstGeom>
          <a:solidFill>
            <a:srgbClr val="00071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Placeholder 17">
            <a:extLst>
              <a:ext uri="{FF2B5EF4-FFF2-40B4-BE49-F238E27FC236}">
                <a16:creationId xmlns:a16="http://schemas.microsoft.com/office/drawing/2014/main" id="{AEE50263-3A78-13AE-D6BF-0B695A7385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9" t="48836" r="41567" b="6902"/>
          <a:stretch/>
        </p:blipFill>
        <p:spPr>
          <a:xfrm>
            <a:off x="7749117" y="1479589"/>
            <a:ext cx="2185687" cy="1139107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60" name="Picture Placeholder 17">
            <a:extLst>
              <a:ext uri="{FF2B5EF4-FFF2-40B4-BE49-F238E27FC236}">
                <a16:creationId xmlns:a16="http://schemas.microsoft.com/office/drawing/2014/main" id="{62EA817C-366A-6DF2-4AA0-EAC268E8C19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58" b="13463"/>
          <a:stretch/>
        </p:blipFill>
        <p:spPr>
          <a:xfrm>
            <a:off x="5164633" y="1479590"/>
            <a:ext cx="2186463" cy="1130948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1181F6D-A54F-4289-8C36-80ECE3B2C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80925" y="2788158"/>
            <a:ext cx="2073133" cy="877163"/>
          </a:xfrm>
        </p:spPr>
        <p:txBody>
          <a:bodyPr>
            <a:sp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$8.9 billion 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</a:t>
            </a:r>
            <a:r>
              <a:rPr lang="en-US" b="0" dirty="0">
                <a:solidFill>
                  <a:schemeClr val="tx1"/>
                </a:solidFill>
              </a:rPr>
              <a:t>t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 product claims</a:t>
            </a:r>
          </a:p>
        </p:txBody>
      </p:sp>
      <p:sp>
        <p:nvSpPr>
          <p:cNvPr id="31" name="Text Placeholder 40">
            <a:extLst>
              <a:ext uri="{FF2B5EF4-FFF2-40B4-BE49-F238E27FC236}">
                <a16:creationId xmlns:a16="http://schemas.microsoft.com/office/drawing/2014/main" id="{CDE812D5-151E-DF5C-36BE-6643DF4164E1}"/>
              </a:ext>
            </a:extLst>
          </p:cNvPr>
          <p:cNvSpPr txBox="1">
            <a:spLocks/>
          </p:cNvSpPr>
          <p:nvPr/>
        </p:nvSpPr>
        <p:spPr>
          <a:xfrm>
            <a:off x="5164633" y="2788158"/>
            <a:ext cx="2186463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Aft>
                <a:spcPts val="0"/>
              </a:spcAft>
              <a:buNone/>
            </a:pP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 billion 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resolve earplug lawsuits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ADB26F2-898D-E77B-9FAC-85E797C1C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672325" y="1932798"/>
            <a:ext cx="1987526" cy="182880"/>
          </a:xfrm>
          <a:prstGeom prst="rect">
            <a:avLst/>
          </a:prstGeom>
        </p:spPr>
      </p:pic>
      <p:sp>
        <p:nvSpPr>
          <p:cNvPr id="63" name="Text Placeholder 40">
            <a:extLst>
              <a:ext uri="{FF2B5EF4-FFF2-40B4-BE49-F238E27FC236}">
                <a16:creationId xmlns:a16="http://schemas.microsoft.com/office/drawing/2014/main" id="{0D239A33-F07E-EF39-D036-754E1C6F631B}"/>
              </a:ext>
            </a:extLst>
          </p:cNvPr>
          <p:cNvSpPr txBox="1">
            <a:spLocks/>
          </p:cNvSpPr>
          <p:nvPr/>
        </p:nvSpPr>
        <p:spPr>
          <a:xfrm>
            <a:off x="7746904" y="2796317"/>
            <a:ext cx="2629347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$425 million </a:t>
            </a: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 resolve Nexium and Prilosec liability claims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5073D29-9DCD-FF9F-7188-3BA81470D3A1}"/>
              </a:ext>
            </a:extLst>
          </p:cNvPr>
          <p:cNvSpPr/>
          <p:nvPr/>
        </p:nvSpPr>
        <p:spPr>
          <a:xfrm>
            <a:off x="5164633" y="1468115"/>
            <a:ext cx="2186463" cy="1156916"/>
          </a:xfrm>
          <a:prstGeom prst="rect">
            <a:avLst/>
          </a:prstGeom>
          <a:solidFill>
            <a:srgbClr val="000710">
              <a:alpha val="2323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CF9AB15-1638-D847-60E1-29CB9FE4915F}"/>
              </a:ext>
            </a:extLst>
          </p:cNvPr>
          <p:cNvSpPr/>
          <p:nvPr/>
        </p:nvSpPr>
        <p:spPr>
          <a:xfrm>
            <a:off x="7748341" y="1479591"/>
            <a:ext cx="2186463" cy="1139106"/>
          </a:xfrm>
          <a:prstGeom prst="rect">
            <a:avLst/>
          </a:prstGeom>
          <a:solidFill>
            <a:srgbClr val="00071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ED6948F-78C5-4635-C18F-07BE59F7F2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825699" y="1770549"/>
            <a:ext cx="864332" cy="540035"/>
          </a:xfrm>
          <a:prstGeom prst="rect">
            <a:avLst/>
          </a:prstGeom>
        </p:spPr>
      </p:pic>
      <p:pic>
        <p:nvPicPr>
          <p:cNvPr id="36866" name="Picture 2">
            <a:extLst>
              <a:ext uri="{FF2B5EF4-FFF2-40B4-BE49-F238E27FC236}">
                <a16:creationId xmlns:a16="http://schemas.microsoft.com/office/drawing/2014/main" id="{887E8240-CD4D-2B59-9AE0-0B4DB27F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7936991" y="1756111"/>
            <a:ext cx="1856231" cy="46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5">
            <a:extLst>
              <a:ext uri="{FF2B5EF4-FFF2-40B4-BE49-F238E27FC236}">
                <a16:creationId xmlns:a16="http://schemas.microsoft.com/office/drawing/2014/main" id="{79C85BA6-A884-BB1D-4541-BAA2C1ADA445}"/>
              </a:ext>
            </a:extLst>
          </p:cNvPr>
          <p:cNvSpPr txBox="1">
            <a:spLocks/>
          </p:cNvSpPr>
          <p:nvPr/>
        </p:nvSpPr>
        <p:spPr>
          <a:xfrm>
            <a:off x="3265963" y="608416"/>
            <a:ext cx="3274352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alpha val="0"/>
                  </a:schemeClr>
                </a:solidFill>
              </a:rPr>
              <a:t>Antitrust</a:t>
            </a:r>
          </a:p>
        </p:txBody>
      </p:sp>
      <p:sp>
        <p:nvSpPr>
          <p:cNvPr id="80" name="Title 14">
            <a:extLst>
              <a:ext uri="{FF2B5EF4-FFF2-40B4-BE49-F238E27FC236}">
                <a16:creationId xmlns:a16="http://schemas.microsoft.com/office/drawing/2014/main" id="{48549F27-ED18-C3F9-74CD-B237EB0B6A49}"/>
              </a:ext>
            </a:extLst>
          </p:cNvPr>
          <p:cNvSpPr txBox="1">
            <a:spLocks/>
          </p:cNvSpPr>
          <p:nvPr/>
        </p:nvSpPr>
        <p:spPr>
          <a:xfrm>
            <a:off x="550863" y="359598"/>
            <a:ext cx="6472789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20000"/>
                    <a:lumOff val="80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E9DAFF70-F8E1-1871-91A3-4CC686446784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pic>
        <p:nvPicPr>
          <p:cNvPr id="21" name="Picture Placeholder 17">
            <a:extLst>
              <a:ext uri="{FF2B5EF4-FFF2-40B4-BE49-F238E27FC236}">
                <a16:creationId xmlns:a16="http://schemas.microsoft.com/office/drawing/2014/main" id="{6099823F-7087-8242-8968-504D95DC20E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22" t="26820" r="23260" b="38808"/>
          <a:stretch/>
        </p:blipFill>
        <p:spPr>
          <a:xfrm>
            <a:off x="6502222" y="3927857"/>
            <a:ext cx="2196451" cy="1094264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23" name="Text Placeholder 40">
            <a:extLst>
              <a:ext uri="{FF2B5EF4-FFF2-40B4-BE49-F238E27FC236}">
                <a16:creationId xmlns:a16="http://schemas.microsoft.com/office/drawing/2014/main" id="{B6B679A9-46EE-2230-99D0-034B1FAC717C}"/>
              </a:ext>
            </a:extLst>
          </p:cNvPr>
          <p:cNvSpPr txBox="1">
            <a:spLocks/>
          </p:cNvSpPr>
          <p:nvPr/>
        </p:nvSpPr>
        <p:spPr>
          <a:xfrm>
            <a:off x="3959090" y="5208722"/>
            <a:ext cx="2342155" cy="11716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spcAft>
                <a:spcPts val="400"/>
              </a:spcAft>
              <a:buNone/>
            </a:pPr>
            <a:r>
              <a:rPr lang="en-US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 to resolve claims Zantac causes cancer*</a:t>
            </a:r>
          </a:p>
          <a:p>
            <a:pPr marL="0" indent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</a:pPr>
            <a:r>
              <a:rPr lang="en-US" sz="1400" b="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*Settlement amount TBD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6C0473-558A-D167-E1FF-933E88C7435D}"/>
              </a:ext>
            </a:extLst>
          </p:cNvPr>
          <p:cNvSpPr/>
          <p:nvPr/>
        </p:nvSpPr>
        <p:spPr>
          <a:xfrm>
            <a:off x="3919951" y="3927857"/>
            <a:ext cx="2186463" cy="1107706"/>
          </a:xfrm>
          <a:prstGeom prst="rect">
            <a:avLst/>
          </a:prstGeom>
          <a:solidFill>
            <a:srgbClr val="000710">
              <a:alpha val="2191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9FEA176-3A70-F1DF-DB56-AE07F7E171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400719" y="4124785"/>
            <a:ext cx="1269066" cy="713850"/>
          </a:xfrm>
          <a:prstGeom prst="rect">
            <a:avLst/>
          </a:prstGeom>
        </p:spPr>
      </p:pic>
      <p:sp>
        <p:nvSpPr>
          <p:cNvPr id="32" name="Text Placeholder 40">
            <a:extLst>
              <a:ext uri="{FF2B5EF4-FFF2-40B4-BE49-F238E27FC236}">
                <a16:creationId xmlns:a16="http://schemas.microsoft.com/office/drawing/2014/main" id="{EF6F70D7-C7A3-F53C-5FE1-512BA2054512}"/>
              </a:ext>
            </a:extLst>
          </p:cNvPr>
          <p:cNvSpPr txBox="1">
            <a:spLocks/>
          </p:cNvSpPr>
          <p:nvPr/>
        </p:nvSpPr>
        <p:spPr>
          <a:xfrm>
            <a:off x="6545536" y="5208722"/>
            <a:ext cx="2186463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$479 million </a:t>
            </a:r>
            <a:r>
              <a:rPr lang="en-US" b="0" dirty="0">
                <a:solidFill>
                  <a:schemeClr val="tx1"/>
                </a:solidFill>
              </a:rPr>
              <a:t>to settle product liability lawsuits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B996AE-6D67-B6F4-C1D3-E190E605006E}"/>
              </a:ext>
            </a:extLst>
          </p:cNvPr>
          <p:cNvSpPr/>
          <p:nvPr/>
        </p:nvSpPr>
        <p:spPr>
          <a:xfrm>
            <a:off x="6502222" y="3927857"/>
            <a:ext cx="2196451" cy="1094264"/>
          </a:xfrm>
          <a:prstGeom prst="rect">
            <a:avLst/>
          </a:prstGeom>
          <a:solidFill>
            <a:srgbClr val="000710">
              <a:alpha val="2405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1398CF3-DE4F-8D8E-FBD5-67CBF4C96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199" y="4206118"/>
            <a:ext cx="1719887" cy="52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142B8D-1109-4684-CCBA-EF2A87C4C03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alphaModFix amt="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5979" b="28283"/>
          <a:stretch/>
        </p:blipFill>
        <p:spPr>
          <a:xfrm>
            <a:off x="1003090" y="2572964"/>
            <a:ext cx="1599368" cy="731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EEEFD6-CD9F-5948-A4D2-934D87097F3E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11243" y="2685310"/>
            <a:ext cx="1691640" cy="502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3DDD6-5E59-6140-0995-C393D5F84C1D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alphaModFix amt="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-2084" b="14362"/>
          <a:stretch/>
        </p:blipFill>
        <p:spPr>
          <a:xfrm>
            <a:off x="3846652" y="2555988"/>
            <a:ext cx="1518036" cy="7421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86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5500">
        <p159:morph option="byObject"/>
      </p:transition>
    </mc:Choice>
    <mc:Fallback xmlns="">
      <p:transition spd="slow" advClick="0" advTm="1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indefinit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9" dur="indefinite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  <p:bldP spid="31" grpId="0"/>
      <p:bldP spid="31" grpId="1"/>
      <p:bldP spid="63" grpId="0"/>
      <p:bldP spid="63" grpId="1"/>
      <p:bldP spid="23" grpId="0"/>
      <p:bldP spid="23" grpId="1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027BE74-6110-1740-E31A-88091596E527}"/>
              </a:ext>
            </a:extLst>
          </p:cNvPr>
          <p:cNvSpPr/>
          <p:nvPr/>
        </p:nvSpPr>
        <p:spPr>
          <a:xfrm>
            <a:off x="593083" y="1466146"/>
            <a:ext cx="2359152" cy="1029327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F3A02-501C-C735-77FF-1CA94FD508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3" t="8486" r="76302" b="75144"/>
          <a:stretch/>
        </p:blipFill>
        <p:spPr>
          <a:xfrm>
            <a:off x="591807" y="1466146"/>
            <a:ext cx="2376610" cy="1025797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FF0E454D-7F3B-D69B-50EA-3507737FBB9F}"/>
              </a:ext>
            </a:extLst>
          </p:cNvPr>
          <p:cNvSpPr/>
          <p:nvPr/>
        </p:nvSpPr>
        <p:spPr>
          <a:xfrm>
            <a:off x="587983" y="1466146"/>
            <a:ext cx="2380434" cy="1045933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0A7DE2-A6AE-077B-06EB-C9EBF23F6DC1}"/>
              </a:ext>
            </a:extLst>
          </p:cNvPr>
          <p:cNvSpPr/>
          <p:nvPr/>
        </p:nvSpPr>
        <p:spPr>
          <a:xfrm>
            <a:off x="9115493" y="4006734"/>
            <a:ext cx="2356075" cy="1033271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pette dropping a drop of liquid into a test tube&#10;&#10;Description automatically generated">
            <a:extLst>
              <a:ext uri="{FF2B5EF4-FFF2-40B4-BE49-F238E27FC236}">
                <a16:creationId xmlns:a16="http://schemas.microsoft.com/office/drawing/2014/main" id="{6B7DF4C4-278E-DBAD-0B57-E52AB5F777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61" r="56491" b="65326"/>
          <a:stretch/>
        </p:blipFill>
        <p:spPr>
          <a:xfrm>
            <a:off x="3162927" y="3205981"/>
            <a:ext cx="2686746" cy="14356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76845BB-32D4-C8E8-0EFC-30366A42A7D9}"/>
              </a:ext>
            </a:extLst>
          </p:cNvPr>
          <p:cNvSpPr/>
          <p:nvPr/>
        </p:nvSpPr>
        <p:spPr>
          <a:xfrm>
            <a:off x="3466344" y="1466146"/>
            <a:ext cx="2296322" cy="928805"/>
          </a:xfrm>
          <a:prstGeom prst="rect">
            <a:avLst/>
          </a:prstGeom>
          <a:solidFill>
            <a:srgbClr val="3D3080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ABD517-FDB8-956D-9BDA-AED0889D9153}"/>
              </a:ext>
            </a:extLst>
          </p:cNvPr>
          <p:cNvSpPr/>
          <p:nvPr/>
        </p:nvSpPr>
        <p:spPr>
          <a:xfrm>
            <a:off x="3446550" y="1466146"/>
            <a:ext cx="2353074" cy="1029327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831DB7-35EF-6B03-20B4-90D1F7D6FC84}"/>
              </a:ext>
            </a:extLst>
          </p:cNvPr>
          <p:cNvSpPr/>
          <p:nvPr/>
        </p:nvSpPr>
        <p:spPr>
          <a:xfrm>
            <a:off x="3439481" y="4006734"/>
            <a:ext cx="2359152" cy="1033271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7DFB1C-47F1-789E-6096-BA50497961C8}"/>
              </a:ext>
            </a:extLst>
          </p:cNvPr>
          <p:cNvSpPr/>
          <p:nvPr/>
        </p:nvSpPr>
        <p:spPr>
          <a:xfrm>
            <a:off x="6277487" y="4006734"/>
            <a:ext cx="2359152" cy="1033271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A15B19-8399-A61C-1C04-31FF5959DBF4}"/>
              </a:ext>
            </a:extLst>
          </p:cNvPr>
          <p:cNvSpPr/>
          <p:nvPr/>
        </p:nvSpPr>
        <p:spPr>
          <a:xfrm>
            <a:off x="593083" y="4006734"/>
            <a:ext cx="2359152" cy="1033271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779D9-DB83-7A20-D9DE-42B991C1333D}"/>
              </a:ext>
            </a:extLst>
          </p:cNvPr>
          <p:cNvSpPr/>
          <p:nvPr/>
        </p:nvSpPr>
        <p:spPr>
          <a:xfrm>
            <a:off x="9112512" y="1466146"/>
            <a:ext cx="2359152" cy="1029327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0AF8931-8EA3-4EED-BAFB-9774D014BC70}"/>
              </a:ext>
            </a:extLst>
          </p:cNvPr>
          <p:cNvSpPr/>
          <p:nvPr/>
        </p:nvSpPr>
        <p:spPr>
          <a:xfrm>
            <a:off x="6277487" y="1466146"/>
            <a:ext cx="2359152" cy="1029327"/>
          </a:xfrm>
          <a:prstGeom prst="rect">
            <a:avLst/>
          </a:prstGeom>
          <a:solidFill>
            <a:srgbClr val="5F108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2D540-D6AC-7D97-7B1E-5A28E80B98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400" b="22400"/>
          <a:stretch/>
        </p:blipFill>
        <p:spPr>
          <a:xfrm>
            <a:off x="3452079" y="1466146"/>
            <a:ext cx="2346553" cy="1025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42B8A5-9483-B9F9-9822-4763F484729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8135" r="18135"/>
          <a:stretch/>
        </p:blipFill>
        <p:spPr>
          <a:xfrm>
            <a:off x="6272340" y="1466146"/>
            <a:ext cx="2369447" cy="1025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182211-B57C-69FE-39C6-2BB6960660C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53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135" b="18135"/>
          <a:stretch/>
        </p:blipFill>
        <p:spPr>
          <a:xfrm>
            <a:off x="9112512" y="1466146"/>
            <a:ext cx="2360282" cy="1025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4A6C9F-447D-EF36-D521-4DCC6E359C0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807" y="4006735"/>
            <a:ext cx="2352960" cy="1033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8D77F1-2139-2408-6EB5-A877FC917E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46000"/>
                    </a14:imgEffect>
                    <a14:imgEffect>
                      <a14:colorTemperature colorTemp="720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95" t="1372" r="16109" b="30733"/>
          <a:stretch/>
        </p:blipFill>
        <p:spPr>
          <a:xfrm>
            <a:off x="3447564" y="4006734"/>
            <a:ext cx="2359152" cy="1033270"/>
          </a:xfrm>
          <a:prstGeom prst="rect">
            <a:avLst/>
          </a:prstGeom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2AD7E6-B9FB-3A91-6DF6-F5B1B1AEFBAA}"/>
              </a:ext>
            </a:extLst>
          </p:cNvPr>
          <p:cNvPicPr>
            <a:picLocks/>
          </p:cNvPicPr>
          <p:nvPr/>
        </p:nvPicPr>
        <p:blipFill rotWithShape="1"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55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643" r="319" b="26961"/>
          <a:stretch/>
        </p:blipFill>
        <p:spPr>
          <a:xfrm>
            <a:off x="6277487" y="4006734"/>
            <a:ext cx="2359152" cy="10332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02E56E8-02B9-CEA7-AD50-29A84787043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24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864" b="1394"/>
          <a:stretch/>
        </p:blipFill>
        <p:spPr>
          <a:xfrm>
            <a:off x="9112416" y="4006734"/>
            <a:ext cx="2359152" cy="1033270"/>
          </a:xfrm>
          <a:prstGeom prst="rect">
            <a:avLst/>
          </a:prstGeom>
        </p:spPr>
      </p:pic>
      <p:pic>
        <p:nvPicPr>
          <p:cNvPr id="73" name="Picture 72" descr="A pipette dropping a drop of liquid into a test tube&#10;&#10;Description automatically generated">
            <a:extLst>
              <a:ext uri="{FF2B5EF4-FFF2-40B4-BE49-F238E27FC236}">
                <a16:creationId xmlns:a16="http://schemas.microsoft.com/office/drawing/2014/main" id="{947E57F1-B0BD-D28C-649E-6E5D4357404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alphaModFix amt="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08" t="482" r="298" b="1082"/>
          <a:stretch/>
        </p:blipFill>
        <p:spPr>
          <a:xfrm>
            <a:off x="7421787" y="-5389021"/>
            <a:ext cx="9540425" cy="6689238"/>
          </a:xfrm>
          <a:prstGeom prst="rect">
            <a:avLst/>
          </a:prstGeom>
        </p:spPr>
      </p:pic>
      <p:sp>
        <p:nvSpPr>
          <p:cNvPr id="74" name="Title 5">
            <a:extLst>
              <a:ext uri="{FF2B5EF4-FFF2-40B4-BE49-F238E27FC236}">
                <a16:creationId xmlns:a16="http://schemas.microsoft.com/office/drawing/2014/main" id="{2F57E29D-936E-A9A7-A865-43ACC8FCD69E}"/>
              </a:ext>
            </a:extLst>
          </p:cNvPr>
          <p:cNvSpPr txBox="1">
            <a:spLocks/>
          </p:cNvSpPr>
          <p:nvPr/>
        </p:nvSpPr>
        <p:spPr>
          <a:xfrm>
            <a:off x="548640" y="604048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Antitrust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698E234-B877-DF4A-CD1E-94AFDA9A2E69}"/>
              </a:ext>
            </a:extLst>
          </p:cNvPr>
          <p:cNvSpPr/>
          <p:nvPr/>
        </p:nvSpPr>
        <p:spPr>
          <a:xfrm>
            <a:off x="3439481" y="1466146"/>
            <a:ext cx="2359152" cy="1029327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18F0B43-1B85-6A6F-3E07-3811BF22066D}"/>
              </a:ext>
            </a:extLst>
          </p:cNvPr>
          <p:cNvSpPr/>
          <p:nvPr/>
        </p:nvSpPr>
        <p:spPr>
          <a:xfrm>
            <a:off x="6277487" y="4006733"/>
            <a:ext cx="2359152" cy="103327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AED2A7C-2534-2656-AF28-130E98E181EC}"/>
              </a:ext>
            </a:extLst>
          </p:cNvPr>
          <p:cNvSpPr/>
          <p:nvPr/>
        </p:nvSpPr>
        <p:spPr>
          <a:xfrm>
            <a:off x="593083" y="4006733"/>
            <a:ext cx="2359152" cy="103327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595BB531-8D34-F17F-F008-D7431C9B3CD8}"/>
              </a:ext>
            </a:extLst>
          </p:cNvPr>
          <p:cNvSpPr/>
          <p:nvPr/>
        </p:nvSpPr>
        <p:spPr>
          <a:xfrm>
            <a:off x="3439366" y="4006733"/>
            <a:ext cx="2358779" cy="103327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741DC27-698A-D179-7CFB-089C56AE7A09}"/>
              </a:ext>
            </a:extLst>
          </p:cNvPr>
          <p:cNvSpPr/>
          <p:nvPr/>
        </p:nvSpPr>
        <p:spPr>
          <a:xfrm>
            <a:off x="6272340" y="1466146"/>
            <a:ext cx="2369447" cy="1033099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AD3B8BD-56AC-54B2-2779-7DA6518E888B}"/>
              </a:ext>
            </a:extLst>
          </p:cNvPr>
          <p:cNvSpPr/>
          <p:nvPr/>
        </p:nvSpPr>
        <p:spPr>
          <a:xfrm>
            <a:off x="9112512" y="1466146"/>
            <a:ext cx="2359152" cy="102579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itle 14">
            <a:extLst>
              <a:ext uri="{FF2B5EF4-FFF2-40B4-BE49-F238E27FC236}">
                <a16:creationId xmlns:a16="http://schemas.microsoft.com/office/drawing/2014/main" id="{6AFE40E1-DF68-558B-D211-A9667291D88B}"/>
              </a:ext>
            </a:extLst>
          </p:cNvPr>
          <p:cNvSpPr txBox="1">
            <a:spLocks/>
          </p:cNvSpPr>
          <p:nvPr/>
        </p:nvSpPr>
        <p:spPr>
          <a:xfrm>
            <a:off x="591807" y="359598"/>
            <a:ext cx="6472789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20000"/>
                    <a:lumOff val="80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6B5A11AF-7E27-4899-6DDB-AE27805A4D20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9C6332-A011-0123-7014-5E5CC252DFB6}"/>
              </a:ext>
            </a:extLst>
          </p:cNvPr>
          <p:cNvSpPr/>
          <p:nvPr/>
        </p:nvSpPr>
        <p:spPr>
          <a:xfrm>
            <a:off x="9115493" y="4006733"/>
            <a:ext cx="2356075" cy="103327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 Placeholder 40">
            <a:extLst>
              <a:ext uri="{FF2B5EF4-FFF2-40B4-BE49-F238E27FC236}">
                <a16:creationId xmlns:a16="http://schemas.microsoft.com/office/drawing/2014/main" id="{E1D5E8A7-4652-BC83-E0A6-FCC479EED90D}"/>
              </a:ext>
            </a:extLst>
          </p:cNvPr>
          <p:cNvSpPr txBox="1">
            <a:spLocks/>
          </p:cNvSpPr>
          <p:nvPr/>
        </p:nvSpPr>
        <p:spPr>
          <a:xfrm>
            <a:off x="9139603" y="2673430"/>
            <a:ext cx="2287216" cy="8771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$75 million </a:t>
            </a:r>
            <a:r>
              <a:rPr lang="en-US" b="0" dirty="0">
                <a:solidFill>
                  <a:schemeClr val="tx1"/>
                </a:solidFill>
              </a:rPr>
              <a:t>to settle industry-wide price fixing case</a:t>
            </a:r>
          </a:p>
        </p:txBody>
      </p:sp>
      <p:sp>
        <p:nvSpPr>
          <p:cNvPr id="37" name="Text Placeholder 40">
            <a:extLst>
              <a:ext uri="{FF2B5EF4-FFF2-40B4-BE49-F238E27FC236}">
                <a16:creationId xmlns:a16="http://schemas.microsoft.com/office/drawing/2014/main" id="{B4825DF9-C5DE-FB44-8795-EC5FA61C7841}"/>
              </a:ext>
            </a:extLst>
          </p:cNvPr>
          <p:cNvSpPr txBox="1">
            <a:spLocks/>
          </p:cNvSpPr>
          <p:nvPr/>
        </p:nvSpPr>
        <p:spPr>
          <a:xfrm>
            <a:off x="614200" y="3107682"/>
            <a:ext cx="8014650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b="0" dirty="0">
                <a:solidFill>
                  <a:schemeClr val="tx1"/>
                </a:solidFill>
              </a:rPr>
              <a:t>To settle pay-for-delay allegations</a:t>
            </a:r>
          </a:p>
        </p:txBody>
      </p:sp>
      <p:sp>
        <p:nvSpPr>
          <p:cNvPr id="38" name="Text Placeholder 40">
            <a:extLst>
              <a:ext uri="{FF2B5EF4-FFF2-40B4-BE49-F238E27FC236}">
                <a16:creationId xmlns:a16="http://schemas.microsoft.com/office/drawing/2014/main" id="{0ACF93E9-C2AE-8E89-B57E-22F5EAE54B34}"/>
              </a:ext>
            </a:extLst>
          </p:cNvPr>
          <p:cNvSpPr txBox="1">
            <a:spLocks/>
          </p:cNvSpPr>
          <p:nvPr/>
        </p:nvSpPr>
        <p:spPr>
          <a:xfrm>
            <a:off x="593083" y="2631182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$573 million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9" name="Text Placeholder 40">
            <a:extLst>
              <a:ext uri="{FF2B5EF4-FFF2-40B4-BE49-F238E27FC236}">
                <a16:creationId xmlns:a16="http://schemas.microsoft.com/office/drawing/2014/main" id="{11910E27-A465-3740-E3FC-24EC0D0449A1}"/>
              </a:ext>
            </a:extLst>
          </p:cNvPr>
          <p:cNvSpPr txBox="1">
            <a:spLocks/>
          </p:cNvSpPr>
          <p:nvPr/>
        </p:nvSpPr>
        <p:spPr>
          <a:xfrm>
            <a:off x="6277487" y="2631182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$246.8 million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0" name="Text Placeholder 40">
            <a:extLst>
              <a:ext uri="{FF2B5EF4-FFF2-40B4-BE49-F238E27FC236}">
                <a16:creationId xmlns:a16="http://schemas.microsoft.com/office/drawing/2014/main" id="{3EF515FC-D3DC-8A87-F8E8-52EB499B446B}"/>
              </a:ext>
            </a:extLst>
          </p:cNvPr>
          <p:cNvSpPr txBox="1">
            <a:spLocks/>
          </p:cNvSpPr>
          <p:nvPr/>
        </p:nvSpPr>
        <p:spPr>
          <a:xfrm>
            <a:off x="3427924" y="2631182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$87.5 million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91C6BA8-E700-8FAA-E444-8F955A869E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25979" b="28283"/>
          <a:stretch/>
        </p:blipFill>
        <p:spPr>
          <a:xfrm>
            <a:off x="1003090" y="1609760"/>
            <a:ext cx="1599368" cy="7315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ADEBBAA-50BA-3637-EACD-0F030E66367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11243" y="1722106"/>
            <a:ext cx="1691640" cy="50292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7B74B9D-BE20-392B-881E-3029B6C42CD8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 t="-2084" b="14362"/>
          <a:stretch/>
        </p:blipFill>
        <p:spPr>
          <a:xfrm>
            <a:off x="3846652" y="1592784"/>
            <a:ext cx="1518036" cy="742173"/>
          </a:xfrm>
          <a:prstGeom prst="rect">
            <a:avLst/>
          </a:prstGeom>
        </p:spPr>
      </p:pic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2F2A6AD4-70D2-BC5F-2303-13182AC593A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3083" y="5217995"/>
            <a:ext cx="2359152" cy="292388"/>
          </a:xfrm>
        </p:spPr>
        <p:txBody>
          <a:bodyPr wrap="square">
            <a:spAutoFit/>
          </a:bodyPr>
          <a:lstStyle/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$385 million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46" name="Text Placeholder 40">
            <a:extLst>
              <a:ext uri="{FF2B5EF4-FFF2-40B4-BE49-F238E27FC236}">
                <a16:creationId xmlns:a16="http://schemas.microsoft.com/office/drawing/2014/main" id="{8E731D5D-A78C-BC62-B711-731D6CA5C8D5}"/>
              </a:ext>
            </a:extLst>
          </p:cNvPr>
          <p:cNvSpPr txBox="1">
            <a:spLocks/>
          </p:cNvSpPr>
          <p:nvPr/>
        </p:nvSpPr>
        <p:spPr>
          <a:xfrm>
            <a:off x="6277487" y="5217995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$25 million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51" name="Text Placeholder 40">
            <a:extLst>
              <a:ext uri="{FF2B5EF4-FFF2-40B4-BE49-F238E27FC236}">
                <a16:creationId xmlns:a16="http://schemas.microsoft.com/office/drawing/2014/main" id="{0639C699-946B-D428-CF53-D97F40F23266}"/>
              </a:ext>
            </a:extLst>
          </p:cNvPr>
          <p:cNvSpPr txBox="1">
            <a:spLocks/>
          </p:cNvSpPr>
          <p:nvPr/>
        </p:nvSpPr>
        <p:spPr>
          <a:xfrm>
            <a:off x="9668605" y="5217995"/>
            <a:ext cx="1248095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Pending</a:t>
            </a:r>
            <a:endParaRPr lang="en-US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Graphic 51">
            <a:extLst>
              <a:ext uri="{FF2B5EF4-FFF2-40B4-BE49-F238E27FC236}">
                <a16:creationId xmlns:a16="http://schemas.microsoft.com/office/drawing/2014/main" id="{F63717E1-8A7E-A868-0936-F0AD7B276BF7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52917" y="4131075"/>
            <a:ext cx="2120117" cy="798067"/>
          </a:xfrm>
          <a:prstGeom prst="rect">
            <a:avLst/>
          </a:prstGeom>
        </p:spPr>
      </p:pic>
      <p:sp>
        <p:nvSpPr>
          <p:cNvPr id="57" name="Text Placeholder 40">
            <a:extLst>
              <a:ext uri="{FF2B5EF4-FFF2-40B4-BE49-F238E27FC236}">
                <a16:creationId xmlns:a16="http://schemas.microsoft.com/office/drawing/2014/main" id="{F7D65179-A1D6-60BA-CCA6-F171A1A8DBA9}"/>
              </a:ext>
            </a:extLst>
          </p:cNvPr>
          <p:cNvSpPr txBox="1">
            <a:spLocks/>
          </p:cNvSpPr>
          <p:nvPr/>
        </p:nvSpPr>
        <p:spPr>
          <a:xfrm>
            <a:off x="3439366" y="5217995"/>
            <a:ext cx="2359152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$50 million</a:t>
            </a:r>
            <a:endParaRPr lang="en-US" b="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BF993A51-A1ED-95EB-ED21-46F72776C5F9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/>
        </p:blipFill>
        <p:spPr>
          <a:xfrm>
            <a:off x="3900465" y="4230071"/>
            <a:ext cx="1484547" cy="61215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B3B8E70-A2F8-F453-E6F0-560B0541FDA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88434" y="4445563"/>
            <a:ext cx="1987526" cy="182880"/>
          </a:xfrm>
          <a:prstGeom prst="rect">
            <a:avLst/>
          </a:prstGeom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0C55E286-9954-09C9-9731-F94DA3E1D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0089" y="4303579"/>
            <a:ext cx="1310936" cy="43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5951D66B-2C5E-B8B3-F2F8-50DD7509C08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916017" y="1450205"/>
            <a:ext cx="791570" cy="1074274"/>
          </a:xfrm>
          <a:prstGeom prst="rect">
            <a:avLst/>
          </a:prstGeom>
        </p:spPr>
      </p:pic>
      <p:sp>
        <p:nvSpPr>
          <p:cNvPr id="62" name="Text Placeholder 40">
            <a:extLst>
              <a:ext uri="{FF2B5EF4-FFF2-40B4-BE49-F238E27FC236}">
                <a16:creationId xmlns:a16="http://schemas.microsoft.com/office/drawing/2014/main" id="{CB069F5C-7B57-F99F-AD02-74A5D8D850D2}"/>
              </a:ext>
            </a:extLst>
          </p:cNvPr>
          <p:cNvSpPr txBox="1">
            <a:spLocks/>
          </p:cNvSpPr>
          <p:nvPr/>
        </p:nvSpPr>
        <p:spPr>
          <a:xfrm>
            <a:off x="548640" y="5773949"/>
            <a:ext cx="10922927" cy="2923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5000"/>
              </a:lnSpc>
            </a:pPr>
            <a:r>
              <a:rPr lang="en-US" b="0" dirty="0">
                <a:solidFill>
                  <a:schemeClr val="tx1"/>
                </a:solidFill>
              </a:rPr>
              <a:t>To settle allegations of delaying generic competition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329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2500">
        <p159:morph option="byObject"/>
      </p:transition>
    </mc:Choice>
    <mc:Fallback xmlns="">
      <p:transition spd="slow" advClick="0" advTm="1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8" grpId="0"/>
      <p:bldP spid="39" grpId="0"/>
      <p:bldP spid="40" grpId="0"/>
      <p:bldP spid="45" grpId="0" build="p"/>
      <p:bldP spid="46" grpId="0"/>
      <p:bldP spid="51" grpId="0"/>
      <p:bldP spid="57" grpId="0"/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CD789D-4F7C-CB75-79C6-BB25D2E02E52}"/>
              </a:ext>
            </a:extLst>
          </p:cNvPr>
          <p:cNvSpPr/>
          <p:nvPr/>
        </p:nvSpPr>
        <p:spPr>
          <a:xfrm>
            <a:off x="6246916" y="1986323"/>
            <a:ext cx="2686746" cy="1435608"/>
          </a:xfrm>
          <a:prstGeom prst="rect">
            <a:avLst/>
          </a:prstGeom>
          <a:solidFill>
            <a:srgbClr val="470B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848ECB-46B4-309C-2DA8-3F802532F9F7}"/>
              </a:ext>
            </a:extLst>
          </p:cNvPr>
          <p:cNvSpPr/>
          <p:nvPr/>
        </p:nvSpPr>
        <p:spPr>
          <a:xfrm>
            <a:off x="6246913" y="1986323"/>
            <a:ext cx="2686746" cy="1449747"/>
          </a:xfrm>
          <a:prstGeom prst="rect">
            <a:avLst/>
          </a:prstGeom>
          <a:solidFill>
            <a:srgbClr val="5F1087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D12C9C23-37A2-2406-BC4C-EB651A0019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082" b="18082"/>
          <a:stretch/>
        </p:blipFill>
        <p:spPr>
          <a:xfrm flipH="1" flipV="1">
            <a:off x="3470219" y="204626"/>
            <a:ext cx="4698589" cy="44991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537461-4FA5-5FFB-C88D-4F477C1262DD}"/>
              </a:ext>
            </a:extLst>
          </p:cNvPr>
          <p:cNvSpPr/>
          <p:nvPr/>
        </p:nvSpPr>
        <p:spPr>
          <a:xfrm>
            <a:off x="3162926" y="1986323"/>
            <a:ext cx="2686746" cy="1435608"/>
          </a:xfrm>
          <a:prstGeom prst="rect">
            <a:avLst/>
          </a:prstGeom>
          <a:solidFill>
            <a:srgbClr val="3B1B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 descr="A pipette dropping a drop of liquid into a test tube&#10;&#10;Description automatically generated">
            <a:extLst>
              <a:ext uri="{FF2B5EF4-FFF2-40B4-BE49-F238E27FC236}">
                <a16:creationId xmlns:a16="http://schemas.microsoft.com/office/drawing/2014/main" id="{1B555BDD-4B8E-2C1B-C987-31D6A547DD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004" t="3726" r="10175" b="62791"/>
          <a:stretch/>
        </p:blipFill>
        <p:spPr>
          <a:xfrm>
            <a:off x="6246914" y="1986323"/>
            <a:ext cx="2686747" cy="1435608"/>
          </a:xfrm>
          <a:prstGeom prst="rect">
            <a:avLst/>
          </a:prstGeom>
        </p:spPr>
      </p:pic>
      <p:sp>
        <p:nvSpPr>
          <p:cNvPr id="74" name="Title 5">
            <a:extLst>
              <a:ext uri="{FF2B5EF4-FFF2-40B4-BE49-F238E27FC236}">
                <a16:creationId xmlns:a16="http://schemas.microsoft.com/office/drawing/2014/main" id="{2F57E29D-936E-A9A7-A865-43ACC8FCD69E}"/>
              </a:ext>
            </a:extLst>
          </p:cNvPr>
          <p:cNvSpPr txBox="1">
            <a:spLocks/>
          </p:cNvSpPr>
          <p:nvPr/>
        </p:nvSpPr>
        <p:spPr>
          <a:xfrm>
            <a:off x="548640" y="608416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Additional Cases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A422940-60FA-581E-B44D-3134D00B5A21}"/>
              </a:ext>
            </a:extLst>
          </p:cNvPr>
          <p:cNvSpPr txBox="1">
            <a:spLocks/>
          </p:cNvSpPr>
          <p:nvPr/>
        </p:nvSpPr>
        <p:spPr>
          <a:xfrm>
            <a:off x="6246914" y="3680695"/>
            <a:ext cx="2686746" cy="17322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$13.5 million </a:t>
            </a:r>
            <a:r>
              <a:rPr lang="en-US" b="0" dirty="0">
                <a:solidFill>
                  <a:schemeClr val="tx1"/>
                </a:solidFill>
              </a:rPr>
              <a:t>to settle excessive insulin pricing claims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8513660C-F621-1E8E-180D-3A78BD75A710}"/>
              </a:ext>
            </a:extLst>
          </p:cNvPr>
          <p:cNvSpPr txBox="1">
            <a:spLocks/>
          </p:cNvSpPr>
          <p:nvPr/>
        </p:nvSpPr>
        <p:spPr>
          <a:xfrm>
            <a:off x="3162924" y="3680695"/>
            <a:ext cx="2686746" cy="204616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</a:pPr>
            <a:r>
              <a:rPr lang="en-US" dirty="0">
                <a:solidFill>
                  <a:schemeClr val="tx1"/>
                </a:solidFill>
              </a:rPr>
              <a:t>$125 million </a:t>
            </a:r>
            <a:r>
              <a:rPr lang="en-US" b="0" dirty="0">
                <a:solidFill>
                  <a:schemeClr val="tx1"/>
                </a:solidFill>
              </a:rPr>
              <a:t>to resolve investor claims it used illegal sales tactics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74DFC81-A436-1981-49F7-9F96D8ED0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044067" y="2465451"/>
            <a:ext cx="1078676" cy="611250"/>
          </a:xfrm>
          <a:prstGeom prst="rect">
            <a:avLst/>
          </a:prstGeom>
        </p:spPr>
      </p:pic>
      <p:sp>
        <p:nvSpPr>
          <p:cNvPr id="60" name="Title 14">
            <a:extLst>
              <a:ext uri="{FF2B5EF4-FFF2-40B4-BE49-F238E27FC236}">
                <a16:creationId xmlns:a16="http://schemas.microsoft.com/office/drawing/2014/main" id="{61D0A1F9-606C-5BD2-5271-D063336942EF}"/>
              </a:ext>
            </a:extLst>
          </p:cNvPr>
          <p:cNvSpPr txBox="1">
            <a:spLocks/>
          </p:cNvSpPr>
          <p:nvPr/>
        </p:nvSpPr>
        <p:spPr>
          <a:xfrm>
            <a:off x="550863" y="359598"/>
            <a:ext cx="6472789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20000"/>
                    <a:lumOff val="80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61" name="Title 5">
            <a:extLst>
              <a:ext uri="{FF2B5EF4-FFF2-40B4-BE49-F238E27FC236}">
                <a16:creationId xmlns:a16="http://schemas.microsoft.com/office/drawing/2014/main" id="{2E2B3BC2-EB20-3A20-EB28-EB0CC73D1B62}"/>
              </a:ext>
            </a:extLst>
          </p:cNvPr>
          <p:cNvSpPr txBox="1">
            <a:spLocks/>
          </p:cNvSpPr>
          <p:nvPr/>
        </p:nvSpPr>
        <p:spPr>
          <a:xfrm>
            <a:off x="3265963" y="608416"/>
            <a:ext cx="3274352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alpha val="0"/>
                  </a:schemeClr>
                </a:solidFill>
              </a:rPr>
              <a:t>Antitrust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7CF14749-4080-5136-D799-FEFC6399364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pic>
        <p:nvPicPr>
          <p:cNvPr id="37" name="Picture 36" descr="A pipette dropping a drop of liquid into a test tube&#10;&#10;Description automatically generated">
            <a:extLst>
              <a:ext uri="{FF2B5EF4-FFF2-40B4-BE49-F238E27FC236}">
                <a16:creationId xmlns:a16="http://schemas.microsoft.com/office/drawing/2014/main" id="{730AED03-3CD8-C28D-A6A8-A7338EA1C0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61" r="56491" b="65326"/>
          <a:stretch/>
        </p:blipFill>
        <p:spPr>
          <a:xfrm>
            <a:off x="3162927" y="1986323"/>
            <a:ext cx="2686746" cy="1435608"/>
          </a:xfrm>
          <a:prstGeom prst="rect">
            <a:avLst/>
          </a:prstGeom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7807B937-C25E-AD2D-035A-50D7E9EB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3506952" y="2557903"/>
            <a:ext cx="1998689" cy="2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939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6000">
        <p159:morph option="byObjec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70D2E5-6EE0-2603-CD06-4920228B37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08" b="30982"/>
          <a:stretch/>
        </p:blipFill>
        <p:spPr>
          <a:xfrm>
            <a:off x="6246915" y="581196"/>
            <a:ext cx="5271795" cy="270521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EDA02E-386A-2527-8566-B05044B49E7B}"/>
              </a:ext>
            </a:extLst>
          </p:cNvPr>
          <p:cNvSpPr/>
          <p:nvPr/>
        </p:nvSpPr>
        <p:spPr>
          <a:xfrm>
            <a:off x="6200588" y="806349"/>
            <a:ext cx="5318121" cy="2480065"/>
          </a:xfrm>
          <a:prstGeom prst="rect">
            <a:avLst/>
          </a:prstGeom>
          <a:gradFill flip="none" rotWithShape="1">
            <a:gsLst>
              <a:gs pos="100000">
                <a:srgbClr val="000E22">
                  <a:alpha val="0"/>
                </a:srgbClr>
              </a:gs>
              <a:gs pos="0">
                <a:srgbClr val="000E22">
                  <a:alpha val="0"/>
                </a:srgbClr>
              </a:gs>
              <a:gs pos="53000">
                <a:srgbClr val="000E22">
                  <a:alpha val="51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itle 5">
            <a:extLst>
              <a:ext uri="{FF2B5EF4-FFF2-40B4-BE49-F238E27FC236}">
                <a16:creationId xmlns:a16="http://schemas.microsoft.com/office/drawing/2014/main" id="{2F57E29D-936E-A9A7-A865-43ACC8FCD69E}"/>
              </a:ext>
            </a:extLst>
          </p:cNvPr>
          <p:cNvSpPr txBox="1">
            <a:spLocks/>
          </p:cNvSpPr>
          <p:nvPr/>
        </p:nvSpPr>
        <p:spPr>
          <a:xfrm>
            <a:off x="548641" y="608416"/>
            <a:ext cx="6379210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/>
              <a:t>Purdue’s Proposed Bankruptcy</a:t>
            </a:r>
          </a:p>
        </p:txBody>
      </p:sp>
      <p:sp>
        <p:nvSpPr>
          <p:cNvPr id="11" name="Text Placeholder 40">
            <a:extLst>
              <a:ext uri="{FF2B5EF4-FFF2-40B4-BE49-F238E27FC236}">
                <a16:creationId xmlns:a16="http://schemas.microsoft.com/office/drawing/2014/main" id="{3A422940-60FA-581E-B44D-3134D00B5A21}"/>
              </a:ext>
            </a:extLst>
          </p:cNvPr>
          <p:cNvSpPr txBox="1">
            <a:spLocks/>
          </p:cNvSpPr>
          <p:nvPr/>
        </p:nvSpPr>
        <p:spPr>
          <a:xfrm>
            <a:off x="6361704" y="3736636"/>
            <a:ext cx="4979586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May: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</a:pPr>
            <a:r>
              <a:rPr lang="en-US" b="0" dirty="0">
                <a:solidFill>
                  <a:schemeClr val="tx1"/>
                </a:solidFill>
              </a:rPr>
              <a:t>2</a:t>
            </a:r>
            <a:r>
              <a:rPr lang="en-US" b="0" baseline="30000" dirty="0">
                <a:solidFill>
                  <a:schemeClr val="tx1"/>
                </a:solidFill>
              </a:rPr>
              <a:t>nd</a:t>
            </a:r>
            <a:r>
              <a:rPr lang="en-US" b="0" dirty="0">
                <a:solidFill>
                  <a:schemeClr val="tx1"/>
                </a:solidFill>
              </a:rPr>
              <a:t> Circuit Court upholds bankruptcy settlement; grants Sackler family immunity </a:t>
            </a:r>
          </a:p>
        </p:txBody>
      </p:sp>
      <p:sp>
        <p:nvSpPr>
          <p:cNvPr id="13" name="Text Placeholder 40">
            <a:extLst>
              <a:ext uri="{FF2B5EF4-FFF2-40B4-BE49-F238E27FC236}">
                <a16:creationId xmlns:a16="http://schemas.microsoft.com/office/drawing/2014/main" id="{8513660C-F621-1E8E-180D-3A78BD75A710}"/>
              </a:ext>
            </a:extLst>
          </p:cNvPr>
          <p:cNvSpPr txBox="1">
            <a:spLocks/>
          </p:cNvSpPr>
          <p:nvPr/>
        </p:nvSpPr>
        <p:spPr>
          <a:xfrm>
            <a:off x="6361703" y="5019478"/>
            <a:ext cx="5157006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December: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</a:pPr>
            <a:r>
              <a:rPr lang="en-US" b="0" dirty="0">
                <a:solidFill>
                  <a:schemeClr val="tx1"/>
                </a:solidFill>
              </a:rPr>
              <a:t>Supreme Court hears arguments on whether bankruptcy law allows for personal immunity</a:t>
            </a:r>
          </a:p>
        </p:txBody>
      </p:sp>
      <p:sp>
        <p:nvSpPr>
          <p:cNvPr id="60" name="Title 14">
            <a:extLst>
              <a:ext uri="{FF2B5EF4-FFF2-40B4-BE49-F238E27FC236}">
                <a16:creationId xmlns:a16="http://schemas.microsoft.com/office/drawing/2014/main" id="{61D0A1F9-606C-5BD2-5271-D063336942EF}"/>
              </a:ext>
            </a:extLst>
          </p:cNvPr>
          <p:cNvSpPr txBox="1">
            <a:spLocks/>
          </p:cNvSpPr>
          <p:nvPr/>
        </p:nvSpPr>
        <p:spPr>
          <a:xfrm>
            <a:off x="550863" y="359598"/>
            <a:ext cx="6472789" cy="2215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>
                    <a:lumMod val="20000"/>
                    <a:lumOff val="80000"/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61" name="Title 5">
            <a:extLst>
              <a:ext uri="{FF2B5EF4-FFF2-40B4-BE49-F238E27FC236}">
                <a16:creationId xmlns:a16="http://schemas.microsoft.com/office/drawing/2014/main" id="{2E2B3BC2-EB20-3A20-EB28-EB0CC73D1B62}"/>
              </a:ext>
            </a:extLst>
          </p:cNvPr>
          <p:cNvSpPr txBox="1">
            <a:spLocks/>
          </p:cNvSpPr>
          <p:nvPr/>
        </p:nvSpPr>
        <p:spPr>
          <a:xfrm>
            <a:off x="4275954" y="608416"/>
            <a:ext cx="6628664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00" dirty="0">
                <a:solidFill>
                  <a:schemeClr val="tx1">
                    <a:alpha val="0"/>
                  </a:schemeClr>
                </a:solidFill>
              </a:rPr>
              <a:t>Unethical Practices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997FEC-AEA8-596A-C042-2B582C6BB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857562" y="1549018"/>
            <a:ext cx="2304129" cy="798764"/>
          </a:xfrm>
          <a:prstGeom prst="rect">
            <a:avLst/>
          </a:prstGeom>
        </p:spPr>
      </p:pic>
      <p:sp>
        <p:nvSpPr>
          <p:cNvPr id="4" name="Footer Placeholder 13">
            <a:extLst>
              <a:ext uri="{FF2B5EF4-FFF2-40B4-BE49-F238E27FC236}">
                <a16:creationId xmlns:a16="http://schemas.microsoft.com/office/drawing/2014/main" id="{140D1D52-A5C1-7989-F8AF-C8E7B9615B22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032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00" advClick="0" advTm="10000">
        <p159:morph option="byObject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7">
            <a:extLst>
              <a:ext uri="{FF2B5EF4-FFF2-40B4-BE49-F238E27FC236}">
                <a16:creationId xmlns:a16="http://schemas.microsoft.com/office/drawing/2014/main" id="{951CF7BB-FA27-BFC8-F2A7-2C8434B829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3" t="31128" r="34179" b="12438"/>
          <a:stretch/>
        </p:blipFill>
        <p:spPr>
          <a:xfrm flipH="1">
            <a:off x="1894047" y="1216878"/>
            <a:ext cx="4424242" cy="4424245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rgbClr val="000E22"/>
          </a:solidFill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9EE9FB6-13CC-C513-4508-10BDA8F3D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613" b="1909"/>
          <a:stretch/>
        </p:blipFill>
        <p:spPr>
          <a:xfrm flipH="1">
            <a:off x="0" y="0"/>
            <a:ext cx="12192000" cy="6858000"/>
          </a:xfrm>
          <a:solidFill>
            <a:srgbClr val="000E22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5C897F-A100-E27A-42AE-DEBD28CAEB90}"/>
              </a:ext>
            </a:extLst>
          </p:cNvPr>
          <p:cNvSpPr/>
          <p:nvPr/>
        </p:nvSpPr>
        <p:spPr>
          <a:xfrm rot="10800000">
            <a:off x="0" y="-3"/>
            <a:ext cx="7414054" cy="6857998"/>
          </a:xfrm>
          <a:prstGeom prst="rect">
            <a:avLst/>
          </a:prstGeom>
          <a:gradFill flip="none" rotWithShape="1">
            <a:gsLst>
              <a:gs pos="50000">
                <a:srgbClr val="000E22">
                  <a:alpha val="20678"/>
                </a:srgbClr>
              </a:gs>
              <a:gs pos="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Individual Responsibility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D1D83F-29E7-3435-D022-4D4781732CC3}"/>
              </a:ext>
            </a:extLst>
          </p:cNvPr>
          <p:cNvGrpSpPr/>
          <p:nvPr/>
        </p:nvGrpSpPr>
        <p:grpSpPr>
          <a:xfrm flipH="1">
            <a:off x="5722644" y="2455164"/>
            <a:ext cx="1956816" cy="1956816"/>
            <a:chOff x="7185375" y="2455164"/>
            <a:chExt cx="1956816" cy="195681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0DFDC53-0DFB-9350-5825-D0CE2351A3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08508-98EA-8B63-7E1A-620B9E0AD7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951" y="3163852"/>
              <a:ext cx="1576687" cy="530297"/>
            </a:xfrm>
            <a:prstGeom prst="rect">
              <a:avLst/>
            </a:prstGeom>
          </p:spPr>
        </p:pic>
      </p:grpSp>
      <p:pic>
        <p:nvPicPr>
          <p:cNvPr id="7" name="AudioCoffee - Background Inspiration.mp3">
            <a:hlinkClick r:id="" action="ppaction://media"/>
            <a:extLst>
              <a:ext uri="{FF2B5EF4-FFF2-40B4-BE49-F238E27FC236}">
                <a16:creationId xmlns:a16="http://schemas.microsoft.com/office/drawing/2014/main" id="{6059095C-2582-15EF-1DB6-EEBB60A74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2815.9"/>
                  <p14:fade in="150" out="1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624" y="558934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50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B29009BF-50E2-0D3E-56F0-61C10287C3A6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Placeholder 17">
            <a:extLst>
              <a:ext uri="{FF2B5EF4-FFF2-40B4-BE49-F238E27FC236}">
                <a16:creationId xmlns:a16="http://schemas.microsoft.com/office/drawing/2014/main" id="{743FFFF0-D78D-BF82-3699-42B9342F8F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472" t="3883" r="23246" b="16528"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5" y="2479878"/>
            <a:ext cx="4906352" cy="2119166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Indicted for wire fraud for stealing from Takeda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71926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Priya Bhambi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Takeda Chief of Staff, Global Data and Tech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C800E8-A905-8D4F-A093-C62DBF9B6EF1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EBC545-F4DB-B409-0E8E-A14234A37C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6FD37-F08F-901C-7C48-D5D1388ED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951" y="3163852"/>
              <a:ext cx="1576687" cy="530297"/>
            </a:xfrm>
            <a:prstGeom prst="rect">
              <a:avLst/>
            </a:prstGeom>
          </p:spPr>
        </p:pic>
      </p:grpSp>
      <p:sp>
        <p:nvSpPr>
          <p:cNvPr id="12" name="Content Placeholder 14">
            <a:extLst>
              <a:ext uri="{FF2B5EF4-FFF2-40B4-BE49-F238E27FC236}">
                <a16:creationId xmlns:a16="http://schemas.microsoft.com/office/drawing/2014/main" id="{DC05FDD5-73B7-18A4-5B79-E65910EC44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55468" y="6540666"/>
            <a:ext cx="3565524" cy="146066"/>
          </a:xfr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D7515D19-33A8-17DA-05CD-22C158CFBC9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494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40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9328A1E9-B634-E3E3-C696-AB69789371C6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noFill/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Placeholder 17">
            <a:extLst>
              <a:ext uri="{FF2B5EF4-FFF2-40B4-BE49-F238E27FC236}">
                <a16:creationId xmlns:a16="http://schemas.microsoft.com/office/drawing/2014/main" id="{900F6765-0028-4BFA-D9D6-823B54E9D8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542032"/>
            <a:ext cx="5304026" cy="18907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Indicted for fraud and conspiracy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Laura Perryman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Stimwave CEO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40FC-9BCF-31E5-C5FB-4F6A6E7FCDE3}"/>
              </a:ext>
            </a:extLst>
          </p:cNvPr>
          <p:cNvSpPr txBox="1"/>
          <p:nvPr/>
        </p:nvSpPr>
        <p:spPr>
          <a:xfrm>
            <a:off x="550862" y="3803904"/>
            <a:ext cx="6100548" cy="68377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28600" indent="-2286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penalty of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years prison 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all counts</a:t>
            </a:r>
          </a:p>
          <a:p>
            <a:pPr marL="228600" indent="-2286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 to pay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$41 million</a:t>
            </a:r>
            <a:endParaRPr lang="en-U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CBF64B-740A-9D1C-2B25-471886302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9A51AF23-C8B8-2768-54C6-3F3226E17445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  <a:endParaRPr lang="en-US" sz="9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26F44C28-5000-0EDF-0A7E-122EAB34DDA4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53DF06-8A04-48F5-23B1-6B14DE4BAA2C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1778235-E206-E947-22EC-C13F4A688FBC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89A106-D78C-30B5-3D5D-EB80855B9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357522" y="3135552"/>
              <a:ext cx="1553545" cy="5868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059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</p:transition>
    </mc:Choice>
    <mc:Fallback xmlns="">
      <p:transition spd="med" advClick="0" advTm="4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8EDC99-F3AB-109F-C945-D318D5E802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636" t="2064" r="1328" b="3476"/>
          <a:stretch/>
        </p:blipFill>
        <p:spPr>
          <a:xfrm rot="9717177">
            <a:off x="2003671" y="1921301"/>
            <a:ext cx="915961" cy="1170950"/>
          </a:xfrm>
          <a:prstGeom prst="rect">
            <a:avLst/>
          </a:prstGeom>
        </p:spPr>
      </p:pic>
      <p:pic>
        <p:nvPicPr>
          <p:cNvPr id="58" name="Picture Placeholder 7">
            <a:extLst>
              <a:ext uri="{FF2B5EF4-FFF2-40B4-BE49-F238E27FC236}">
                <a16:creationId xmlns:a16="http://schemas.microsoft.com/office/drawing/2014/main" id="{BA3FA22A-A22D-0A1B-11ED-7197D69EB9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637" r="7461"/>
          <a:stretch/>
        </p:blipFill>
        <p:spPr>
          <a:xfrm rot="16748958">
            <a:off x="1537385" y="3958588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noFill/>
        </p:spPr>
      </p:pic>
      <p:pic>
        <p:nvPicPr>
          <p:cNvPr id="43" name="Picture Placeholder 17">
            <a:extLst>
              <a:ext uri="{FF2B5EF4-FFF2-40B4-BE49-F238E27FC236}">
                <a16:creationId xmlns:a16="http://schemas.microsoft.com/office/drawing/2014/main" id="{A41BCA8F-E63C-23D6-9649-AEA6B220589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37" r="3727"/>
          <a:stretch/>
        </p:blipFill>
        <p:spPr>
          <a:xfrm>
            <a:off x="0" y="-1"/>
            <a:ext cx="3054096" cy="3776472"/>
          </a:xfrm>
          <a:prstGeom prst="rect">
            <a:avLst/>
          </a:prstGeom>
          <a:noFill/>
        </p:spPr>
      </p:pic>
      <p:pic>
        <p:nvPicPr>
          <p:cNvPr id="44" name="Picture Placeholder 19">
            <a:extLst>
              <a:ext uri="{FF2B5EF4-FFF2-40B4-BE49-F238E27FC236}">
                <a16:creationId xmlns:a16="http://schemas.microsoft.com/office/drawing/2014/main" id="{E6B7EC0D-D80C-508D-1C04-8AC87296E78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03" r="44615"/>
          <a:stretch/>
        </p:blipFill>
        <p:spPr>
          <a:xfrm>
            <a:off x="3054096" y="-1"/>
            <a:ext cx="3054096" cy="3776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4C4A949-066F-BD02-39AC-4646DEF94552}"/>
              </a:ext>
            </a:extLst>
          </p:cNvPr>
          <p:cNvSpPr/>
          <p:nvPr/>
        </p:nvSpPr>
        <p:spPr>
          <a:xfrm>
            <a:off x="3054096" y="-1"/>
            <a:ext cx="3054096" cy="3776472"/>
          </a:xfrm>
          <a:prstGeom prst="rect">
            <a:avLst/>
          </a:prstGeom>
          <a:solidFill>
            <a:schemeClr val="bg2">
              <a:alpha val="7738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endParaRPr lang="en-US" sz="2000" dirty="0"/>
          </a:p>
        </p:txBody>
      </p:sp>
      <p:pic>
        <p:nvPicPr>
          <p:cNvPr id="46" name="Picture Placeholder 22">
            <a:extLst>
              <a:ext uri="{FF2B5EF4-FFF2-40B4-BE49-F238E27FC236}">
                <a16:creationId xmlns:a16="http://schemas.microsoft.com/office/drawing/2014/main" id="{0AFEBBEA-49F9-D918-9632-BA9B23CF68A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24" r="26825"/>
          <a:stretch/>
        </p:blipFill>
        <p:spPr>
          <a:xfrm>
            <a:off x="6083808" y="0"/>
            <a:ext cx="3054096" cy="377647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40777D9B-AD45-C498-7CC5-FD6FEC758F71}"/>
              </a:ext>
            </a:extLst>
          </p:cNvPr>
          <p:cNvSpPr/>
          <p:nvPr/>
        </p:nvSpPr>
        <p:spPr>
          <a:xfrm>
            <a:off x="6083808" y="0"/>
            <a:ext cx="3054096" cy="3776472"/>
          </a:xfrm>
          <a:prstGeom prst="rect">
            <a:avLst/>
          </a:prstGeom>
          <a:solidFill>
            <a:schemeClr val="bg2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endParaRPr lang="en-US" sz="2000" dirty="0"/>
          </a:p>
        </p:txBody>
      </p:sp>
      <p:pic>
        <p:nvPicPr>
          <p:cNvPr id="49" name="Picture Placeholder 24" descr="Digital Graph Screen">
            <a:extLst>
              <a:ext uri="{FF2B5EF4-FFF2-40B4-BE49-F238E27FC236}">
                <a16:creationId xmlns:a16="http://schemas.microsoft.com/office/drawing/2014/main" id="{F3B3BFAE-5D6C-95BF-09FA-679160F023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7904" y="0"/>
            <a:ext cx="3054096" cy="3776472"/>
          </a:xfrm>
          <a:prstGeom prst="rect">
            <a:avLst/>
          </a:prstGeom>
        </p:spPr>
      </p:pic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3" y="4563920"/>
            <a:ext cx="6379210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DOJ continues to update and roll out guidance policies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753B6C5-EB85-BEE2-5CA3-1547C288CA3E}"/>
              </a:ext>
            </a:extLst>
          </p:cNvPr>
          <p:cNvSpPr/>
          <p:nvPr/>
        </p:nvSpPr>
        <p:spPr>
          <a:xfrm>
            <a:off x="3049663" y="961911"/>
            <a:ext cx="3054096" cy="2127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Corporate Compliance Programs </a:t>
            </a:r>
          </a:p>
          <a:p>
            <a:pPr algn="ctr"/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1335B6F-D17E-0239-3B24-5BB5E9A3A06D}"/>
              </a:ext>
            </a:extLst>
          </p:cNvPr>
          <p:cNvSpPr/>
          <p:nvPr/>
        </p:nvSpPr>
        <p:spPr>
          <a:xfrm>
            <a:off x="6108192" y="824344"/>
            <a:ext cx="3054096" cy="2127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Voluntary </a:t>
            </a:r>
          </a:p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Self-Disclosure Policy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B9D90A3-DF8F-3CA3-B014-557F6A9B4CA3}"/>
              </a:ext>
            </a:extLst>
          </p:cNvPr>
          <p:cNvSpPr/>
          <p:nvPr/>
        </p:nvSpPr>
        <p:spPr>
          <a:xfrm>
            <a:off x="9137904" y="18962"/>
            <a:ext cx="3054096" cy="3776472"/>
          </a:xfrm>
          <a:prstGeom prst="rect">
            <a:avLst/>
          </a:prstGeom>
          <a:solidFill>
            <a:schemeClr val="bg2">
              <a:alpha val="645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endParaRPr lang="en-US" sz="20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20B00BE-7A28-00EA-A79C-294D9A85AFE9}"/>
              </a:ext>
            </a:extLst>
          </p:cNvPr>
          <p:cNvSpPr/>
          <p:nvPr/>
        </p:nvSpPr>
        <p:spPr>
          <a:xfrm>
            <a:off x="9142337" y="824344"/>
            <a:ext cx="3054096" cy="2127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Harbor Policy for Mergers and Acquisitions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B70D7E5-E14E-2F5A-4D5E-44C3E94AC708}"/>
              </a:ext>
            </a:extLst>
          </p:cNvPr>
          <p:cNvSpPr/>
          <p:nvPr/>
        </p:nvSpPr>
        <p:spPr>
          <a:xfrm>
            <a:off x="0" y="0"/>
            <a:ext cx="3054096" cy="3776472"/>
          </a:xfrm>
          <a:prstGeom prst="rect">
            <a:avLst/>
          </a:prstGeom>
          <a:solidFill>
            <a:schemeClr val="bg2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endParaRPr lang="en-US" sz="2000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203CF48-D7DB-8D62-CC5E-CD1925B9B43D}"/>
              </a:ext>
            </a:extLst>
          </p:cNvPr>
          <p:cNvSpPr/>
          <p:nvPr/>
        </p:nvSpPr>
        <p:spPr>
          <a:xfrm>
            <a:off x="0" y="824344"/>
            <a:ext cx="3054096" cy="2127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Division’s FCPA Corporate Enforcement Policy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8F962A28-39E3-91E7-2AA3-79BD2C7DB3E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8229" y="4600816"/>
            <a:ext cx="1108623" cy="1108623"/>
          </a:xfrm>
          <a:prstGeom prst="ellipse">
            <a:avLst/>
          </a:prstGeom>
        </p:spPr>
      </p:pic>
      <p:sp>
        <p:nvSpPr>
          <p:cNvPr id="65" name="Title 10">
            <a:extLst>
              <a:ext uri="{FF2B5EF4-FFF2-40B4-BE49-F238E27FC236}">
                <a16:creationId xmlns:a16="http://schemas.microsoft.com/office/drawing/2014/main" id="{F135F9A3-BA0E-E571-2548-939C9326479B}"/>
              </a:ext>
            </a:extLst>
          </p:cNvPr>
          <p:cNvSpPr txBox="1">
            <a:spLocks/>
          </p:cNvSpPr>
          <p:nvPr/>
        </p:nvSpPr>
        <p:spPr>
          <a:xfrm>
            <a:off x="550863" y="4119907"/>
            <a:ext cx="4500562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/>
              <a:t>Compliance Spotlight</a:t>
            </a:r>
          </a:p>
        </p:txBody>
      </p:sp>
      <p:sp>
        <p:nvSpPr>
          <p:cNvPr id="5" name="Footer Placeholder 13">
            <a:extLst>
              <a:ext uri="{FF2B5EF4-FFF2-40B4-BE49-F238E27FC236}">
                <a16:creationId xmlns:a16="http://schemas.microsoft.com/office/drawing/2014/main" id="{F4CEC7FB-FDD5-6EDB-C4D5-8B64B16929A2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37A5B-58CF-E5D7-0048-CC2A0F76FBD6}"/>
              </a:ext>
            </a:extLst>
          </p:cNvPr>
          <p:cNvSpPr txBox="1"/>
          <p:nvPr/>
        </p:nvSpPr>
        <p:spPr>
          <a:xfrm>
            <a:off x="2410118" y="455012"/>
            <a:ext cx="1146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140" dirty="0">
                <a:solidFill>
                  <a:schemeClr val="tx1">
                    <a:alpha val="7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489D3-CA42-FA03-5CC2-C0B35B152118}"/>
              </a:ext>
            </a:extLst>
          </p:cNvPr>
          <p:cNvSpPr txBox="1"/>
          <p:nvPr/>
        </p:nvSpPr>
        <p:spPr>
          <a:xfrm>
            <a:off x="8804177" y="455012"/>
            <a:ext cx="658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spc="140" dirty="0">
                <a:solidFill>
                  <a:schemeClr val="tx1">
                    <a:alpha val="79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2191006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5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3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  <p:bldP spid="52" grpId="0"/>
      <p:bldP spid="53" grpId="0"/>
      <p:bldP spid="54" grpId="0" animBg="1"/>
      <p:bldP spid="55" grpId="0"/>
      <p:bldP spid="56" grpId="0" animBg="1"/>
      <p:bldP spid="57" grpId="0"/>
      <p:bldP spid="65" grpId="0"/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1CC35AA-F9A8-AA04-FA89-4890D3B9C8D2}"/>
              </a:ext>
            </a:extLst>
          </p:cNvPr>
          <p:cNvGrpSpPr/>
          <p:nvPr/>
        </p:nvGrpSpPr>
        <p:grpSpPr>
          <a:xfrm flipH="1">
            <a:off x="4938230" y="2456276"/>
            <a:ext cx="1956816" cy="1956816"/>
            <a:chOff x="7185375" y="2455164"/>
            <a:chExt cx="1956816" cy="195681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041636-C3CD-C263-3669-882E0C0CC2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>
                <a:alpha val="0"/>
              </a:schemeClr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20AB52F-60DC-5BA1-25AC-197841837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alphaModFix amt="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447" y="3273540"/>
              <a:ext cx="1561123" cy="286206"/>
            </a:xfrm>
            <a:prstGeom prst="rect">
              <a:avLst/>
            </a:prstGeom>
          </p:spPr>
        </p:pic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B9F6BD85-C529-F4CD-DBAE-C30600CBB82C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736028"/>
            <a:ext cx="5103978" cy="1256171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Pleaded guilty in kickback scheme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Gregory Hayslette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Avanir Pharma Sales Rep.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40FC-9BCF-31E5-C5FB-4F6A6E7FCDE3}"/>
              </a:ext>
            </a:extLst>
          </p:cNvPr>
          <p:cNvSpPr txBox="1"/>
          <p:nvPr/>
        </p:nvSpPr>
        <p:spPr>
          <a:xfrm>
            <a:off x="555503" y="3864715"/>
            <a:ext cx="6100548" cy="35548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Sentenced to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months 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prison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F8A67-55FF-5D47-487B-466F9B4FF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96ED61D6-ED8C-5A34-E69C-37C9A05D848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55468" y="6540666"/>
            <a:ext cx="3565524" cy="146066"/>
          </a:xfr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24417D0D-3079-6292-0ADE-AF13B28AB5EB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8294571A-42BF-D8B0-66F2-153A4F66D7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2308FB5-EE92-4900-A483-A2FAC8870E5D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DA9191F-8128-8A44-9680-40233DDD6891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54274" name="Picture 2">
              <a:extLst>
                <a:ext uri="{FF2B5EF4-FFF2-40B4-BE49-F238E27FC236}">
                  <a16:creationId xmlns:a16="http://schemas.microsoft.com/office/drawing/2014/main" id="{855CD825-60A4-DA87-32C2-8D233CF55E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/>
            <a:srcRect l="7493" t="24576" r="7077" b="24161"/>
            <a:stretch/>
          </p:blipFill>
          <p:spPr bwMode="auto">
            <a:xfrm>
              <a:off x="7229389" y="3145942"/>
              <a:ext cx="1800595" cy="56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533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0AE8EF00-DB64-9BE5-D837-5C32AAC84E3D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54F3D7-5DA9-4E38-0A27-FE125FCC5202}"/>
              </a:ext>
            </a:extLst>
          </p:cNvPr>
          <p:cNvGrpSpPr/>
          <p:nvPr/>
        </p:nvGrpSpPr>
        <p:grpSpPr>
          <a:xfrm flipH="1">
            <a:off x="9577086" y="2466594"/>
            <a:ext cx="1956816" cy="1956816"/>
            <a:chOff x="7185375" y="2455164"/>
            <a:chExt cx="1956816" cy="195681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264EDD5-E9DF-585E-6B95-9AAAC8306F1F}"/>
                </a:ext>
              </a:extLst>
            </p:cNvPr>
            <p:cNvSpPr>
              <a:spLocks noChangeAspect="1"/>
            </p:cNvSpPr>
            <p:nvPr/>
          </p:nvSpPr>
          <p:spPr>
            <a:xfrm flipH="1" flipV="1"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2" descr="Avanir Pharmaceuticals Announces Resolution of Government Investigation">
              <a:extLst>
                <a:ext uri="{FF2B5EF4-FFF2-40B4-BE49-F238E27FC236}">
                  <a16:creationId xmlns:a16="http://schemas.microsoft.com/office/drawing/2014/main" id="{DBA55A33-6816-457B-670D-EC102E1FFF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99" t="27105" r="8881" b="24410"/>
            <a:stretch/>
          </p:blipFill>
          <p:spPr bwMode="auto">
            <a:xfrm>
              <a:off x="7217032" y="3145942"/>
              <a:ext cx="1800595" cy="566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677886"/>
            <a:ext cx="5545136" cy="1756954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Pleaded guilty to forging FDA clearance documents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Peter Stoll III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Aesculap Regulatory Affairs Specialist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40FC-9BCF-31E5-C5FB-4F6A6E7FCDE3}"/>
              </a:ext>
            </a:extLst>
          </p:cNvPr>
          <p:cNvSpPr txBox="1"/>
          <p:nvPr/>
        </p:nvSpPr>
        <p:spPr>
          <a:xfrm>
            <a:off x="550862" y="3806050"/>
            <a:ext cx="6100548" cy="68275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28600" indent="-22860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penalty of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years prison</a:t>
            </a:r>
          </a:p>
          <a:p>
            <a:pPr marL="228600" indent="-22860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Ordered to pay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</a:t>
            </a:r>
            <a:endParaRPr lang="en-U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008E05-A9AE-F382-FD33-4D42C2F5E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553CFE91-C384-3DCA-5F79-5C2F8895EF8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55468" y="6540666"/>
            <a:ext cx="3565524" cy="146066"/>
          </a:xfr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ADD5376E-DBA4-FF5D-0D99-0DDDCBF78BF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Placeholder 17">
            <a:extLst>
              <a:ext uri="{FF2B5EF4-FFF2-40B4-BE49-F238E27FC236}">
                <a16:creationId xmlns:a16="http://schemas.microsoft.com/office/drawing/2014/main" id="{77279A95-0304-E297-2042-255BE151C4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9075C41-6AA3-9342-7303-2C51031E34FB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922B4B-F142-FFCC-A601-E622E43CB4F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93A50D-13C4-1C88-5FC5-6D342262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78447" y="3273540"/>
              <a:ext cx="1561123" cy="2862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56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</p:transition>
    </mc:Choice>
    <mc:Fallback xmlns="">
      <p:transition spd="med" advClick="0" advTm="4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2B13D16D-269E-5908-F73C-3652987BEAD7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2629144"/>
            <a:ext cx="4779125" cy="189070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Pleaded guilty to insider trading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Joseph Dupont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Alexion VP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40FC-9BCF-31E5-C5FB-4F6A6E7FCDE3}"/>
              </a:ext>
            </a:extLst>
          </p:cNvPr>
          <p:cNvSpPr txBox="1"/>
          <p:nvPr/>
        </p:nvSpPr>
        <p:spPr>
          <a:xfrm>
            <a:off x="550862" y="3779479"/>
            <a:ext cx="6100548" cy="68275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28600" indent="-228600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total counts 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securities fraud, tender offer fraud</a:t>
            </a:r>
          </a:p>
          <a:p>
            <a:pPr marL="228600" indent="-228600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Faces up to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years </a:t>
            </a: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prison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74B75A-7DD1-8BC8-825C-C67D6B953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Potomac River Partners  •  2023 Year in Review</a:t>
            </a:r>
          </a:p>
        </p:txBody>
      </p:sp>
      <p:sp>
        <p:nvSpPr>
          <p:cNvPr id="8" name="Content Placeholder 14">
            <a:extLst>
              <a:ext uri="{FF2B5EF4-FFF2-40B4-BE49-F238E27FC236}">
                <a16:creationId xmlns:a16="http://schemas.microsoft.com/office/drawing/2014/main" id="{B06AD86F-720F-652B-D9AF-95E7CE8E9DE4}"/>
              </a:ext>
            </a:extLst>
          </p:cNvPr>
          <p:cNvSpPr txBox="1">
            <a:spLocks/>
          </p:cNvSpPr>
          <p:nvPr/>
        </p:nvSpPr>
        <p:spPr>
          <a:xfrm>
            <a:off x="3155468" y="6540666"/>
            <a:ext cx="3565524" cy="1460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>
                <a:solidFill>
                  <a:schemeClr val="bg2"/>
                </a:solidFill>
                <a:latin typeface="+mj-lt"/>
              </a:rPr>
              <a:t>Individual Responsibility</a:t>
            </a:r>
            <a:endParaRPr lang="en-US" sz="9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A97CB0E8-6959-4BAE-212F-B2893CD9CA36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C5FB8BD1-DE69-5F85-7CEF-F8CAC062A8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39251E2-AB4C-8EE2-D697-BCD33E3BB5D2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6EC98C4-6B1C-2E3B-23F6-B67F4C5C20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878061-1E7D-0404-82F0-957EAB46A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337775" y="3298642"/>
              <a:ext cx="1589911" cy="23600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4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</p:transition>
    </mc:Choice>
    <mc:Fallback xmlns="">
      <p:transition spd="med" advClick="0" advTm="45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A8D3FF1-577F-1211-7AA6-DDFA56239C60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80021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20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Keith Berman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</a:t>
            </a:r>
            <a:r>
              <a:rPr lang="en-US" sz="1400" i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Decisions Diagnostics Corp.</a:t>
            </a: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CEO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2810671D-7D03-E366-6211-6DE7BDAB96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55468" y="6540666"/>
            <a:ext cx="3565524" cy="146066"/>
          </a:xfr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DB031078-D275-0817-9A2B-7EBCCB9098A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5D145E65-F44D-713E-A0CA-4927A3998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549DAD9-C5B8-25B3-4E54-9B0A73B7EAEC}"/>
              </a:ext>
            </a:extLst>
          </p:cNvPr>
          <p:cNvSpPr>
            <a:spLocks noChangeAspect="1"/>
          </p:cNvSpPr>
          <p:nvPr/>
        </p:nvSpPr>
        <p:spPr>
          <a:xfrm>
            <a:off x="7185375" y="2455164"/>
            <a:ext cx="1956816" cy="1956816"/>
          </a:xfrm>
          <a:prstGeom prst="ellipse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3">
            <a:extLst>
              <a:ext uri="{FF2B5EF4-FFF2-40B4-BE49-F238E27FC236}">
                <a16:creationId xmlns:a16="http://schemas.microsoft.com/office/drawing/2014/main" id="{C84CDF0D-4379-8B72-ECAE-5D22BE97EACD}"/>
              </a:ext>
            </a:extLst>
          </p:cNvPr>
          <p:cNvSpPr txBox="1">
            <a:spLocks/>
          </p:cNvSpPr>
          <p:nvPr/>
        </p:nvSpPr>
        <p:spPr>
          <a:xfrm>
            <a:off x="550862" y="2651760"/>
            <a:ext cx="5545138" cy="189070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Pleaded guilty to securities and wire fraud, obstruction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3E4AF3-9505-E330-3F9E-4CA81E3175E5}"/>
              </a:ext>
            </a:extLst>
          </p:cNvPr>
          <p:cNvSpPr txBox="1"/>
          <p:nvPr/>
        </p:nvSpPr>
        <p:spPr>
          <a:xfrm>
            <a:off x="550862" y="3785737"/>
            <a:ext cx="6100548" cy="35548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5000"/>
              </a:lnSpc>
              <a:spcBef>
                <a:spcPts val="1000"/>
              </a:spcBef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penalty of </a:t>
            </a: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years in prison</a:t>
            </a:r>
            <a:endParaRPr lang="en-US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CA690C80-13C8-95B5-1215-C7AB8969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58" y="2894522"/>
            <a:ext cx="1275850" cy="106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04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500">
        <p:fade/>
      </p:transition>
    </mc:Choice>
    <mc:Fallback xmlns="">
      <p:transition spd="med" advClick="0" advTm="45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3A8D3FF1-577F-1211-7AA6-DDFA56239C60}"/>
              </a:ext>
            </a:extLst>
          </p:cNvPr>
          <p:cNvSpPr/>
          <p:nvPr/>
        </p:nvSpPr>
        <p:spPr>
          <a:xfrm>
            <a:off x="7130511" y="2423160"/>
            <a:ext cx="2011680" cy="2011680"/>
          </a:xfrm>
          <a:prstGeom prst="ellipse">
            <a:avLst/>
          </a:prstGeom>
          <a:solidFill>
            <a:schemeClr val="tx1"/>
          </a:solidFill>
          <a:ln w="63500">
            <a:gradFill>
              <a:gsLst>
                <a:gs pos="0">
                  <a:srgbClr val="F4DE6D"/>
                </a:gs>
                <a:gs pos="78000">
                  <a:srgbClr val="F69D6B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2834640"/>
            <a:ext cx="5545136" cy="170782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Cleared of bribery charges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024007-E8EC-306A-BD20-0F212981F230}"/>
              </a:ext>
            </a:extLst>
          </p:cNvPr>
          <p:cNvSpPr txBox="1"/>
          <p:nvPr/>
        </p:nvSpPr>
        <p:spPr>
          <a:xfrm>
            <a:off x="550862" y="969264"/>
            <a:ext cx="4424245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Konstantinos Frouzi</a:t>
            </a:r>
            <a:br>
              <a:rPr lang="en-US" sz="3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Novartis Greece VP </a:t>
            </a:r>
          </a:p>
          <a:p>
            <a:r>
              <a:rPr lang="en-US" sz="14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 other Novartis Greece Execs.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440FC-9BCF-31E5-C5FB-4F6A6E7FCDE3}"/>
              </a:ext>
            </a:extLst>
          </p:cNvPr>
          <p:cNvSpPr txBox="1"/>
          <p:nvPr/>
        </p:nvSpPr>
        <p:spPr>
          <a:xfrm>
            <a:off x="550862" y="3385782"/>
            <a:ext cx="6100548" cy="355482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lnSpc>
                <a:spcPct val="95000"/>
              </a:lnSpc>
              <a:spcBef>
                <a:spcPts val="500"/>
              </a:spcBef>
            </a:pPr>
            <a:r>
              <a:rPr lang="en-US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Statute of limitations expired</a:t>
            </a:r>
          </a:p>
        </p:txBody>
      </p:sp>
      <p:sp>
        <p:nvSpPr>
          <p:cNvPr id="5" name="Content Placeholder 14">
            <a:extLst>
              <a:ext uri="{FF2B5EF4-FFF2-40B4-BE49-F238E27FC236}">
                <a16:creationId xmlns:a16="http://schemas.microsoft.com/office/drawing/2014/main" id="{2810671D-7D03-E366-6211-6DE7BDAB96D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55468" y="6540666"/>
            <a:ext cx="3565524" cy="146066"/>
          </a:xfr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2"/>
                </a:solidFill>
                <a:latin typeface="+mj-lt"/>
              </a:rPr>
              <a:t>Individual Responsibility</a:t>
            </a:r>
          </a:p>
        </p:txBody>
      </p:sp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DB031078-D275-0817-9A2B-7EBCCB9098AA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 </a:t>
            </a:r>
            <a:r>
              <a:rPr lang="en-US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</a:t>
            </a:r>
            <a:endParaRPr lang="en-US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17">
            <a:extLst>
              <a:ext uri="{FF2B5EF4-FFF2-40B4-BE49-F238E27FC236}">
                <a16:creationId xmlns:a16="http://schemas.microsoft.com/office/drawing/2014/main" id="{5D145E65-F44D-713E-A0CA-4927A39988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34295" y="0"/>
            <a:ext cx="4057703" cy="6858000"/>
          </a:xfrm>
          <a:prstGeom prst="rect">
            <a:avLst/>
          </a:prstGeom>
          <a:solidFill>
            <a:srgbClr val="000E22"/>
          </a:solidFill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CBA6F7E-00D5-B38D-D8EA-033D8FF8ECFA}"/>
              </a:ext>
            </a:extLst>
          </p:cNvPr>
          <p:cNvGrpSpPr/>
          <p:nvPr/>
        </p:nvGrpSpPr>
        <p:grpSpPr>
          <a:xfrm>
            <a:off x="7185375" y="2455164"/>
            <a:ext cx="1956816" cy="1956816"/>
            <a:chOff x="7185375" y="2455164"/>
            <a:chExt cx="1956816" cy="195681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49DAD9-C5B8-25B3-4E54-9B0A73B7EA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375" y="2455164"/>
              <a:ext cx="1956816" cy="1956816"/>
            </a:xfrm>
            <a:prstGeom prst="ellipse">
              <a:avLst/>
            </a:prstGeom>
            <a:solidFill>
              <a:schemeClr val="tx1"/>
            </a:solidFill>
            <a:ln w="635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83AB7D-89B5-D3A9-8DA2-BFE411432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331172" y="3278315"/>
              <a:ext cx="1655673" cy="30136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809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">
        <p:fade/>
      </p:transition>
    </mc:Choice>
    <mc:Fallback xmlns="">
      <p:transition spd="med" advClick="0" advTm="25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9EE9FB6-13CC-C513-4508-10BDA8F3D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01" r="12576"/>
          <a:stretch/>
        </p:blipFill>
        <p:spPr>
          <a:xfrm>
            <a:off x="0" y="0"/>
            <a:ext cx="12192000" cy="6858000"/>
          </a:xfrm>
          <a:solidFill>
            <a:srgbClr val="000E22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63C522-8900-C8EC-466C-BF43B14A4223}"/>
              </a:ext>
            </a:extLst>
          </p:cNvPr>
          <p:cNvSpPr/>
          <p:nvPr/>
        </p:nvSpPr>
        <p:spPr>
          <a:xfrm rot="10800000">
            <a:off x="0" y="-3"/>
            <a:ext cx="6363730" cy="6857998"/>
          </a:xfrm>
          <a:prstGeom prst="rect">
            <a:avLst/>
          </a:prstGeom>
          <a:gradFill flip="none" rotWithShape="1">
            <a:gsLst>
              <a:gs pos="57000">
                <a:srgbClr val="000E22">
                  <a:alpha val="74520"/>
                </a:srgbClr>
              </a:gs>
              <a:gs pos="1500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State Law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  <p:pic>
        <p:nvPicPr>
          <p:cNvPr id="5" name="Picture Placeholder 17">
            <a:extLst>
              <a:ext uri="{FF2B5EF4-FFF2-40B4-BE49-F238E27FC236}">
                <a16:creationId xmlns:a16="http://schemas.microsoft.com/office/drawing/2014/main" id="{517B5A4F-61E6-44DB-5328-1B4BB300AE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9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6" r="706"/>
          <a:stretch/>
        </p:blipFill>
        <p:spPr>
          <a:xfrm flipH="1">
            <a:off x="12192000" y="2286000"/>
            <a:ext cx="3605979" cy="2286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1B7353-6B8F-A168-6704-D92733D4DE8A}"/>
              </a:ext>
            </a:extLst>
          </p:cNvPr>
          <p:cNvSpPr txBox="1"/>
          <p:nvPr/>
        </p:nvSpPr>
        <p:spPr>
          <a:xfrm>
            <a:off x="8089900" y="-762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304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7">
            <a:extLst>
              <a:ext uri="{FF2B5EF4-FFF2-40B4-BE49-F238E27FC236}">
                <a16:creationId xmlns:a16="http://schemas.microsoft.com/office/drawing/2014/main" id="{6C2ED434-0A41-FB5C-7871-D6E432FAC7B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73" b="8173"/>
          <a:stretch/>
        </p:blipFill>
        <p:spPr>
          <a:xfrm>
            <a:off x="8586021" y="2286000"/>
            <a:ext cx="3605980" cy="2028364"/>
          </a:xfrm>
          <a:prstGeom prst="rect">
            <a:avLst/>
          </a:prstGeom>
          <a:noFill/>
        </p:spPr>
      </p:pic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  <p:pic>
        <p:nvPicPr>
          <p:cNvPr id="4" name="Picture Placeholder 17">
            <a:extLst>
              <a:ext uri="{FF2B5EF4-FFF2-40B4-BE49-F238E27FC236}">
                <a16:creationId xmlns:a16="http://schemas.microsoft.com/office/drawing/2014/main" id="{F301D765-D127-2699-AC7A-DB0B3A37A4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35" r="38599"/>
          <a:stretch/>
        </p:blipFill>
        <p:spPr>
          <a:xfrm flipH="1">
            <a:off x="8586017" y="0"/>
            <a:ext cx="36059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ooter Placeholder 13">
            <a:extLst>
              <a:ext uri="{FF2B5EF4-FFF2-40B4-BE49-F238E27FC236}">
                <a16:creationId xmlns:a16="http://schemas.microsoft.com/office/drawing/2014/main" id="{92797F6E-3D81-53BE-779C-0BE729721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r>
              <a:rPr lang="en-US" sz="9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 in Review</a:t>
            </a:r>
          </a:p>
        </p:txBody>
      </p:sp>
      <p:sp>
        <p:nvSpPr>
          <p:cNvPr id="8" name="Title 10">
            <a:extLst>
              <a:ext uri="{FF2B5EF4-FFF2-40B4-BE49-F238E27FC236}">
                <a16:creationId xmlns:a16="http://schemas.microsoft.com/office/drawing/2014/main" id="{DAFC49CE-BE96-F249-3D93-05B3F02315CF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2">
                    <a:lumMod val="50000"/>
                  </a:schemeClr>
                </a:solidFill>
              </a:rPr>
              <a:t>State Law Updates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CE56E4-ED8B-6898-0FD4-37607C25AB8A}"/>
              </a:ext>
            </a:extLst>
          </p:cNvPr>
          <p:cNvGrpSpPr/>
          <p:nvPr/>
        </p:nvGrpSpPr>
        <p:grpSpPr>
          <a:xfrm>
            <a:off x="550863" y="1294865"/>
            <a:ext cx="7036506" cy="794064"/>
            <a:chOff x="1015672" y="1349457"/>
            <a:chExt cx="7036506" cy="79406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508F28-A020-E462-51BE-C58210723127}"/>
                </a:ext>
              </a:extLst>
            </p:cNvPr>
            <p:cNvSpPr txBox="1"/>
            <p:nvPr/>
          </p:nvSpPr>
          <p:spPr>
            <a:xfrm>
              <a:off x="2306473" y="1349457"/>
              <a:ext cx="5745705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Connecticut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requiring price disclosures and pharma sales rep registration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BE1124-3CD5-7C72-B88A-6DA286BD59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72" t="23386" r="6307" b="24285"/>
            <a:stretch/>
          </p:blipFill>
          <p:spPr>
            <a:xfrm>
              <a:off x="1015672" y="1462576"/>
              <a:ext cx="1032277" cy="61789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B718A7-4D3D-4D1E-230B-80140DD106E3}"/>
              </a:ext>
            </a:extLst>
          </p:cNvPr>
          <p:cNvGrpSpPr/>
          <p:nvPr/>
        </p:nvGrpSpPr>
        <p:grpSpPr>
          <a:xfrm>
            <a:off x="550366" y="2301727"/>
            <a:ext cx="7037003" cy="794064"/>
            <a:chOff x="1015175" y="2632308"/>
            <a:chExt cx="7037003" cy="79406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EB0861-618D-344C-A288-574ACED86CAC}"/>
                </a:ext>
              </a:extLst>
            </p:cNvPr>
            <p:cNvSpPr txBox="1"/>
            <p:nvPr/>
          </p:nvSpPr>
          <p:spPr>
            <a:xfrm>
              <a:off x="2306473" y="2632308"/>
              <a:ext cx="5745705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Florida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enacted Prescription Drug Reform 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126ED42-A79C-ED98-94A6-D6820BDDA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15175" y="2762472"/>
              <a:ext cx="1033271" cy="545193"/>
            </a:xfrm>
            <a:prstGeom prst="rect">
              <a:avLst/>
            </a:prstGeom>
            <a:ln>
              <a:solidFill>
                <a:schemeClr val="tx2">
                  <a:lumMod val="90000"/>
                </a:schemeClr>
              </a:solidFill>
            </a:ln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B3A55D8-D656-2D8D-0396-C806783E38F0}"/>
              </a:ext>
            </a:extLst>
          </p:cNvPr>
          <p:cNvGrpSpPr/>
          <p:nvPr/>
        </p:nvGrpSpPr>
        <p:grpSpPr>
          <a:xfrm>
            <a:off x="550366" y="3308589"/>
            <a:ext cx="6491093" cy="794064"/>
            <a:chOff x="1015175" y="3915159"/>
            <a:chExt cx="6491093" cy="7940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B4CAF9-2DD9-52F1-A11E-F71CF9565649}"/>
                </a:ext>
              </a:extLst>
            </p:cNvPr>
            <p:cNvSpPr txBox="1"/>
            <p:nvPr/>
          </p:nvSpPr>
          <p:spPr>
            <a:xfrm>
              <a:off x="2306473" y="3915159"/>
              <a:ext cx="5199795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Tennessee</a:t>
              </a:r>
              <a:r>
                <a:rPr lang="en-US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enacted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Information Protection Act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4E02225-5BD6-9E08-10EE-4FF4AE897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175" y="3989662"/>
              <a:ext cx="1033271" cy="61340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F8DDFC-5714-86E5-0181-C8C7277EE1E0}"/>
              </a:ext>
            </a:extLst>
          </p:cNvPr>
          <p:cNvGrpSpPr/>
          <p:nvPr/>
        </p:nvGrpSpPr>
        <p:grpSpPr>
          <a:xfrm>
            <a:off x="550366" y="4315451"/>
            <a:ext cx="7037003" cy="794064"/>
            <a:chOff x="1015175" y="5198010"/>
            <a:chExt cx="7037003" cy="794064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2D539AF-946C-73BA-D671-0D73F1814655}"/>
                </a:ext>
              </a:extLst>
            </p:cNvPr>
            <p:cNvSpPr txBox="1"/>
            <p:nvPr/>
          </p:nvSpPr>
          <p:spPr>
            <a:xfrm>
              <a:off x="2306473" y="5198010"/>
              <a:ext cx="5745705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Delaware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enacted Personal Data Privacy Act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4CF8555-26F5-A211-7CAA-887106D7D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175" y="5285061"/>
              <a:ext cx="1033271" cy="61996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3A81C06-0309-A3E0-4C4A-D0FC03DE97BD}"/>
              </a:ext>
            </a:extLst>
          </p:cNvPr>
          <p:cNvGrpSpPr/>
          <p:nvPr/>
        </p:nvGrpSpPr>
        <p:grpSpPr>
          <a:xfrm>
            <a:off x="549869" y="5322314"/>
            <a:ext cx="5915395" cy="794064"/>
            <a:chOff x="1014678" y="5162213"/>
            <a:chExt cx="5915395" cy="7940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C4A1E-6495-6317-8985-A1570DB2B007}"/>
                </a:ext>
              </a:extLst>
            </p:cNvPr>
            <p:cNvSpPr txBox="1"/>
            <p:nvPr/>
          </p:nvSpPr>
          <p:spPr>
            <a:xfrm>
              <a:off x="2306473" y="5162213"/>
              <a:ext cx="4623600" cy="7940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Michigan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repealed drugmaker immunity law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C063DA-0F9A-6A23-9BB0-02BB4F795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14678" y="5213465"/>
              <a:ext cx="1033271" cy="69156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08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7"/>
                                      </p:to>
                                    </p:set>
                                    <p:animEffect filter="image" prLst="opacity: 0.17">
                                      <p:cBhvr rctx="IE">
                                        <p:cTn id="10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7"/>
                                      </p:to>
                                    </p:set>
                                    <p:animEffect filter="image" prLst="opacity: 0.17">
                                      <p:cBhvr rctx="IE">
                                        <p:cTn id="18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7"/>
                                      </p:to>
                                    </p:set>
                                    <p:animEffect filter="image" prLst="opacity: 0.17">
                                      <p:cBhvr rctx="IE">
                                        <p:cTn id="26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7"/>
                                      </p:to>
                                    </p:set>
                                    <p:animEffect filter="image" prLst="opacity: 0.17">
                                      <p:cBhvr rctx="IE">
                                        <p:cTn id="34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9EE9FB6-13CC-C513-4508-10BDA8F3D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solidFill>
            <a:srgbClr val="000E22"/>
          </a:solidFill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42351AB-EF3F-23EC-CAF3-6362CF85A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102353"/>
            <a:ext cx="12192000" cy="1755648"/>
          </a:xfrm>
          <a:prstGeom prst="rect">
            <a:avLst/>
          </a:prstGeom>
          <a:gradFill flip="none" rotWithShape="1">
            <a:gsLst>
              <a:gs pos="90000">
                <a:srgbClr val="000E22">
                  <a:alpha val="60000"/>
                </a:srgbClr>
              </a:gs>
              <a:gs pos="27000">
                <a:srgbClr val="000E22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05C897F-A100-E27A-42AE-DEBD28CAEB90}"/>
              </a:ext>
            </a:extLst>
          </p:cNvPr>
          <p:cNvSpPr/>
          <p:nvPr/>
        </p:nvSpPr>
        <p:spPr>
          <a:xfrm rot="10800000">
            <a:off x="-2" y="-3"/>
            <a:ext cx="6096001" cy="6857998"/>
          </a:xfrm>
          <a:prstGeom prst="rect">
            <a:avLst/>
          </a:prstGeom>
          <a:gradFill flip="none" rotWithShape="1">
            <a:gsLst>
              <a:gs pos="22000">
                <a:srgbClr val="7030A0">
                  <a:alpha val="54924"/>
                </a:srgbClr>
              </a:gs>
              <a:gs pos="50000">
                <a:srgbClr val="5C0F85">
                  <a:alpha val="56029"/>
                </a:srgbClr>
              </a:gs>
              <a:gs pos="0">
                <a:srgbClr val="7030A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Compliance News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12" name="Title 10">
            <a:extLst>
              <a:ext uri="{FF2B5EF4-FFF2-40B4-BE49-F238E27FC236}">
                <a16:creationId xmlns:a16="http://schemas.microsoft.com/office/drawing/2014/main" id="{7B5CDD81-406F-3D0A-BBD2-D3D9316AED70}"/>
              </a:ext>
            </a:extLst>
          </p:cNvPr>
          <p:cNvSpPr txBox="1">
            <a:spLocks/>
          </p:cNvSpPr>
          <p:nvPr/>
        </p:nvSpPr>
        <p:spPr>
          <a:xfrm>
            <a:off x="8586022" y="549275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rgbClr val="000E22">
                    <a:alpha val="0"/>
                  </a:srgbClr>
                </a:solidFill>
              </a:rPr>
              <a:t>State Settlements</a:t>
            </a:r>
          </a:p>
        </p:txBody>
      </p:sp>
      <p:pic>
        <p:nvPicPr>
          <p:cNvPr id="5" name="Picture Placeholder 17">
            <a:extLst>
              <a:ext uri="{FF2B5EF4-FFF2-40B4-BE49-F238E27FC236}">
                <a16:creationId xmlns:a16="http://schemas.microsoft.com/office/drawing/2014/main" id="{517B5A4F-61E6-44DB-5328-1B4BB300AE0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9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6" r="706"/>
          <a:stretch/>
        </p:blipFill>
        <p:spPr>
          <a:xfrm flipH="1">
            <a:off x="12192000" y="2286000"/>
            <a:ext cx="3605979" cy="22860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7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EC001238-DB09-50B9-34A9-CA6B742358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000E22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2E34-A3CA-5F07-C1A9-FD16EABC80F3}"/>
              </a:ext>
            </a:extLst>
          </p:cNvPr>
          <p:cNvSpPr/>
          <p:nvPr/>
        </p:nvSpPr>
        <p:spPr>
          <a:xfrm rot="10800000">
            <a:off x="-4" y="-3"/>
            <a:ext cx="9062338" cy="6857998"/>
          </a:xfrm>
          <a:prstGeom prst="rect">
            <a:avLst/>
          </a:prstGeom>
          <a:gradFill flip="none" rotWithShape="1">
            <a:gsLst>
              <a:gs pos="22000">
                <a:srgbClr val="7030A0">
                  <a:alpha val="42000"/>
                </a:srgbClr>
              </a:gs>
              <a:gs pos="50000">
                <a:srgbClr val="5C0F85">
                  <a:alpha val="42000"/>
                </a:srgbClr>
              </a:gs>
              <a:gs pos="0">
                <a:srgbClr val="7030A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841" name="Group 35840">
            <a:extLst>
              <a:ext uri="{FF2B5EF4-FFF2-40B4-BE49-F238E27FC236}">
                <a16:creationId xmlns:a16="http://schemas.microsoft.com/office/drawing/2014/main" id="{5EB437AE-CAD2-41A8-F957-4A3753901870}"/>
              </a:ext>
            </a:extLst>
          </p:cNvPr>
          <p:cNvGrpSpPr/>
          <p:nvPr/>
        </p:nvGrpSpPr>
        <p:grpSpPr>
          <a:xfrm>
            <a:off x="5854528" y="703949"/>
            <a:ext cx="5192414" cy="2729947"/>
            <a:chOff x="6096001" y="703949"/>
            <a:chExt cx="5192414" cy="2729947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77A66EB-43B8-B444-1BC7-33E2FFFB78C6}"/>
                </a:ext>
              </a:extLst>
            </p:cNvPr>
            <p:cNvSpPr/>
            <p:nvPr/>
          </p:nvSpPr>
          <p:spPr>
            <a:xfrm>
              <a:off x="6096001" y="703949"/>
              <a:ext cx="5192414" cy="27299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6B0D3D0-DD46-DDE7-AB57-5C71F39CAF16}"/>
                </a:ext>
              </a:extLst>
            </p:cNvPr>
            <p:cNvSpPr txBox="1"/>
            <p:nvPr/>
          </p:nvSpPr>
          <p:spPr>
            <a:xfrm>
              <a:off x="6417303" y="1643798"/>
              <a:ext cx="3631807" cy="15252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97000"/>
                </a:lnSpc>
                <a:buNone/>
              </a:pP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 highlights importance of holistic and comprehensive risk assessments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E6DF592-8259-923C-C603-B2AE0474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01116" y="920750"/>
              <a:ext cx="1148172" cy="1148172"/>
            </a:xfrm>
            <a:prstGeom prst="rect">
              <a:avLst/>
            </a:prstGeom>
          </p:spPr>
        </p:pic>
      </p:grpSp>
      <p:grpSp>
        <p:nvGrpSpPr>
          <p:cNvPr id="35843" name="Group 35842">
            <a:extLst>
              <a:ext uri="{FF2B5EF4-FFF2-40B4-BE49-F238E27FC236}">
                <a16:creationId xmlns:a16="http://schemas.microsoft.com/office/drawing/2014/main" id="{3F75CF7E-744A-277C-D3F6-C50025FD6991}"/>
              </a:ext>
            </a:extLst>
          </p:cNvPr>
          <p:cNvGrpSpPr/>
          <p:nvPr/>
        </p:nvGrpSpPr>
        <p:grpSpPr>
          <a:xfrm>
            <a:off x="5856327" y="3631096"/>
            <a:ext cx="5190616" cy="2729947"/>
            <a:chOff x="6097800" y="3631096"/>
            <a:chExt cx="5190616" cy="272994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B70A0F2-FA00-B3CD-3469-0C4F4AC66861}"/>
                </a:ext>
              </a:extLst>
            </p:cNvPr>
            <p:cNvSpPr/>
            <p:nvPr/>
          </p:nvSpPr>
          <p:spPr>
            <a:xfrm>
              <a:off x="6097800" y="3631096"/>
              <a:ext cx="5190616" cy="272994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7A72502-E6ED-43C4-4CDF-39B8012BA403}"/>
                </a:ext>
              </a:extLst>
            </p:cNvPr>
            <p:cNvSpPr txBox="1"/>
            <p:nvPr/>
          </p:nvSpPr>
          <p:spPr>
            <a:xfrm>
              <a:off x="6434947" y="4916059"/>
              <a:ext cx="4256161" cy="11670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97000"/>
                </a:lnSpc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US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EU fines Meta $1.3 billion for improper use of European user data</a:t>
              </a:r>
            </a:p>
          </p:txBody>
        </p:sp>
        <p:pic>
          <p:nvPicPr>
            <p:cNvPr id="35844" name="Picture 4">
              <a:extLst>
                <a:ext uri="{FF2B5EF4-FFF2-40B4-BE49-F238E27FC236}">
                  <a16:creationId xmlns:a16="http://schemas.microsoft.com/office/drawing/2014/main" id="{1F68F411-338D-1CD4-8E04-B7C54B8750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6529934" y="4073540"/>
              <a:ext cx="2032659" cy="40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95378"/>
                  </a:schemeClr>
                </a:solidFill>
              </a:rPr>
              <a:t>Compliance News</a:t>
            </a:r>
          </a:p>
        </p:txBody>
      </p: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75EFFE9F-F75D-4345-0ACE-7F7A6A97428C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5D925A6-A961-0D24-396F-4E8E74EDF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7968477" y="15991"/>
            <a:ext cx="1617286" cy="192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38DAF68-E237-628A-A5CE-0664E263148B}"/>
              </a:ext>
            </a:extLst>
          </p:cNvPr>
          <p:cNvSpPr/>
          <p:nvPr/>
        </p:nvSpPr>
        <p:spPr>
          <a:xfrm>
            <a:off x="315882" y="3410282"/>
            <a:ext cx="5859948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Aft>
                <a:spcPts val="0"/>
              </a:spcAft>
              <a:tabLst>
                <a:tab pos="2341563" algn="l"/>
              </a:tabLst>
            </a:pPr>
            <a:r>
              <a:rPr lang="en-US" sz="3000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regulatory oversight of lab-developed tests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8E121C7-265A-7DB2-BDF0-783C9894EC7C}"/>
              </a:ext>
            </a:extLst>
          </p:cNvPr>
          <p:cNvSpPr/>
          <p:nvPr/>
        </p:nvSpPr>
        <p:spPr>
          <a:xfrm>
            <a:off x="-7120112" y="548640"/>
            <a:ext cx="6986355" cy="4766221"/>
          </a:xfrm>
          <a:prstGeom prst="rect">
            <a:avLst/>
          </a:prstGeom>
          <a:solidFill>
            <a:srgbClr val="000E22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5D382AF-2DE7-8F31-2164-CA515A5973F7}"/>
              </a:ext>
            </a:extLst>
          </p:cNvPr>
          <p:cNvSpPr txBox="1">
            <a:spLocks/>
          </p:cNvSpPr>
          <p:nvPr/>
        </p:nvSpPr>
        <p:spPr>
          <a:xfrm>
            <a:off x="3595464" y="969264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987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4750">
        <p159:morph option="byObject"/>
      </p:transition>
    </mc:Choice>
    <mc:Fallback xmlns="">
      <p:transition spd="slow" advClick="0" advTm="47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5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FD9BA17-DA40-AD35-E30A-69EA5E86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3506" b="-1"/>
          <a:stretch/>
        </p:blipFill>
        <p:spPr>
          <a:xfrm flipH="1">
            <a:off x="7742706" y="0"/>
            <a:ext cx="4449294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3C4512-031C-214A-D391-1A9680ECC7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1">
            <a:off x="8460548" y="1894639"/>
            <a:ext cx="2333660" cy="3030877"/>
          </a:xfrm>
          <a:prstGeom prst="rect">
            <a:avLst/>
          </a:prstGeom>
          <a:effectLst/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53540"/>
                  </a:schemeClr>
                </a:solidFill>
              </a:rPr>
              <a:t>Compliance News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BA74236-18D4-584C-0661-621B78BBCAFA}"/>
              </a:ext>
            </a:extLst>
          </p:cNvPr>
          <p:cNvSpPr txBox="1">
            <a:spLocks/>
          </p:cNvSpPr>
          <p:nvPr/>
        </p:nvSpPr>
        <p:spPr>
          <a:xfrm>
            <a:off x="550864" y="965248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1E07729-3EFC-F111-DAC5-E2F8391FDAF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452166" y="1884612"/>
            <a:ext cx="2342042" cy="3030877"/>
          </a:xfrm>
          <a:prstGeom prst="rect">
            <a:avLst/>
          </a:prstGeom>
          <a:solidFill>
            <a:schemeClr val="tx1"/>
          </a:solidFill>
          <a:effectLst>
            <a:outerShdw blurRad="107243" dist="144304" dir="2700000" algn="tl" rotWithShape="0">
              <a:prstClr val="black">
                <a:alpha val="14000"/>
              </a:prstClr>
            </a:outerShdw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0F61FFA-B888-4887-533A-5902F96EB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196816" y="831571"/>
            <a:ext cx="1025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31D612-F318-D7F4-9F86-1CC4099D7CE6}"/>
              </a:ext>
            </a:extLst>
          </p:cNvPr>
          <p:cNvSpPr/>
          <p:nvPr/>
        </p:nvSpPr>
        <p:spPr>
          <a:xfrm>
            <a:off x="353994" y="2258568"/>
            <a:ext cx="5726508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Aft>
                <a:spcPts val="0"/>
              </a:spcAft>
              <a:tabLst>
                <a:tab pos="2341563" algn="l"/>
              </a:tabLst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regulatory oversight of lab-developed tests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676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6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4" descr="Digital Graph Screen">
            <a:extLst>
              <a:ext uri="{FF2B5EF4-FFF2-40B4-BE49-F238E27FC236}">
                <a16:creationId xmlns:a16="http://schemas.microsoft.com/office/drawing/2014/main" id="{B4169347-9BDE-C217-2734-E53665E835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5821" y="0"/>
            <a:ext cx="554617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B0226F-7D94-0607-09B0-34ABCB541BAE}"/>
              </a:ext>
            </a:extLst>
          </p:cNvPr>
          <p:cNvSpPr/>
          <p:nvPr/>
        </p:nvSpPr>
        <p:spPr>
          <a:xfrm>
            <a:off x="6341225" y="0"/>
            <a:ext cx="5841625" cy="6857998"/>
          </a:xfrm>
          <a:prstGeom prst="rect">
            <a:avLst/>
          </a:prstGeom>
          <a:gradFill flip="none" rotWithShape="1">
            <a:gsLst>
              <a:gs pos="4000">
                <a:srgbClr val="000710">
                  <a:alpha val="44412"/>
                </a:srgbClr>
              </a:gs>
              <a:gs pos="92000">
                <a:srgbClr val="000710">
                  <a:alpha val="23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endParaRPr lang="en-US" sz="2000" dirty="0"/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9891AE49-AFDA-3BA7-3FEF-A82F581C983F}"/>
              </a:ext>
            </a:extLst>
          </p:cNvPr>
          <p:cNvSpPr txBox="1">
            <a:spLocks/>
          </p:cNvSpPr>
          <p:nvPr/>
        </p:nvSpPr>
        <p:spPr>
          <a:xfrm>
            <a:off x="550863" y="558646"/>
            <a:ext cx="2573949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49990"/>
                  </a:schemeClr>
                </a:solidFill>
              </a:rPr>
              <a:t>Compliance Spotlight</a:t>
            </a:r>
          </a:p>
        </p:txBody>
      </p: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7ADF9D03-8F20-0DB0-61C0-2419D0A3A8B8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330972"/>
            <a:ext cx="5790362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HHS-OIG Publishes new General Compliance Program Guidance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E7742-386B-7D76-E948-2254A72BA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" t="2064" r="1328" b="3476"/>
          <a:stretch/>
        </p:blipFill>
        <p:spPr>
          <a:xfrm rot="531958">
            <a:off x="6579742" y="1718324"/>
            <a:ext cx="2676308" cy="3421349"/>
          </a:xfrm>
          <a:prstGeom prst="rect">
            <a:avLst/>
          </a:prstGeom>
          <a:effectLst>
            <a:outerShdw blurRad="104054" dist="38100" dir="2700000" algn="tl" rotWithShape="0">
              <a:prstClr val="black">
                <a:alpha val="71541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271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FD9BA17-DA40-AD35-E30A-69EA5E86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3506" b="-1"/>
          <a:stretch/>
        </p:blipFill>
        <p:spPr>
          <a:xfrm flipH="1">
            <a:off x="7742706" y="0"/>
            <a:ext cx="4449294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581D9D-93B3-82CD-71CF-FE34E58F1F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1">
            <a:off x="8452810" y="1884612"/>
            <a:ext cx="2348352" cy="30308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6DAA01-BEE6-25FF-CB64-6FE881A92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548" y="1894639"/>
            <a:ext cx="2333660" cy="3030877"/>
          </a:xfrm>
          <a:prstGeom prst="rect">
            <a:avLst/>
          </a:prstGeom>
          <a:effectLst/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7037333-B149-9E36-1EAF-D6101498101C}"/>
              </a:ext>
            </a:extLst>
          </p:cNvPr>
          <p:cNvSpPr/>
          <p:nvPr/>
        </p:nvSpPr>
        <p:spPr>
          <a:xfrm>
            <a:off x="353993" y="2753719"/>
            <a:ext cx="6140591" cy="64633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91440" rIns="228600" bIns="9144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Breakthrough devices program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53540"/>
                  </a:schemeClr>
                </a:solidFill>
              </a:rPr>
              <a:t>Compliance News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BA74236-18D4-584C-0661-621B78BBCAFA}"/>
              </a:ext>
            </a:extLst>
          </p:cNvPr>
          <p:cNvSpPr txBox="1">
            <a:spLocks/>
          </p:cNvSpPr>
          <p:nvPr/>
        </p:nvSpPr>
        <p:spPr>
          <a:xfrm>
            <a:off x="550864" y="965248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F61FFA-B888-4887-533A-5902F96EB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196816" y="831571"/>
            <a:ext cx="1025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8908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FD9BA17-DA40-AD35-E30A-69EA5E86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3506" b="-1"/>
          <a:stretch/>
        </p:blipFill>
        <p:spPr>
          <a:xfrm flipH="1">
            <a:off x="7742706" y="0"/>
            <a:ext cx="4449294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81FB80-8AF3-B160-1182-AE6C069400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1">
            <a:off x="8460796" y="1884612"/>
            <a:ext cx="2342042" cy="3034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4CF2AD-CB78-1716-43F9-D4CE2F574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810" y="1884612"/>
            <a:ext cx="2348352" cy="3030877"/>
          </a:xfrm>
          <a:prstGeom prst="rect">
            <a:avLst/>
          </a:prstGeom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53540"/>
                  </a:schemeClr>
                </a:solidFill>
              </a:rPr>
              <a:t>Compliance News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BA74236-18D4-584C-0661-621B78BBCAFA}"/>
              </a:ext>
            </a:extLst>
          </p:cNvPr>
          <p:cNvSpPr txBox="1">
            <a:spLocks/>
          </p:cNvSpPr>
          <p:nvPr/>
        </p:nvSpPr>
        <p:spPr>
          <a:xfrm>
            <a:off x="550864" y="965248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F61FFA-B888-4887-533A-5902F96EB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196816" y="831571"/>
            <a:ext cx="1025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F637BC-F39E-0002-4BE6-8FE18BBDC51A}"/>
              </a:ext>
            </a:extLst>
          </p:cNvPr>
          <p:cNvSpPr/>
          <p:nvPr/>
        </p:nvSpPr>
        <p:spPr>
          <a:xfrm>
            <a:off x="353994" y="2258568"/>
            <a:ext cx="6117144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Aft>
                <a:spcPts val="0"/>
              </a:spcAft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Post-marketing data on under-represented trial populations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234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FD9BA17-DA40-AD35-E30A-69EA5E86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3506" b="-1"/>
          <a:stretch/>
        </p:blipFill>
        <p:spPr>
          <a:xfrm flipH="1">
            <a:off x="7742706" y="0"/>
            <a:ext cx="4449294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28C75-9B3B-1331-B58C-95F19FE338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0796" y="1884612"/>
            <a:ext cx="2342042" cy="3034271"/>
          </a:xfrm>
          <a:prstGeom prst="rect">
            <a:avLst/>
          </a:prstGeom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53540"/>
                  </a:schemeClr>
                </a:solidFill>
              </a:rPr>
              <a:t>Compliance News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BA74236-18D4-584C-0661-621B78BBCAFA}"/>
              </a:ext>
            </a:extLst>
          </p:cNvPr>
          <p:cNvSpPr txBox="1">
            <a:spLocks/>
          </p:cNvSpPr>
          <p:nvPr/>
        </p:nvSpPr>
        <p:spPr>
          <a:xfrm>
            <a:off x="550864" y="965248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F61FFA-B888-4887-533A-5902F96EB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196816" y="831571"/>
            <a:ext cx="1025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D41C09-8A61-BA2F-2623-3531DBDB2B2F}"/>
              </a:ext>
            </a:extLst>
          </p:cNvPr>
          <p:cNvSpPr/>
          <p:nvPr/>
        </p:nvSpPr>
        <p:spPr>
          <a:xfrm>
            <a:off x="353994" y="2258568"/>
            <a:ext cx="6117144" cy="164603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28600" tIns="91440" rIns="228600" bIns="91440" rtlCol="0" anchor="ctr"/>
          <a:lstStyle/>
          <a:p>
            <a:pPr>
              <a:spcAft>
                <a:spcPts val="0"/>
              </a:spcAft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 non-compliance in post-marketing requirements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2E6AAA-7A64-862C-F9CA-E549A9F75C2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0"/>
          </a:blip>
          <a:stretch>
            <a:fillRect/>
          </a:stretch>
        </p:blipFill>
        <p:spPr>
          <a:xfrm flipH="1">
            <a:off x="8453282" y="1884612"/>
            <a:ext cx="2335580" cy="30308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14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17">
            <a:extLst>
              <a:ext uri="{FF2B5EF4-FFF2-40B4-BE49-F238E27FC236}">
                <a16:creationId xmlns:a16="http://schemas.microsoft.com/office/drawing/2014/main" id="{0FD9BA17-DA40-AD35-E30A-69EA5E86A3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r="63506" b="-1"/>
          <a:stretch/>
        </p:blipFill>
        <p:spPr>
          <a:xfrm flipH="1">
            <a:off x="7742706" y="0"/>
            <a:ext cx="4449294" cy="6858000"/>
          </a:xfrm>
          <a:prstGeom prst="rect">
            <a:avLst/>
          </a:prstGeom>
          <a:solidFill>
            <a:srgbClr val="000E22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7F3A36-0B46-9443-447B-5C5431CD5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282" y="1884612"/>
            <a:ext cx="2335580" cy="3030877"/>
          </a:xfrm>
          <a:prstGeom prst="rect">
            <a:avLst/>
          </a:prstGeom>
        </p:spPr>
      </p:pic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29D1817B-E9C1-2142-FF99-CDEBA8C0213D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D2A30C0-1BC4-4764-9C0F-5D811CAB8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548640"/>
            <a:ext cx="8281987" cy="1253041"/>
          </a:xfrm>
        </p:spPr>
        <p:txBody>
          <a:bodyPr/>
          <a:lstStyle/>
          <a:p>
            <a:r>
              <a:rPr lang="en-US" sz="2200" dirty="0">
                <a:solidFill>
                  <a:schemeClr val="tx1">
                    <a:alpha val="53540"/>
                  </a:schemeClr>
                </a:solidFill>
              </a:rPr>
              <a:t>Compliance News</a:t>
            </a:r>
          </a:p>
        </p:txBody>
      </p:sp>
      <p:sp>
        <p:nvSpPr>
          <p:cNvPr id="4" name="Content Placeholder 11">
            <a:extLst>
              <a:ext uri="{FF2B5EF4-FFF2-40B4-BE49-F238E27FC236}">
                <a16:creationId xmlns:a16="http://schemas.microsoft.com/office/drawing/2014/main" id="{0BA74236-18D4-584C-0661-621B78BBCAFA}"/>
              </a:ext>
            </a:extLst>
          </p:cNvPr>
          <p:cNvSpPr txBox="1">
            <a:spLocks/>
          </p:cNvSpPr>
          <p:nvPr/>
        </p:nvSpPr>
        <p:spPr>
          <a:xfrm>
            <a:off x="550864" y="965248"/>
            <a:ext cx="6589713" cy="52629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Rules &amp; Guidance Updates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0F61FFA-B888-4887-533A-5902F96EB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196816" y="831571"/>
            <a:ext cx="102533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8329A3-69DD-268E-7563-F427D6F4257C}"/>
              </a:ext>
            </a:extLst>
          </p:cNvPr>
          <p:cNvSpPr/>
          <p:nvPr/>
        </p:nvSpPr>
        <p:spPr>
          <a:xfrm>
            <a:off x="353993" y="2753719"/>
            <a:ext cx="6140591" cy="64633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28600" tIns="91440" rIns="228600" bIns="91440" rtlCol="0" anchor="ctr">
            <a:spAutoFit/>
          </a:bodyPr>
          <a:lstStyle/>
          <a:p>
            <a:pPr>
              <a:spcAft>
                <a:spcPts val="0"/>
              </a:spcAft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DTC/TV prescription drug ads</a:t>
            </a:r>
          </a:p>
        </p:txBody>
      </p: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B6395ACB-6BEE-EFE4-516D-337B4312B4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500000">
            <a:off x="4122927" y="-5830764"/>
            <a:ext cx="6121317" cy="6121317"/>
          </a:xfrm>
          <a:prstGeom prst="ellipse">
            <a:avLst/>
          </a:prstGeom>
          <a:noFill/>
        </p:spPr>
      </p:pic>
      <p:pic>
        <p:nvPicPr>
          <p:cNvPr id="17" name="Picture Placeholder 11">
            <a:extLst>
              <a:ext uri="{FF2B5EF4-FFF2-40B4-BE49-F238E27FC236}">
                <a16:creationId xmlns:a16="http://schemas.microsoft.com/office/drawing/2014/main" id="{E1546CCF-931D-6743-5E38-332C6F8139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4" t="8182" r="296" b="3269"/>
          <a:stretch/>
        </p:blipFill>
        <p:spPr>
          <a:xfrm rot="12294310">
            <a:off x="6472099" y="6705458"/>
            <a:ext cx="2913327" cy="2913327"/>
          </a:xfrm>
          <a:prstGeom prst="ellipse">
            <a:avLst/>
          </a:prstGeom>
          <a:noFill/>
        </p:spPr>
      </p:pic>
      <p:sp>
        <p:nvSpPr>
          <p:cNvPr id="18" name="Content Placeholder 11">
            <a:extLst>
              <a:ext uri="{FF2B5EF4-FFF2-40B4-BE49-F238E27FC236}">
                <a16:creationId xmlns:a16="http://schemas.microsoft.com/office/drawing/2014/main" id="{69F63E88-7971-228E-1E8A-A1662EACFB86}"/>
              </a:ext>
            </a:extLst>
          </p:cNvPr>
          <p:cNvSpPr txBox="1">
            <a:spLocks/>
          </p:cNvSpPr>
          <p:nvPr/>
        </p:nvSpPr>
        <p:spPr>
          <a:xfrm>
            <a:off x="5288053" y="538250"/>
            <a:ext cx="2342461" cy="321627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200" b="1" dirty="0">
                <a:solidFill>
                  <a:srgbClr val="FF40FF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Warnings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ACCA001-6307-6877-5FBD-AC509689582C}"/>
              </a:ext>
            </a:extLst>
          </p:cNvPr>
          <p:cNvSpPr/>
          <p:nvPr/>
        </p:nvSpPr>
        <p:spPr>
          <a:xfrm rot="11746628">
            <a:off x="4852824" y="-2467751"/>
            <a:ext cx="725320" cy="725320"/>
          </a:xfrm>
          <a:prstGeom prst="ellipse">
            <a:avLst/>
          </a:prstGeom>
          <a:noFill/>
          <a:ln>
            <a:solidFill>
              <a:srgbClr val="FC3FFE">
                <a:alpha val="0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388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500">
        <p159:morph option="byObject"/>
      </p:transition>
    </mc:Choice>
    <mc:Fallback xmlns="">
      <p:transition spd="slow" advClick="0" advTm="25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3636C5C4-94EE-8AF0-A357-93746956396A}"/>
              </a:ext>
            </a:extLst>
          </p:cNvPr>
          <p:cNvGrpSpPr/>
          <p:nvPr/>
        </p:nvGrpSpPr>
        <p:grpSpPr>
          <a:xfrm>
            <a:off x="713874" y="3505822"/>
            <a:ext cx="9254483" cy="649224"/>
            <a:chOff x="848670" y="2400010"/>
            <a:chExt cx="9254483" cy="64922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1E8B479-5FEF-2A5B-A7A8-E8AE4FC5F767}"/>
                </a:ext>
              </a:extLst>
            </p:cNvPr>
            <p:cNvGrpSpPr/>
            <p:nvPr/>
          </p:nvGrpSpPr>
          <p:grpSpPr>
            <a:xfrm>
              <a:off x="2471809" y="2400010"/>
              <a:ext cx="7631344" cy="649224"/>
              <a:chOff x="2471809" y="5033158"/>
              <a:chExt cx="7631344" cy="649224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ACF9B4-53AD-EDC5-0067-C2F8BB48EB8C}"/>
                  </a:ext>
                </a:extLst>
              </p:cNvPr>
              <p:cNvSpPr txBox="1"/>
              <p:nvPr/>
            </p:nvSpPr>
            <p:spPr>
              <a:xfrm>
                <a:off x="2637307" y="5141652"/>
                <a:ext cx="746584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Overstated efficacy of contraceptive gel in digital brochure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267A879A-6E24-924A-D6FF-687F93A18DAC}"/>
                  </a:ext>
                </a:extLst>
              </p:cNvPr>
              <p:cNvCxnSpPr>
                <a:cxnSpLocks/>
              </p:cNvCxnSpPr>
              <p:nvPr/>
            </p:nvCxnSpPr>
            <p:spPr>
              <a:xfrm rot="21596015">
                <a:off x="2471809" y="5033158"/>
                <a:ext cx="0" cy="649224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Picture 4" descr="Evofem Biosciences logo in transparent PNG format">
              <a:extLst>
                <a:ext uri="{FF2B5EF4-FFF2-40B4-BE49-F238E27FC236}">
                  <a16:creationId xmlns:a16="http://schemas.microsoft.com/office/drawing/2014/main" id="{A7680C82-6D57-797A-14E6-3C9E888324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670" y="2520789"/>
              <a:ext cx="1360624" cy="385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42" t="9742"/>
          <a:stretch/>
        </p:blipFill>
        <p:spPr>
          <a:xfrm>
            <a:off x="9241970" y="4288669"/>
            <a:ext cx="3333941" cy="3333941"/>
          </a:xfrm>
          <a:noFill/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4" t="8182" r="296" b="3269"/>
          <a:stretch/>
        </p:blipFill>
        <p:spPr>
          <a:xfrm rot="20700000">
            <a:off x="10507232" y="221457"/>
            <a:ext cx="1970739" cy="1970739"/>
          </a:xfrm>
          <a:noFill/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AC66C421-1947-4916-D7BD-D598D2886CD0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tx1">
                    <a:lumMod val="50000"/>
                    <a:alpha val="53540"/>
                  </a:schemeClr>
                </a:solidFill>
              </a:rPr>
              <a:t>Compliance News:</a:t>
            </a:r>
          </a:p>
        </p:txBody>
      </p:sp>
      <p:sp>
        <p:nvSpPr>
          <p:cNvPr id="11" name="Content Placeholder 11">
            <a:extLst>
              <a:ext uri="{FF2B5EF4-FFF2-40B4-BE49-F238E27FC236}">
                <a16:creationId xmlns:a16="http://schemas.microsoft.com/office/drawing/2014/main" id="{C09D764F-78BF-750F-4645-0551E977F87D}"/>
              </a:ext>
            </a:extLst>
          </p:cNvPr>
          <p:cNvSpPr txBox="1">
            <a:spLocks/>
          </p:cNvSpPr>
          <p:nvPr/>
        </p:nvSpPr>
        <p:spPr>
          <a:xfrm>
            <a:off x="2873023" y="538250"/>
            <a:ext cx="2342461" cy="321627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2200" b="1" dirty="0">
                <a:solidFill>
                  <a:srgbClr val="FF4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FDA Warnings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FEFE5A-81D8-47B4-9C37-1F151A59F17F}"/>
              </a:ext>
            </a:extLst>
          </p:cNvPr>
          <p:cNvGrpSpPr/>
          <p:nvPr/>
        </p:nvGrpSpPr>
        <p:grpSpPr>
          <a:xfrm>
            <a:off x="767994" y="2226715"/>
            <a:ext cx="9850014" cy="646330"/>
            <a:chOff x="893536" y="5025958"/>
            <a:chExt cx="9850014" cy="64633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983C7D6-9703-3C79-01C2-6BDD15B0115B}"/>
                </a:ext>
              </a:extLst>
            </p:cNvPr>
            <p:cNvSpPr txBox="1"/>
            <p:nvPr/>
          </p:nvSpPr>
          <p:spPr>
            <a:xfrm>
              <a:off x="2635407" y="5104420"/>
              <a:ext cx="8108143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Misleading safety claims of Cushing disease therapy Recorlev </a:t>
              </a:r>
              <a:endParaRPr lang="en-US" sz="2200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14F6064-4F5B-7595-F574-DE8D206F6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893536" y="5037799"/>
              <a:ext cx="1339337" cy="585737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62854B6-BC88-CE38-FF4F-FA80F265C0D7}"/>
                </a:ext>
              </a:extLst>
            </p:cNvPr>
            <p:cNvCxnSpPr>
              <a:cxnSpLocks/>
            </p:cNvCxnSpPr>
            <p:nvPr/>
          </p:nvCxnSpPr>
          <p:spPr>
            <a:xfrm>
              <a:off x="2463813" y="5025958"/>
              <a:ext cx="749" cy="646330"/>
            </a:xfrm>
            <a:prstGeom prst="line">
              <a:avLst/>
            </a:prstGeom>
            <a:ln w="15875" cap="rnd">
              <a:solidFill>
                <a:schemeClr val="bg2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79A8C80-603C-D423-128B-176DF4EE59D0}"/>
              </a:ext>
            </a:extLst>
          </p:cNvPr>
          <p:cNvGrpSpPr/>
          <p:nvPr/>
        </p:nvGrpSpPr>
        <p:grpSpPr>
          <a:xfrm>
            <a:off x="713874" y="1526244"/>
            <a:ext cx="8241489" cy="649224"/>
            <a:chOff x="827059" y="5033158"/>
            <a:chExt cx="8241489" cy="64922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48CAC0-A126-BA25-817A-C1B5D6D5F488}"/>
                </a:ext>
              </a:extLst>
            </p:cNvPr>
            <p:cNvGrpSpPr/>
            <p:nvPr/>
          </p:nvGrpSpPr>
          <p:grpSpPr>
            <a:xfrm>
              <a:off x="2454543" y="5033158"/>
              <a:ext cx="6614005" cy="649224"/>
              <a:chOff x="2454543" y="5033158"/>
              <a:chExt cx="6614005" cy="649224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A63617D-07AA-678C-F333-078BAE926EC4}"/>
                  </a:ext>
                </a:extLst>
              </p:cNvPr>
              <p:cNvSpPr txBox="1"/>
              <p:nvPr/>
            </p:nvSpPr>
            <p:spPr>
              <a:xfrm>
                <a:off x="2618345" y="5136264"/>
                <a:ext cx="645020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Marketing a medical device beyond approved use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B530B22-1839-B175-33F0-2301EF4C8344}"/>
                  </a:ext>
                </a:extLst>
              </p:cNvPr>
              <p:cNvCxnSpPr>
                <a:cxnSpLocks/>
              </p:cNvCxnSpPr>
              <p:nvPr/>
            </p:nvCxnSpPr>
            <p:spPr>
              <a:xfrm rot="21596015">
                <a:off x="2454543" y="5033158"/>
                <a:ext cx="0" cy="649224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038D29-18F0-0C7B-A05A-BAD902C15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827059" y="5181807"/>
              <a:ext cx="1228998" cy="352312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F33569A-03E6-EFE8-A843-0EE5A2E7BA3D}"/>
              </a:ext>
            </a:extLst>
          </p:cNvPr>
          <p:cNvGrpSpPr/>
          <p:nvPr/>
        </p:nvGrpSpPr>
        <p:grpSpPr>
          <a:xfrm>
            <a:off x="291509" y="2668526"/>
            <a:ext cx="10846573" cy="767085"/>
            <a:chOff x="570181" y="4965193"/>
            <a:chExt cx="10846573" cy="76708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51B2BD-F97E-F275-F3D6-72C5E511A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-3688" t="-27137" r="-857" b="-29972"/>
            <a:stretch/>
          </p:blipFill>
          <p:spPr>
            <a:xfrm>
              <a:off x="570181" y="4965193"/>
              <a:ext cx="1881360" cy="767085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9753F95-C4EB-C903-9EFF-B68B9C634AB2}"/>
                </a:ext>
              </a:extLst>
            </p:cNvPr>
            <p:cNvGrpSpPr/>
            <p:nvPr/>
          </p:nvGrpSpPr>
          <p:grpSpPr>
            <a:xfrm>
              <a:off x="2620697" y="5057610"/>
              <a:ext cx="8796057" cy="649224"/>
              <a:chOff x="2454442" y="5057610"/>
              <a:chExt cx="8796057" cy="649224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68AEE3C-F0E1-6760-425F-362EA2C5E406}"/>
                  </a:ext>
                </a:extLst>
              </p:cNvPr>
              <p:cNvSpPr txBox="1"/>
              <p:nvPr/>
            </p:nvSpPr>
            <p:spPr>
              <a:xfrm>
                <a:off x="2611377" y="5208309"/>
                <a:ext cx="863912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Misleading efficacy claims about COPD drug </a:t>
                </a:r>
                <a:r>
                  <a:rPr lang="en-US" sz="2200" dirty="0" err="1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Breztri</a:t>
                </a:r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Aerosphere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37AC8389-8AE5-3C9B-826D-C36457D4DBE5}"/>
                  </a:ext>
                </a:extLst>
              </p:cNvPr>
              <p:cNvCxnSpPr>
                <a:cxnSpLocks/>
              </p:cNvCxnSpPr>
              <p:nvPr/>
            </p:nvCxnSpPr>
            <p:spPr>
              <a:xfrm rot="21596015">
                <a:off x="2454442" y="5057610"/>
                <a:ext cx="0" cy="649224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67F76D5-9C7D-A6AD-0420-79691419CF3B}"/>
              </a:ext>
            </a:extLst>
          </p:cNvPr>
          <p:cNvGrpSpPr/>
          <p:nvPr/>
        </p:nvGrpSpPr>
        <p:grpSpPr>
          <a:xfrm>
            <a:off x="397157" y="4203427"/>
            <a:ext cx="8560887" cy="726415"/>
            <a:chOff x="777933" y="5005862"/>
            <a:chExt cx="8560887" cy="72641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C7A60C5-ABC4-F291-FFEA-2BAE3C745E83}"/>
                </a:ext>
              </a:extLst>
            </p:cNvPr>
            <p:cNvGrpSpPr/>
            <p:nvPr/>
          </p:nvGrpSpPr>
          <p:grpSpPr>
            <a:xfrm>
              <a:off x="2720813" y="5005862"/>
              <a:ext cx="6618007" cy="726415"/>
              <a:chOff x="2471433" y="5005862"/>
              <a:chExt cx="6618007" cy="72641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33A5200-DB2E-3EB2-BD77-E39AD089CC76}"/>
                  </a:ext>
                </a:extLst>
              </p:cNvPr>
              <p:cNvSpPr txBox="1"/>
              <p:nvPr/>
            </p:nvSpPr>
            <p:spPr>
              <a:xfrm>
                <a:off x="2632370" y="5118814"/>
                <a:ext cx="6457070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Failed to gain FDA approvals for software “device” 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C3B8C3AE-2500-1659-50AB-D6243A7177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71433" y="5005862"/>
                <a:ext cx="0" cy="726415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1912A14-E39E-439A-D724-B09BE1D84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933" y="5091104"/>
              <a:ext cx="1712855" cy="366749"/>
            </a:xfrm>
            <a:prstGeom prst="rect">
              <a:avLst/>
            </a:prstGeom>
          </p:spPr>
        </p:pic>
      </p:grp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03C30AA3-2207-A407-D1B0-125D25952315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15DC97F-0A50-C092-1B9D-C6BAC26EA9A9}"/>
              </a:ext>
            </a:extLst>
          </p:cNvPr>
          <p:cNvSpPr/>
          <p:nvPr/>
        </p:nvSpPr>
        <p:spPr>
          <a:xfrm>
            <a:off x="10138529" y="442301"/>
            <a:ext cx="725320" cy="725320"/>
          </a:xfrm>
          <a:prstGeom prst="ellipse">
            <a:avLst/>
          </a:prstGeom>
          <a:noFill/>
          <a:ln>
            <a:solidFill>
              <a:srgbClr val="FC3FF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28C0215-BE03-01B2-0BE1-C015A057FABE}"/>
              </a:ext>
            </a:extLst>
          </p:cNvPr>
          <p:cNvGrpSpPr/>
          <p:nvPr/>
        </p:nvGrpSpPr>
        <p:grpSpPr>
          <a:xfrm>
            <a:off x="568385" y="4730663"/>
            <a:ext cx="8109942" cy="747710"/>
            <a:chOff x="692655" y="1343350"/>
            <a:chExt cx="8109942" cy="74771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DF61B4-D3BC-5FE6-3875-8209388E5D83}"/>
                </a:ext>
              </a:extLst>
            </p:cNvPr>
            <p:cNvGrpSpPr/>
            <p:nvPr/>
          </p:nvGrpSpPr>
          <p:grpSpPr>
            <a:xfrm>
              <a:off x="2461283" y="1441836"/>
              <a:ext cx="6341314" cy="649224"/>
              <a:chOff x="2461283" y="5084842"/>
              <a:chExt cx="6341314" cy="649224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AF880C-999C-34D8-4CC6-3E1702BBB5F6}"/>
                  </a:ext>
                </a:extLst>
              </p:cNvPr>
              <p:cNvSpPr txBox="1"/>
              <p:nvPr/>
            </p:nvSpPr>
            <p:spPr>
              <a:xfrm>
                <a:off x="2626781" y="5213888"/>
                <a:ext cx="6175816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Overstated efficacy of drug Rexulti in TV ad </a:t>
                </a:r>
                <a:endParaRPr lang="en-US" sz="2200" i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D69E7F9-C98E-F35A-524B-68E5E7210703}"/>
                  </a:ext>
                </a:extLst>
              </p:cNvPr>
              <p:cNvCxnSpPr>
                <a:cxnSpLocks/>
              </p:cNvCxnSpPr>
              <p:nvPr/>
            </p:nvCxnSpPr>
            <p:spPr>
              <a:xfrm rot="21596015">
                <a:off x="2461283" y="5084842"/>
                <a:ext cx="0" cy="649224"/>
              </a:xfrm>
              <a:prstGeom prst="line">
                <a:avLst/>
              </a:prstGeom>
              <a:ln w="15875" cap="rnd">
                <a:solidFill>
                  <a:schemeClr val="bg2"/>
                </a:solidFill>
                <a:prstDash val="sysDot"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C758C414-25A9-767B-5F07-BE34CDE898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655" y="1343350"/>
              <a:ext cx="1486591" cy="568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05440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00" advClick="0" advTm="27000">
        <p159:morph option="byObject"/>
      </p:transition>
    </mc:Choice>
    <mc:Fallback xmlns="">
      <p:transition spd="slow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D3D8E59-5035-8E78-D0E5-394EA9969C66}"/>
              </a:ext>
            </a:extLst>
          </p:cNvPr>
          <p:cNvSpPr/>
          <p:nvPr/>
        </p:nvSpPr>
        <p:spPr>
          <a:xfrm rot="3492851">
            <a:off x="1419366" y="63634"/>
            <a:ext cx="6474068" cy="647406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EA696FB-BE11-EF29-89F9-58B1E48E0C33}"/>
              </a:ext>
            </a:extLst>
          </p:cNvPr>
          <p:cNvSpPr/>
          <p:nvPr/>
        </p:nvSpPr>
        <p:spPr>
          <a:xfrm rot="18308021">
            <a:off x="2524836" y="763254"/>
            <a:ext cx="3027673" cy="3027673"/>
          </a:xfrm>
          <a:prstGeom prst="ellipse">
            <a:avLst/>
          </a:prstGeom>
          <a:solidFill>
            <a:srgbClr val="FC3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C88F031-05E0-2421-66B4-083D16F19AB1}"/>
              </a:ext>
            </a:extLst>
          </p:cNvPr>
          <p:cNvSpPr/>
          <p:nvPr/>
        </p:nvSpPr>
        <p:spPr>
          <a:xfrm rot="18308021">
            <a:off x="4688970" y="2879562"/>
            <a:ext cx="3027673" cy="302767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Placeholder 17">
            <a:extLst>
              <a:ext uri="{FF2B5EF4-FFF2-40B4-BE49-F238E27FC236}">
                <a16:creationId xmlns:a16="http://schemas.microsoft.com/office/drawing/2014/main" id="{6744A73A-B333-42F2-9E27-718B7D80B8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29" b="8629"/>
          <a:stretch/>
        </p:blipFill>
        <p:spPr>
          <a:xfrm flipH="1">
            <a:off x="0" y="0"/>
            <a:ext cx="12192000" cy="6858000"/>
          </a:xfrm>
          <a:solidFill>
            <a:srgbClr val="000E22"/>
          </a:solidFill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05C897F-A100-E27A-42AE-DEBD28CAEB90}"/>
              </a:ext>
            </a:extLst>
          </p:cNvPr>
          <p:cNvSpPr/>
          <p:nvPr/>
        </p:nvSpPr>
        <p:spPr>
          <a:xfrm rot="10800000">
            <a:off x="-2" y="-3"/>
            <a:ext cx="7716645" cy="6857998"/>
          </a:xfrm>
          <a:prstGeom prst="rect">
            <a:avLst/>
          </a:prstGeom>
          <a:gradFill flip="none" rotWithShape="1">
            <a:gsLst>
              <a:gs pos="66000">
                <a:srgbClr val="000E22">
                  <a:alpha val="58103"/>
                </a:srgbClr>
              </a:gs>
              <a:gs pos="14000">
                <a:srgbClr val="000E2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2351AB-EF3F-23EC-CAF3-6362CF85A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102353"/>
            <a:ext cx="12192000" cy="1755648"/>
          </a:xfrm>
          <a:prstGeom prst="rect">
            <a:avLst/>
          </a:prstGeom>
          <a:gradFill flip="none" rotWithShape="1">
            <a:gsLst>
              <a:gs pos="90000">
                <a:srgbClr val="000E22">
                  <a:alpha val="44897"/>
                </a:srgbClr>
              </a:gs>
              <a:gs pos="27000">
                <a:srgbClr val="000E22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International Compliance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5" name="Picture Placeholder 17">
            <a:extLst>
              <a:ext uri="{FF2B5EF4-FFF2-40B4-BE49-F238E27FC236}">
                <a16:creationId xmlns:a16="http://schemas.microsoft.com/office/drawing/2014/main" id="{517B5A4F-61E6-44DB-5328-1B4BB300AE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accent1">
                <a:shade val="45000"/>
                <a:satMod val="135000"/>
              </a:schemeClr>
              <a:prstClr val="white"/>
            </a:duotone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9000"/>
                    </a14:imgEffect>
                    <a14:imgEffect>
                      <a14:brightnessContrast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6" r="706"/>
          <a:stretch/>
        </p:blipFill>
        <p:spPr>
          <a:xfrm flipH="1">
            <a:off x="12192000" y="2286000"/>
            <a:ext cx="3605979" cy="2286000"/>
          </a:xfrm>
          <a:prstGeom prst="rect">
            <a:avLst/>
          </a:prstGeom>
          <a:noFill/>
        </p:spPr>
      </p:pic>
      <p:pic>
        <p:nvPicPr>
          <p:cNvPr id="7" name="TimTaj - Smooth Corporate Background.mp3">
            <a:hlinkClick r:id="" action="ppaction://media"/>
            <a:extLst>
              <a:ext uri="{FF2B5EF4-FFF2-40B4-BE49-F238E27FC236}">
                <a16:creationId xmlns:a16="http://schemas.microsoft.com/office/drawing/2014/main" id="{C5CC6EB1-46BE-CFA0-8655-A7D74A6E1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132.9598"/>
                  <p14:fade in="150" out="15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8228" y="555035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032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9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76C85F2E-F577-C001-3BBC-DE5691C9FA9E}"/>
              </a:ext>
            </a:extLst>
          </p:cNvPr>
          <p:cNvSpPr/>
          <p:nvPr/>
        </p:nvSpPr>
        <p:spPr>
          <a:xfrm>
            <a:off x="9962035" y="2436608"/>
            <a:ext cx="1984785" cy="1984785"/>
          </a:xfrm>
          <a:prstGeom prst="ellipse">
            <a:avLst/>
          </a:prstGeom>
          <a:solidFill>
            <a:srgbClr val="975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5DF563-C2F5-23AF-2706-4A1FDA9548EE}"/>
              </a:ext>
            </a:extLst>
          </p:cNvPr>
          <p:cNvSpPr/>
          <p:nvPr/>
        </p:nvSpPr>
        <p:spPr>
          <a:xfrm>
            <a:off x="7760961" y="320300"/>
            <a:ext cx="1984785" cy="1984785"/>
          </a:xfrm>
          <a:prstGeom prst="ellipse">
            <a:avLst/>
          </a:prstGeom>
          <a:solidFill>
            <a:srgbClr val="FC3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FA7016-BCBE-2899-B302-2901058D548A}"/>
              </a:ext>
            </a:extLst>
          </p:cNvPr>
          <p:cNvSpPr/>
          <p:nvPr/>
        </p:nvSpPr>
        <p:spPr>
          <a:xfrm>
            <a:off x="9962035" y="320300"/>
            <a:ext cx="1984785" cy="1984785"/>
          </a:xfrm>
          <a:prstGeom prst="ellipse">
            <a:avLst/>
          </a:prstGeom>
          <a:solidFill>
            <a:srgbClr val="0007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5069625-E00A-5AE1-001E-2209AEED8C3D}"/>
              </a:ext>
            </a:extLst>
          </p:cNvPr>
          <p:cNvSpPr/>
          <p:nvPr/>
        </p:nvSpPr>
        <p:spPr>
          <a:xfrm>
            <a:off x="7760961" y="2436608"/>
            <a:ext cx="1984785" cy="1984785"/>
          </a:xfrm>
          <a:prstGeom prst="ellipse">
            <a:avLst/>
          </a:prstGeom>
          <a:solidFill>
            <a:srgbClr val="1353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F32A7-460C-CF61-620E-07F8CD594F36}"/>
              </a:ext>
            </a:extLst>
          </p:cNvPr>
          <p:cNvSpPr/>
          <p:nvPr/>
        </p:nvSpPr>
        <p:spPr>
          <a:xfrm>
            <a:off x="9962035" y="455291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606B72-48B2-C2A6-45DE-F9399C21F62B}"/>
              </a:ext>
            </a:extLst>
          </p:cNvPr>
          <p:cNvSpPr/>
          <p:nvPr/>
        </p:nvSpPr>
        <p:spPr>
          <a:xfrm>
            <a:off x="7760961" y="4552916"/>
            <a:ext cx="1984785" cy="1984785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5240539-1C3C-19F5-245D-685A8DC2EA6D}"/>
              </a:ext>
            </a:extLst>
          </p:cNvPr>
          <p:cNvSpPr/>
          <p:nvPr/>
        </p:nvSpPr>
        <p:spPr>
          <a:xfrm>
            <a:off x="7151427" y="218364"/>
            <a:ext cx="4926842" cy="6442736"/>
          </a:xfrm>
          <a:prstGeom prst="rect">
            <a:avLst/>
          </a:prstGeom>
          <a:solidFill>
            <a:schemeClr val="tx1">
              <a:alpha val="897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AAA41CF-214F-862D-E804-3E757B9AD0C8}"/>
              </a:ext>
            </a:extLst>
          </p:cNvPr>
          <p:cNvSpPr/>
          <p:nvPr/>
        </p:nvSpPr>
        <p:spPr>
          <a:xfrm rot="10800000">
            <a:off x="-2" y="-3"/>
            <a:ext cx="7716645" cy="6857998"/>
          </a:xfrm>
          <a:prstGeom prst="rect">
            <a:avLst/>
          </a:prstGeom>
          <a:gradFill flip="none" rotWithShape="1">
            <a:gsLst>
              <a:gs pos="66000">
                <a:srgbClr val="000E22">
                  <a:alpha val="0"/>
                </a:srgbClr>
              </a:gs>
              <a:gs pos="14000">
                <a:srgbClr val="000E22">
                  <a:alpha val="0"/>
                </a:srgbClr>
              </a:gs>
            </a:gsLst>
            <a:lin ang="20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6AC2AAC-04C8-8EA9-B99D-175A293F991C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bg2">
                    <a:lumMod val="75000"/>
                    <a:lumOff val="25000"/>
                    <a:alpha val="53540"/>
                  </a:schemeClr>
                </a:solidFill>
              </a:rPr>
              <a:t>International Compliance News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C71854-BBA5-1785-9B25-55D0C5DD0BD7}"/>
              </a:ext>
            </a:extLst>
          </p:cNvPr>
          <p:cNvSpPr txBox="1"/>
          <p:nvPr/>
        </p:nvSpPr>
        <p:spPr>
          <a:xfrm>
            <a:off x="443816" y="1387415"/>
            <a:ext cx="6707612" cy="413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600"/>
              </a:spcAft>
            </a:pPr>
            <a:r>
              <a:rPr lang="en-US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MHRA publishes regulatory guidance on software and AI medical devices</a:t>
            </a:r>
          </a:p>
          <a:p>
            <a:pPr>
              <a:spcAft>
                <a:spcPts val="2600"/>
              </a:spcAft>
            </a:pPr>
            <a:r>
              <a:rPr lang="en-US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Commission proposes pharma reforms to harmonize oversight across members</a:t>
            </a:r>
          </a:p>
          <a:p>
            <a:pPr>
              <a:spcAft>
                <a:spcPts val="2600"/>
              </a:spcAft>
            </a:pPr>
            <a:r>
              <a:rPr lang="en-US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issues new standard for conducting            internal investigations </a:t>
            </a:r>
          </a:p>
          <a:p>
            <a:pPr>
              <a:spcAft>
                <a:spcPts val="2600"/>
              </a:spcAft>
            </a:pPr>
            <a:r>
              <a:rPr lang="en-US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IMDRF publishes guidance on personalized devices</a:t>
            </a:r>
          </a:p>
          <a:p>
            <a:pPr>
              <a:spcAft>
                <a:spcPts val="2600"/>
              </a:spcAft>
            </a:pPr>
            <a:r>
              <a:rPr lang="en-US" sz="22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finalizes new ESG due diligence directive</a:t>
            </a:r>
            <a:endParaRPr lang="en-US" sz="2200" b="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A4173C-D9D5-3CE9-0269-4BA0BF80B688}"/>
              </a:ext>
            </a:extLst>
          </p:cNvPr>
          <p:cNvGrpSpPr/>
          <p:nvPr/>
        </p:nvGrpSpPr>
        <p:grpSpPr>
          <a:xfrm>
            <a:off x="7762407" y="320300"/>
            <a:ext cx="1984785" cy="1984785"/>
            <a:chOff x="5291253" y="392829"/>
            <a:chExt cx="1984785" cy="198478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563447B-B660-3B5B-1933-8C4684B9DD2C}"/>
                </a:ext>
              </a:extLst>
            </p:cNvPr>
            <p:cNvSpPr/>
            <p:nvPr/>
          </p:nvSpPr>
          <p:spPr>
            <a:xfrm>
              <a:off x="5291253" y="392829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5981A97-16A0-B2A6-D816-E9CCF11C0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3221" y="955183"/>
              <a:ext cx="1523936" cy="1015957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771BF36F-F506-F0F5-6F6A-BF33AA20BC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80" r="16680"/>
          <a:stretch/>
        </p:blipFill>
        <p:spPr>
          <a:xfrm>
            <a:off x="7762407" y="2436605"/>
            <a:ext cx="1984785" cy="198478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64787" sx="102000" sy="102000" algn="ctr" rotWithShape="0">
              <a:prstClr val="black">
                <a:alpha val="14306"/>
              </a:prstClr>
            </a:outerShdw>
          </a:effectLst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12571B23-D04E-E106-BA91-794ABCC5E442}"/>
              </a:ext>
            </a:extLst>
          </p:cNvPr>
          <p:cNvGrpSpPr/>
          <p:nvPr/>
        </p:nvGrpSpPr>
        <p:grpSpPr>
          <a:xfrm>
            <a:off x="7768004" y="4552916"/>
            <a:ext cx="1984785" cy="1984785"/>
            <a:chOff x="7792872" y="4552916"/>
            <a:chExt cx="1984785" cy="198478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9519028-029F-7402-B577-ED8AAFC8EB62}"/>
                </a:ext>
              </a:extLst>
            </p:cNvPr>
            <p:cNvSpPr/>
            <p:nvPr/>
          </p:nvSpPr>
          <p:spPr>
            <a:xfrm>
              <a:off x="7792872" y="4552916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62108D0-3F6D-BDD7-8BE2-E40684B57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39" r="39503"/>
            <a:stretch/>
          </p:blipFill>
          <p:spPr>
            <a:xfrm>
              <a:off x="7855828" y="5345090"/>
              <a:ext cx="1883054" cy="55252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B5CF266-F3A7-0E13-7452-3924906EBE6C}"/>
              </a:ext>
            </a:extLst>
          </p:cNvPr>
          <p:cNvGrpSpPr/>
          <p:nvPr/>
        </p:nvGrpSpPr>
        <p:grpSpPr>
          <a:xfrm>
            <a:off x="9960589" y="2436603"/>
            <a:ext cx="1984785" cy="1984785"/>
            <a:chOff x="9957006" y="320300"/>
            <a:chExt cx="1984785" cy="198478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D5BCC-409A-9199-43CC-2654EFD229EC}"/>
                </a:ext>
              </a:extLst>
            </p:cNvPr>
            <p:cNvSpPr/>
            <p:nvPr/>
          </p:nvSpPr>
          <p:spPr>
            <a:xfrm>
              <a:off x="9957006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14306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4E72D8-349D-0FE7-54EF-CCB07751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88360" y="898965"/>
              <a:ext cx="1322077" cy="827454"/>
            </a:xfrm>
            <a:prstGeom prst="rect">
              <a:avLst/>
            </a:prstGeom>
          </p:spPr>
        </p:pic>
      </p:grpSp>
      <p:sp>
        <p:nvSpPr>
          <p:cNvPr id="383" name="Footer Placeholder 13">
            <a:extLst>
              <a:ext uri="{FF2B5EF4-FFF2-40B4-BE49-F238E27FC236}">
                <a16:creationId xmlns:a16="http://schemas.microsoft.com/office/drawing/2014/main" id="{DDCE5CA2-9711-615D-CCE9-9716A5F72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0863" y="6507212"/>
            <a:ext cx="6379210" cy="153888"/>
          </a:xfrm>
        </p:spPr>
        <p:txBody>
          <a:bodyPr/>
          <a:lstStyle/>
          <a:p>
            <a:pPr>
              <a:tabLst>
                <a:tab pos="2390775" algn="l"/>
              </a:tabLst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</a:t>
            </a:r>
            <a:r>
              <a:rPr lang="en-US" dirty="0">
                <a:solidFill>
                  <a:schemeClr val="bg2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•  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Year-in-Review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785C619-F0F1-539D-6754-37280F9F9A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80" r="16680"/>
          <a:stretch/>
        </p:blipFill>
        <p:spPr>
          <a:xfrm>
            <a:off x="9947949" y="4552916"/>
            <a:ext cx="1984785" cy="1984785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464787" sx="102000" sy="102000" algn="ctr" rotWithShape="0">
              <a:prstClr val="black">
                <a:alpha val="14306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2922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8500">
        <p159:morph option="byObject"/>
      </p:transition>
    </mc:Choice>
    <mc:Fallback xmlns="">
      <p:transition spd="slow" advClick="0" advTm="1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5">
            <a:extLst>
              <a:ext uri="{FF2B5EF4-FFF2-40B4-BE49-F238E27FC236}">
                <a16:creationId xmlns:a16="http://schemas.microsoft.com/office/drawing/2014/main" id="{6410D429-B9CA-F119-BCC7-2F3C3AB9F294}"/>
              </a:ext>
            </a:extLst>
          </p:cNvPr>
          <p:cNvSpPr txBox="1">
            <a:spLocks/>
          </p:cNvSpPr>
          <p:nvPr/>
        </p:nvSpPr>
        <p:spPr>
          <a:xfrm>
            <a:off x="1144061" y="548640"/>
            <a:ext cx="5406641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rPr>
              <a:t>International Compliance</a:t>
            </a:r>
          </a:p>
          <a:p>
            <a:pPr algn="ctr"/>
            <a:r>
              <a:rPr lang="en-US" sz="2200" b="1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News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6C85F2E-F577-C001-3BBC-DE5691C9FA9E}"/>
              </a:ext>
            </a:extLst>
          </p:cNvPr>
          <p:cNvSpPr/>
          <p:nvPr/>
        </p:nvSpPr>
        <p:spPr>
          <a:xfrm>
            <a:off x="9610266" y="4170356"/>
            <a:ext cx="1984785" cy="1984785"/>
          </a:xfrm>
          <a:prstGeom prst="ellipse">
            <a:avLst/>
          </a:prstGeom>
          <a:solidFill>
            <a:srgbClr val="975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5DF563-C2F5-23AF-2706-4A1FDA9548EE}"/>
              </a:ext>
            </a:extLst>
          </p:cNvPr>
          <p:cNvSpPr/>
          <p:nvPr/>
        </p:nvSpPr>
        <p:spPr>
          <a:xfrm>
            <a:off x="603232" y="4170356"/>
            <a:ext cx="1984785" cy="1984785"/>
          </a:xfrm>
          <a:prstGeom prst="ellipse">
            <a:avLst/>
          </a:prstGeom>
          <a:solidFill>
            <a:srgbClr val="FC3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F32A7-460C-CF61-620E-07F8CD594F36}"/>
              </a:ext>
            </a:extLst>
          </p:cNvPr>
          <p:cNvSpPr/>
          <p:nvPr/>
        </p:nvSpPr>
        <p:spPr>
          <a:xfrm>
            <a:off x="5103608" y="4170356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606B72-48B2-C2A6-45DE-F9399C21F62B}"/>
              </a:ext>
            </a:extLst>
          </p:cNvPr>
          <p:cNvSpPr/>
          <p:nvPr/>
        </p:nvSpPr>
        <p:spPr>
          <a:xfrm>
            <a:off x="2854990" y="4170356"/>
            <a:ext cx="1984785" cy="1984785"/>
          </a:xfrm>
          <a:prstGeom prst="ellipse">
            <a:avLst/>
          </a:prstGeom>
          <a:solidFill>
            <a:srgbClr val="004F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6AC2AAC-04C8-8EA9-B99D-175A293F991C}"/>
              </a:ext>
            </a:extLst>
          </p:cNvPr>
          <p:cNvSpPr txBox="1">
            <a:spLocks/>
          </p:cNvSpPr>
          <p:nvPr/>
        </p:nvSpPr>
        <p:spPr>
          <a:xfrm>
            <a:off x="1955007" y="548640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>
                <a:solidFill>
                  <a:schemeClr val="accent1">
                    <a:lumMod val="40000"/>
                    <a:lumOff val="60000"/>
                    <a:alpha val="84000"/>
                  </a:schemeClr>
                </a:solidFill>
              </a:rPr>
              <a:t>International Compliance News</a:t>
            </a:r>
          </a:p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Settlements and Fines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C71854-BBA5-1785-9B25-55D0C5DD0BD7}"/>
              </a:ext>
            </a:extLst>
          </p:cNvPr>
          <p:cNvSpPr txBox="1"/>
          <p:nvPr/>
        </p:nvSpPr>
        <p:spPr>
          <a:xfrm>
            <a:off x="-66040" y="2100117"/>
            <a:ext cx="3390271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EU fines 5 pharma companies €13.4m ($14.1m) in cartel settlement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C3C7A-C08C-F885-A617-228AF718B232}"/>
              </a:ext>
            </a:extLst>
          </p:cNvPr>
          <p:cNvSpPr txBox="1"/>
          <p:nvPr/>
        </p:nvSpPr>
        <p:spPr>
          <a:xfrm>
            <a:off x="1972205" y="2100118"/>
            <a:ext cx="3750352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Israel Competition Authority fines MBI Pharma </a:t>
            </a:r>
          </a:p>
          <a:p>
            <a:pPr algn="ctr">
              <a:lnSpc>
                <a:spcPct val="95000"/>
              </a:lnSpc>
              <a:spcBef>
                <a:spcPts val="0"/>
              </a:spcBef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 million shekels ($2.36m) for excessive pricing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9F504-6912-FF3C-8C6E-9F937DC53FF9}"/>
              </a:ext>
            </a:extLst>
          </p:cNvPr>
          <p:cNvSpPr txBox="1"/>
          <p:nvPr/>
        </p:nvSpPr>
        <p:spPr>
          <a:xfrm>
            <a:off x="5674755" y="2064288"/>
            <a:ext cx="3092896" cy="1378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UK’s CAT, CMA fines Auden Mckenzie Accord-UK £130m ($164m) for price hikes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7FBAF8-BC99-395F-4D85-4EEB4890E88A}"/>
              </a:ext>
            </a:extLst>
          </p:cNvPr>
          <p:cNvSpPr/>
          <p:nvPr/>
        </p:nvSpPr>
        <p:spPr>
          <a:xfrm>
            <a:off x="7361648" y="4170356"/>
            <a:ext cx="1984785" cy="198478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C5C024-2E0E-B2A8-203F-E8D5F9089C0C}"/>
              </a:ext>
            </a:extLst>
          </p:cNvPr>
          <p:cNvSpPr/>
          <p:nvPr/>
        </p:nvSpPr>
        <p:spPr>
          <a:xfrm>
            <a:off x="313900" y="3795198"/>
            <a:ext cx="11764370" cy="2497540"/>
          </a:xfrm>
          <a:prstGeom prst="rect">
            <a:avLst/>
          </a:prstGeom>
          <a:solidFill>
            <a:srgbClr val="000E22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C54D61-C226-AE16-4E34-720B9CC828ED}"/>
              </a:ext>
            </a:extLst>
          </p:cNvPr>
          <p:cNvGrpSpPr/>
          <p:nvPr/>
        </p:nvGrpSpPr>
        <p:grpSpPr>
          <a:xfrm>
            <a:off x="596949" y="4170356"/>
            <a:ext cx="1984785" cy="1984785"/>
            <a:chOff x="7760961" y="320300"/>
            <a:chExt cx="1984785" cy="198478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69568C6-A920-3349-D01A-977FF3A735F2}"/>
                </a:ext>
              </a:extLst>
            </p:cNvPr>
            <p:cNvSpPr/>
            <p:nvPr/>
          </p:nvSpPr>
          <p:spPr>
            <a:xfrm>
              <a:off x="7760961" y="320300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43E12BC-DF30-B654-02AC-A5EA21E6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936478" y="746623"/>
              <a:ext cx="1633749" cy="113213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A1C067-2457-6F1C-9F1E-AD77CCC0E9F4}"/>
              </a:ext>
            </a:extLst>
          </p:cNvPr>
          <p:cNvGrpSpPr/>
          <p:nvPr/>
        </p:nvGrpSpPr>
        <p:grpSpPr>
          <a:xfrm>
            <a:off x="2854990" y="4170356"/>
            <a:ext cx="1984785" cy="1984785"/>
            <a:chOff x="3299205" y="3870265"/>
            <a:chExt cx="1984785" cy="1984785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60F7E6-1BB4-A788-C099-E893AAD0006E}"/>
                </a:ext>
              </a:extLst>
            </p:cNvPr>
            <p:cNvSpPr/>
            <p:nvPr/>
          </p:nvSpPr>
          <p:spPr>
            <a:xfrm>
              <a:off x="3299205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FE20D2D-6681-BB1B-EDAC-42E5B1641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3540976" y="4595147"/>
              <a:ext cx="1501241" cy="53501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8812BF-ABEE-57CB-274F-776152E1F3C2}"/>
              </a:ext>
            </a:extLst>
          </p:cNvPr>
          <p:cNvGrpSpPr/>
          <p:nvPr/>
        </p:nvGrpSpPr>
        <p:grpSpPr>
          <a:xfrm>
            <a:off x="5103608" y="4170356"/>
            <a:ext cx="1984785" cy="1984785"/>
            <a:chOff x="7532909" y="3870265"/>
            <a:chExt cx="1984785" cy="1984785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A6E52F2-72CE-103B-780D-297B11735E85}"/>
                </a:ext>
              </a:extLst>
            </p:cNvPr>
            <p:cNvSpPr/>
            <p:nvPr/>
          </p:nvSpPr>
          <p:spPr>
            <a:xfrm>
              <a:off x="7532909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AB650313-3D8D-9D97-10E5-EE798ADB9D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/>
          </p:blipFill>
          <p:spPr bwMode="auto">
            <a:xfrm>
              <a:off x="7929897" y="4251198"/>
              <a:ext cx="1215133" cy="1215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A56586A-A61E-BD41-B2BA-B928DFB8561C}"/>
              </a:ext>
            </a:extLst>
          </p:cNvPr>
          <p:cNvGrpSpPr/>
          <p:nvPr/>
        </p:nvGrpSpPr>
        <p:grpSpPr>
          <a:xfrm>
            <a:off x="7384562" y="4170356"/>
            <a:ext cx="1984785" cy="1984785"/>
            <a:chOff x="8774855" y="3870265"/>
            <a:chExt cx="1984785" cy="1984785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AE6F95B-6D8C-DB89-692C-DF952C79E40C}"/>
                </a:ext>
              </a:extLst>
            </p:cNvPr>
            <p:cNvSpPr/>
            <p:nvPr/>
          </p:nvSpPr>
          <p:spPr>
            <a:xfrm>
              <a:off x="8774855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CD5E7E4E-02F5-97FF-C193-5E18F1AE6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-361" b="27922"/>
            <a:stretch/>
          </p:blipFill>
          <p:spPr>
            <a:xfrm>
              <a:off x="9076710" y="4666370"/>
              <a:ext cx="1381074" cy="384787"/>
            </a:xfrm>
            <a:prstGeom prst="rect">
              <a:avLst/>
            </a:prstGeom>
          </p:spPr>
        </p:pic>
      </p:grp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3104564E-8586-3632-E2DF-562668F9A8F9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296DFE-46C5-3B61-C1A0-7E8D23DC8646}"/>
              </a:ext>
            </a:extLst>
          </p:cNvPr>
          <p:cNvSpPr txBox="1"/>
          <p:nvPr/>
        </p:nvSpPr>
        <p:spPr>
          <a:xfrm>
            <a:off x="9293888" y="2055567"/>
            <a:ext cx="2617539" cy="1700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Paris Court of Appeals fines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Servier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€430m ($471m) in Mediator lawsuit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DC4D9E-B354-397C-81F3-7607C0DC5D0D}"/>
              </a:ext>
            </a:extLst>
          </p:cNvPr>
          <p:cNvGrpSpPr/>
          <p:nvPr/>
        </p:nvGrpSpPr>
        <p:grpSpPr>
          <a:xfrm>
            <a:off x="9612607" y="4170356"/>
            <a:ext cx="1984785" cy="1984785"/>
            <a:chOff x="8774855" y="3870265"/>
            <a:chExt cx="1984785" cy="198478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F7D198-304D-2167-2527-388DC5423A31}"/>
                </a:ext>
              </a:extLst>
            </p:cNvPr>
            <p:cNvSpPr/>
            <p:nvPr/>
          </p:nvSpPr>
          <p:spPr>
            <a:xfrm>
              <a:off x="8774855" y="3870265"/>
              <a:ext cx="1984785" cy="19847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03A66B-140A-0778-FD9A-D6310AB93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270" t="18132" r="6816" b="15990"/>
            <a:stretch/>
          </p:blipFill>
          <p:spPr>
            <a:xfrm>
              <a:off x="8908686" y="4666370"/>
              <a:ext cx="1769017" cy="42196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2007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0000">
        <p159:morph option="byObject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3" grpId="0"/>
      <p:bldP spid="3" grpId="1"/>
      <p:bldP spid="4" grpId="0"/>
      <p:bldP spid="4" grpId="1"/>
      <p:bldP spid="22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5">
            <a:extLst>
              <a:ext uri="{FF2B5EF4-FFF2-40B4-BE49-F238E27FC236}">
                <a16:creationId xmlns:a16="http://schemas.microsoft.com/office/drawing/2014/main" id="{139AA10D-8812-FF4A-6977-BB409881F48F}"/>
              </a:ext>
            </a:extLst>
          </p:cNvPr>
          <p:cNvSpPr txBox="1">
            <a:spLocks/>
          </p:cNvSpPr>
          <p:nvPr/>
        </p:nvSpPr>
        <p:spPr>
          <a:xfrm>
            <a:off x="3313064" y="548639"/>
            <a:ext cx="8281987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200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rPr>
              <a:t>International Compliance News</a:t>
            </a:r>
          </a:p>
          <a:p>
            <a:pPr algn="ctr"/>
            <a:r>
              <a:rPr lang="en-US" sz="2200" b="1" dirty="0">
                <a:solidFill>
                  <a:schemeClr val="tx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Settlements and Fines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5DF563-C2F5-23AF-2706-4A1FDA9548EE}"/>
              </a:ext>
            </a:extLst>
          </p:cNvPr>
          <p:cNvSpPr/>
          <p:nvPr/>
        </p:nvSpPr>
        <p:spPr>
          <a:xfrm>
            <a:off x="603232" y="4170356"/>
            <a:ext cx="1984785" cy="1984785"/>
          </a:xfrm>
          <a:prstGeom prst="ellipse">
            <a:avLst/>
          </a:prstGeom>
          <a:solidFill>
            <a:srgbClr val="975ABE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1EF32A7-460C-CF61-620E-07F8CD594F36}"/>
              </a:ext>
            </a:extLst>
          </p:cNvPr>
          <p:cNvSpPr/>
          <p:nvPr/>
        </p:nvSpPr>
        <p:spPr>
          <a:xfrm>
            <a:off x="9381176" y="3429001"/>
            <a:ext cx="1984785" cy="19847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1606B72-48B2-C2A6-45DE-F9399C21F62B}"/>
              </a:ext>
            </a:extLst>
          </p:cNvPr>
          <p:cNvSpPr/>
          <p:nvPr/>
        </p:nvSpPr>
        <p:spPr>
          <a:xfrm>
            <a:off x="7132558" y="3429001"/>
            <a:ext cx="1984785" cy="1984785"/>
          </a:xfrm>
          <a:prstGeom prst="ellipse">
            <a:avLst/>
          </a:prstGeom>
          <a:solidFill>
            <a:srgbClr val="FC3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6AC2AAC-04C8-8EA9-B99D-175A293F991C}"/>
              </a:ext>
            </a:extLst>
          </p:cNvPr>
          <p:cNvSpPr txBox="1">
            <a:spLocks/>
          </p:cNvSpPr>
          <p:nvPr/>
        </p:nvSpPr>
        <p:spPr>
          <a:xfrm>
            <a:off x="548640" y="548640"/>
            <a:ext cx="5406641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solidFill>
                  <a:schemeClr val="accent1">
                    <a:lumMod val="40000"/>
                    <a:lumOff val="60000"/>
                    <a:alpha val="84000"/>
                  </a:schemeClr>
                </a:solidFill>
              </a:rPr>
              <a:t>International Compliance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Other News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DC3C7A-C08C-F885-A617-228AF718B232}"/>
              </a:ext>
            </a:extLst>
          </p:cNvPr>
          <p:cNvSpPr txBox="1"/>
          <p:nvPr/>
        </p:nvSpPr>
        <p:spPr>
          <a:xfrm>
            <a:off x="448055" y="2064288"/>
            <a:ext cx="53311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Germany’s DRPR issues warning to BioNTech and Twitter (X) for attempting to avoid COVID-19 debate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B7FBAF8-BC99-395F-4D85-4EEB4890E88A}"/>
              </a:ext>
            </a:extLst>
          </p:cNvPr>
          <p:cNvSpPr/>
          <p:nvPr/>
        </p:nvSpPr>
        <p:spPr>
          <a:xfrm>
            <a:off x="8256867" y="1444215"/>
            <a:ext cx="1984785" cy="1984785"/>
          </a:xfrm>
          <a:prstGeom prst="ellipse">
            <a:avLst/>
          </a:prstGeom>
          <a:solidFill>
            <a:schemeClr val="tx1">
              <a:lumMod val="75000"/>
              <a:alpha val="4983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4B8B364-F3D0-618B-0BCB-DBB922872068}"/>
              </a:ext>
            </a:extLst>
          </p:cNvPr>
          <p:cNvGrpSpPr/>
          <p:nvPr/>
        </p:nvGrpSpPr>
        <p:grpSpPr>
          <a:xfrm>
            <a:off x="9544949" y="3592774"/>
            <a:ext cx="1657238" cy="1657238"/>
            <a:chOff x="5267381" y="4334129"/>
            <a:chExt cx="1657238" cy="165723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E4C1214-3E60-7D78-F652-005687142468}"/>
                </a:ext>
              </a:extLst>
            </p:cNvPr>
            <p:cNvSpPr/>
            <p:nvPr/>
          </p:nvSpPr>
          <p:spPr>
            <a:xfrm>
              <a:off x="5267381" y="4334129"/>
              <a:ext cx="1657238" cy="16572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33821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5B51812-BDDD-71EA-B494-93AEE51EB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7270" y="4857921"/>
              <a:ext cx="597460" cy="60965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329D58-A284-9909-8BDF-0D36129920CE}"/>
              </a:ext>
            </a:extLst>
          </p:cNvPr>
          <p:cNvGrpSpPr/>
          <p:nvPr/>
        </p:nvGrpSpPr>
        <p:grpSpPr>
          <a:xfrm>
            <a:off x="7296331" y="3592774"/>
            <a:ext cx="1657238" cy="1657238"/>
            <a:chOff x="3018763" y="4334129"/>
            <a:chExt cx="1657238" cy="165723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C60F7E6-1BB4-A788-C099-E893AAD0006E}"/>
                </a:ext>
              </a:extLst>
            </p:cNvPr>
            <p:cNvSpPr/>
            <p:nvPr/>
          </p:nvSpPr>
          <p:spPr>
            <a:xfrm>
              <a:off x="3018763" y="4334129"/>
              <a:ext cx="1657238" cy="16572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42765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FC1065F-CA7B-837E-6FC2-78FF81D1D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3184907" y="5101714"/>
              <a:ext cx="1341394" cy="1554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1026252-94C6-29A4-4966-EE1A1EBC3B88}"/>
              </a:ext>
            </a:extLst>
          </p:cNvPr>
          <p:cNvGrpSpPr/>
          <p:nvPr/>
        </p:nvGrpSpPr>
        <p:grpSpPr>
          <a:xfrm>
            <a:off x="8420640" y="1607988"/>
            <a:ext cx="1657238" cy="1657238"/>
            <a:chOff x="7525421" y="4334129"/>
            <a:chExt cx="1657238" cy="16572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89B9099-D522-2B0E-5175-9B8E1BC7E9BA}"/>
                </a:ext>
              </a:extLst>
            </p:cNvPr>
            <p:cNvSpPr/>
            <p:nvPr/>
          </p:nvSpPr>
          <p:spPr>
            <a:xfrm>
              <a:off x="7525421" y="4334129"/>
              <a:ext cx="1657238" cy="165723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>
              <a:outerShdw blurRad="464787" sx="102000" sy="102000" algn="ctr" rotWithShape="0">
                <a:prstClr val="black">
                  <a:alpha val="5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D444F5-6BC0-53FC-EAE1-FB106894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7691464" y="4831065"/>
              <a:ext cx="1352449" cy="662136"/>
            </a:xfrm>
            <a:prstGeom prst="rect">
              <a:avLst/>
            </a:prstGeom>
          </p:spPr>
        </p:pic>
      </p:grpSp>
      <p:sp>
        <p:nvSpPr>
          <p:cNvPr id="2" name="Footer Placeholder 13">
            <a:extLst>
              <a:ext uri="{FF2B5EF4-FFF2-40B4-BE49-F238E27FC236}">
                <a16:creationId xmlns:a16="http://schemas.microsoft.com/office/drawing/2014/main" id="{09F3CA3A-08E9-5671-B25A-76F8628F2469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9311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3500">
        <p159:morph option="byObject"/>
      </p:transition>
    </mc:Choice>
    <mc:Fallback xmlns="">
      <p:transition spd="slow" advClick="0" advTm="35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D226B-CA92-4DA4-5531-52D4D295D720}"/>
              </a:ext>
            </a:extLst>
          </p:cNvPr>
          <p:cNvSpPr/>
          <p:nvPr/>
        </p:nvSpPr>
        <p:spPr>
          <a:xfrm rot="10800000">
            <a:off x="-2" y="-3"/>
            <a:ext cx="6275295" cy="6857998"/>
          </a:xfrm>
          <a:prstGeom prst="rect">
            <a:avLst/>
          </a:prstGeom>
          <a:gradFill flip="none" rotWithShape="1">
            <a:gsLst>
              <a:gs pos="50000">
                <a:srgbClr val="000E22">
                  <a:alpha val="38996"/>
                </a:srgbClr>
              </a:gs>
              <a:gs pos="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6472789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New Drug Approvals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7ABBEC-A76F-CDFB-56F3-31865A7EE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B15B58-B037-DA4A-F4EF-8D26796154D9}"/>
              </a:ext>
            </a:extLst>
          </p:cNvPr>
          <p:cNvSpPr txBox="1"/>
          <p:nvPr/>
        </p:nvSpPr>
        <p:spPr>
          <a:xfrm>
            <a:off x="645328" y="5232076"/>
            <a:ext cx="2513005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b="1" dirty="0">
                <a:solidFill>
                  <a:schemeClr val="accent1">
                    <a:lumMod val="60000"/>
                    <a:lumOff val="40000"/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$9.75 million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settle FCA 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dirty="0">
                <a:solidFill>
                  <a:schemeClr val="bg2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 allegations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3875C3-C7EE-35F7-E2E5-44ECDC6F3D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97" y="4487614"/>
            <a:ext cx="2192867" cy="504359"/>
          </a:xfrm>
          <a:prstGeom prst="rect">
            <a:avLst/>
          </a:prstGeom>
        </p:spPr>
      </p:pic>
      <p:pic>
        <p:nvPicPr>
          <p:cNvPr id="5" name="Picture Placeholder 9">
            <a:extLst>
              <a:ext uri="{FF2B5EF4-FFF2-40B4-BE49-F238E27FC236}">
                <a16:creationId xmlns:a16="http://schemas.microsoft.com/office/drawing/2014/main" id="{D3D3AFCF-0F3B-0C20-F376-900D16C4AC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606251">
            <a:off x="12508487" y="3818218"/>
            <a:ext cx="2356814" cy="2347512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34D0C5E-02FA-6E7B-3391-849DE77B1C51}"/>
              </a:ext>
            </a:extLst>
          </p:cNvPr>
          <p:cNvSpPr/>
          <p:nvPr/>
        </p:nvSpPr>
        <p:spPr>
          <a:xfrm rot="17611880">
            <a:off x="5379767" y="4395498"/>
            <a:ext cx="1402117" cy="1402117"/>
          </a:xfrm>
          <a:prstGeom prst="ellipse">
            <a:avLst/>
          </a:prstGeom>
          <a:noFill/>
          <a:ln>
            <a:solidFill>
              <a:srgbClr val="FC3FFE">
                <a:alpha val="0"/>
              </a:srgb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E1E3800D-52FA-7539-CDBE-17FBAB71F52C}"/>
              </a:ext>
            </a:extLst>
          </p:cNvPr>
          <p:cNvSpPr txBox="1">
            <a:spLocks/>
          </p:cNvSpPr>
          <p:nvPr/>
        </p:nvSpPr>
        <p:spPr>
          <a:xfrm>
            <a:off x="5200375" y="608416"/>
            <a:ext cx="5923878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600" dirty="0">
                <a:solidFill>
                  <a:schemeClr val="accent1">
                    <a:lumMod val="40000"/>
                    <a:lumOff val="60000"/>
                    <a:alpha val="0"/>
                  </a:schemeClr>
                </a:solidFill>
              </a:rPr>
              <a:t>FDA approved </a:t>
            </a:r>
          </a:p>
          <a:p>
            <a:pPr>
              <a:lnSpc>
                <a:spcPct val="95000"/>
              </a:lnSpc>
            </a:pPr>
            <a:r>
              <a:rPr lang="en-US" sz="4600" dirty="0">
                <a:solidFill>
                  <a:schemeClr val="tx1">
                    <a:alpha val="0"/>
                  </a:schemeClr>
                </a:solidFill>
              </a:rPr>
              <a:t>46 novel therapies</a:t>
            </a:r>
          </a:p>
        </p:txBody>
      </p:sp>
      <p:pic>
        <p:nvPicPr>
          <p:cNvPr id="12" name="Picture Placeholder 7">
            <a:extLst>
              <a:ext uri="{FF2B5EF4-FFF2-40B4-BE49-F238E27FC236}">
                <a16:creationId xmlns:a16="http://schemas.microsoft.com/office/drawing/2014/main" id="{D4C1F47C-33DF-A862-FC87-00717BE48C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26" t="18391" r="34057" b="18403"/>
          <a:stretch/>
        </p:blipFill>
        <p:spPr>
          <a:xfrm rot="19667638">
            <a:off x="4316947" y="-3753977"/>
            <a:ext cx="4133239" cy="4133239"/>
          </a:xfrm>
          <a:prstGeom prst="ellipse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52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prism dir="u"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85A75-A9FD-5119-3302-44F727364F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7243" y="928789"/>
            <a:ext cx="1219200" cy="1219200"/>
          </a:xfrm>
          <a:prstGeom prst="rect">
            <a:avLst/>
          </a:prstGeom>
        </p:spPr>
      </p:pic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8371464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U.S. Supreme Court released decision for FCA fraud standard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9891AE49-AFDA-3BA7-3FEF-A82F581C983F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4500562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Compliance Spotlight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C4F37B-5579-9B87-CBF2-C39DBD8E15C7}"/>
              </a:ext>
            </a:extLst>
          </p:cNvPr>
          <p:cNvSpPr/>
          <p:nvPr/>
        </p:nvSpPr>
        <p:spPr>
          <a:xfrm>
            <a:off x="4428813" y="3620504"/>
            <a:ext cx="3334374" cy="535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“Knowingly” is defined as: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49B28-3BD0-6573-3D5A-FAF2E278089E}"/>
              </a:ext>
            </a:extLst>
          </p:cNvPr>
          <p:cNvSpPr/>
          <p:nvPr/>
        </p:nvSpPr>
        <p:spPr>
          <a:xfrm>
            <a:off x="1910268" y="2631592"/>
            <a:ext cx="8371464" cy="5354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FCA imposes liability only when defendant “knowingly” engages in fraud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1C8AC0-7830-9C19-9987-C01DAE1DD142}"/>
              </a:ext>
            </a:extLst>
          </p:cNvPr>
          <p:cNvGrpSpPr/>
          <p:nvPr/>
        </p:nvGrpSpPr>
        <p:grpSpPr>
          <a:xfrm>
            <a:off x="1072764" y="4282123"/>
            <a:ext cx="4590173" cy="1844977"/>
            <a:chOff x="1684544" y="4086265"/>
            <a:chExt cx="4097738" cy="18449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2E1B39-194F-2A5D-815E-CA1EA18EEC4E}"/>
                </a:ext>
              </a:extLst>
            </p:cNvPr>
            <p:cNvSpPr/>
            <p:nvPr/>
          </p:nvSpPr>
          <p:spPr>
            <a:xfrm>
              <a:off x="1684544" y="4757545"/>
              <a:ext cx="2859102" cy="11736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rIns="274320" bIns="91440" rtlCol="0" anchor="ctr"/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Having actual knowledge of the information</a:t>
              </a:r>
            </a:p>
          </p:txBody>
        </p: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57EC7CF9-B2DD-B15F-67BA-009E84AF6094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024162" y="3009745"/>
              <a:ext cx="681600" cy="28346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B3DCA7-E15F-D4ED-9BE2-D49F63446A5D}"/>
              </a:ext>
            </a:extLst>
          </p:cNvPr>
          <p:cNvGrpSpPr/>
          <p:nvPr/>
        </p:nvGrpSpPr>
        <p:grpSpPr>
          <a:xfrm>
            <a:off x="4508355" y="4271804"/>
            <a:ext cx="3254827" cy="1855296"/>
            <a:chOff x="4952328" y="4075946"/>
            <a:chExt cx="2466734" cy="185529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163035B-47AC-BF3E-5E66-51B9017D7C43}"/>
                </a:ext>
              </a:extLst>
            </p:cNvPr>
            <p:cNvCxnSpPr>
              <a:cxnSpLocks/>
            </p:cNvCxnSpPr>
            <p:nvPr/>
          </p:nvCxnSpPr>
          <p:spPr>
            <a:xfrm>
              <a:off x="6114292" y="4075946"/>
              <a:ext cx="0" cy="681600"/>
            </a:xfrm>
            <a:prstGeom prst="line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3DFE33-0128-5075-A7C7-D0BD64491568}"/>
                </a:ext>
              </a:extLst>
            </p:cNvPr>
            <p:cNvSpPr/>
            <p:nvPr/>
          </p:nvSpPr>
          <p:spPr>
            <a:xfrm>
              <a:off x="4952328" y="4757545"/>
              <a:ext cx="2466734" cy="117369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bIns="91440" rtlCol="0" anchor="ctr"/>
            <a:lstStyle/>
            <a:p>
              <a:pPr algn="ctr"/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Acting in deliberate ignorance of the truth or falsity of the information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39A6B13-E3FA-5A51-3B15-CC5DCED32522}"/>
              </a:ext>
            </a:extLst>
          </p:cNvPr>
          <p:cNvGrpSpPr/>
          <p:nvPr/>
        </p:nvGrpSpPr>
        <p:grpSpPr>
          <a:xfrm>
            <a:off x="6420172" y="4276748"/>
            <a:ext cx="4590173" cy="1850352"/>
            <a:chOff x="6117341" y="4080890"/>
            <a:chExt cx="4086360" cy="185035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94E235-8CA5-9595-9FFF-0786DA78EFB9}"/>
                </a:ext>
              </a:extLst>
            </p:cNvPr>
            <p:cNvSpPr/>
            <p:nvPr/>
          </p:nvSpPr>
          <p:spPr>
            <a:xfrm>
              <a:off x="7517381" y="4757546"/>
              <a:ext cx="2686320" cy="11736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Ins="182880" bIns="91440" rtlCol="0" anchor="ctr"/>
            <a:lstStyle/>
            <a:p>
              <a:pPr algn="ctr">
                <a:lnSpc>
                  <a:spcPct val="95000"/>
                </a:lnSpc>
              </a:pPr>
              <a:r>
                <a:rPr lang="en-US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Acting in reckless disregard of the truth or falsity of the information</a:t>
              </a:r>
            </a:p>
          </p:txBody>
        </p:sp>
        <p:cxnSp>
          <p:nvCxnSpPr>
            <p:cNvPr id="31" name="Elbow Connector 30">
              <a:extLst>
                <a:ext uri="{FF2B5EF4-FFF2-40B4-BE49-F238E27FC236}">
                  <a16:creationId xmlns:a16="http://schemas.microsoft.com/office/drawing/2014/main" id="{566CB5BB-71AD-936F-E202-D90D7931AD5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150613" y="3047618"/>
              <a:ext cx="676656" cy="274320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Footer Placeholder 13">
            <a:extLst>
              <a:ext uri="{FF2B5EF4-FFF2-40B4-BE49-F238E27FC236}">
                <a16:creationId xmlns:a16="http://schemas.microsoft.com/office/drawing/2014/main" id="{083FCA92-1C83-C2A2-F356-84DCEB33A0C1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5C905-1E21-114C-4A81-98EE3D59DEFD}"/>
              </a:ext>
            </a:extLst>
          </p:cNvPr>
          <p:cNvSpPr txBox="1"/>
          <p:nvPr/>
        </p:nvSpPr>
        <p:spPr>
          <a:xfrm>
            <a:off x="5366473" y="6429050"/>
            <a:ext cx="1459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Not legal advice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BC3066-0874-179A-4B13-5B5A634278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0"/>
          </a:blip>
          <a:stretch>
            <a:fillRect/>
          </a:stretch>
        </p:blipFill>
        <p:spPr>
          <a:xfrm flipH="1">
            <a:off x="12345260" y="2025442"/>
            <a:ext cx="2939080" cy="3803515"/>
          </a:xfrm>
          <a:prstGeom prst="rect">
            <a:avLst/>
          </a:prstGeom>
          <a:solidFill>
            <a:schemeClr val="tx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994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17000">
        <p159:morph option="byObject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E2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E22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63852764-9DED-05F3-8BA1-2A6EA39B6CF8}"/>
              </a:ext>
            </a:extLst>
          </p:cNvPr>
          <p:cNvSpPr txBox="1">
            <a:spLocks/>
          </p:cNvSpPr>
          <p:nvPr/>
        </p:nvSpPr>
        <p:spPr>
          <a:xfrm>
            <a:off x="548640" y="608416"/>
            <a:ext cx="7471158" cy="125304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5000"/>
              </a:lnSpc>
            </a:pPr>
            <a:r>
              <a:rPr lang="en-US" sz="46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FDA approved </a:t>
            </a:r>
          </a:p>
          <a:p>
            <a:pPr>
              <a:lnSpc>
                <a:spcPct val="95000"/>
              </a:lnSpc>
            </a:pPr>
            <a:r>
              <a:rPr lang="en-US" sz="4600" dirty="0"/>
              <a:t>55 novel therapies and</a:t>
            </a:r>
          </a:p>
          <a:p>
            <a:pPr>
              <a:lnSpc>
                <a:spcPct val="95000"/>
              </a:lnSpc>
            </a:pPr>
            <a:r>
              <a:rPr lang="en-US" sz="4600" dirty="0"/>
              <a:t>124 novel devices…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2CA23D66-C410-4FAC-9C8B-20FCAFD68A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26" t="18391" r="34057" b="18403"/>
          <a:stretch/>
        </p:blipFill>
        <p:spPr>
          <a:xfrm rot="1427581">
            <a:off x="8442624" y="-121890"/>
            <a:ext cx="2655582" cy="2655582"/>
          </a:xfrm>
          <a:noFill/>
        </p:spPr>
      </p:pic>
      <p:pic>
        <p:nvPicPr>
          <p:cNvPr id="6" name="Picture Placeholder 9">
            <a:extLst>
              <a:ext uri="{FF2B5EF4-FFF2-40B4-BE49-F238E27FC236}">
                <a16:creationId xmlns:a16="http://schemas.microsoft.com/office/drawing/2014/main" id="{AEA1B4A9-FD0D-D2DA-78F1-1AD4C8C3E2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9460" y="2250608"/>
            <a:ext cx="1841787" cy="1834518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792763-102A-0EF6-45AB-641B881C5F33}"/>
              </a:ext>
            </a:extLst>
          </p:cNvPr>
          <p:cNvSpPr txBox="1"/>
          <p:nvPr/>
        </p:nvSpPr>
        <p:spPr>
          <a:xfrm>
            <a:off x="548639" y="2755462"/>
            <a:ext cx="9130606" cy="36163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treatment for Alzheimer's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approval of CRISPR-based gene editing therapy</a:t>
            </a:r>
            <a:endParaRPr lang="en-US" sz="2200" b="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first-in-class product to treat Duchenne muscular dystrophy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injection for chronic weight management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b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antiviral pill to treat mild-to-moderate COVID-19 in adults 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2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Plus, new therapies for relapsed or refractory mantle cell lymphoma, late-onset Pompe disease, RSV, heart failure, and more</a:t>
            </a:r>
            <a:endParaRPr lang="en-US" sz="2200" b="1" dirty="0">
              <a:solidFill>
                <a:srgbClr val="FF4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0C658DA-2B83-AD2B-DF80-1353D53C03B9}"/>
              </a:ext>
            </a:extLst>
          </p:cNvPr>
          <p:cNvSpPr/>
          <p:nvPr/>
        </p:nvSpPr>
        <p:spPr>
          <a:xfrm flipH="1">
            <a:off x="9774811" y="3167867"/>
            <a:ext cx="1095717" cy="1095717"/>
          </a:xfrm>
          <a:prstGeom prst="ellipse">
            <a:avLst/>
          </a:prstGeom>
          <a:noFill/>
          <a:ln>
            <a:solidFill>
              <a:srgbClr val="FC3FFE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13">
            <a:extLst>
              <a:ext uri="{FF2B5EF4-FFF2-40B4-BE49-F238E27FC236}">
                <a16:creationId xmlns:a16="http://schemas.microsoft.com/office/drawing/2014/main" id="{079A4413-21B9-28CA-3034-3CD1FE82C7F3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2023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18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6000">
        <p159:morph option="byObject"/>
      </p:transition>
    </mc:Choice>
    <mc:Fallback xmlns="">
      <p:transition spd="slow" advClick="0" advTm="2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C6C6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2D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FED7C55-F545-49A1-90FD-D853A25AB4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" b="5000"/>
          <a:stretch/>
        </p:blipFill>
        <p:spPr>
          <a:xfrm flipH="1">
            <a:off x="0" y="0"/>
            <a:ext cx="12192000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DD226B-CA92-4DA4-5531-52D4D295D720}"/>
              </a:ext>
            </a:extLst>
          </p:cNvPr>
          <p:cNvSpPr/>
          <p:nvPr/>
        </p:nvSpPr>
        <p:spPr>
          <a:xfrm rot="10800000">
            <a:off x="-4" y="-3"/>
            <a:ext cx="6286503" cy="6857998"/>
          </a:xfrm>
          <a:prstGeom prst="rect">
            <a:avLst/>
          </a:prstGeom>
          <a:gradFill flip="none" rotWithShape="1">
            <a:gsLst>
              <a:gs pos="50000">
                <a:schemeClr val="accent1">
                  <a:lumMod val="50000"/>
                  <a:alpha val="24915"/>
                </a:schemeClr>
              </a:gs>
              <a:gs pos="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0F1DF5B-353A-4270-8C10-6A15094411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613" y="549275"/>
            <a:ext cx="5437187" cy="2986234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next?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69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2000">
        <p14:flip dir="r"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A17EB92D-82A7-3744-6288-6CF7F27716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904458" flipH="1" flipV="1">
            <a:off x="-561168" y="3436292"/>
            <a:ext cx="7550788" cy="66047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F53743-F6F7-AB43-AAB2-C48B7E4764F0}"/>
              </a:ext>
            </a:extLst>
          </p:cNvPr>
          <p:cNvSpPr/>
          <p:nvPr/>
        </p:nvSpPr>
        <p:spPr>
          <a:xfrm>
            <a:off x="2738630" y="2640597"/>
            <a:ext cx="6789600" cy="2128438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EDEE34F6-5710-6397-5BC6-DA157EB90495}"/>
              </a:ext>
            </a:extLst>
          </p:cNvPr>
          <p:cNvSpPr txBox="1">
            <a:spLocks/>
          </p:cNvSpPr>
          <p:nvPr/>
        </p:nvSpPr>
        <p:spPr>
          <a:xfrm>
            <a:off x="6360194" y="1209666"/>
            <a:ext cx="5537389" cy="823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Continued macroeconomic pressure from the Inflation Reduction Act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5ADE8F6-7D92-7DC4-02A5-26D4F2F7AD7F}"/>
              </a:ext>
            </a:extLst>
          </p:cNvPr>
          <p:cNvSpPr txBox="1">
            <a:spLocks/>
          </p:cNvSpPr>
          <p:nvPr/>
        </p:nvSpPr>
        <p:spPr>
          <a:xfrm>
            <a:off x="6360194" y="2697036"/>
            <a:ext cx="5334154" cy="127650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buNone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Scrutiny of Pharma </a:t>
            </a:r>
            <a:r>
              <a:rPr lang="en-US" dirty="0"/>
              <a:t>Manufacturer-Sponsored Genetic Testing</a:t>
            </a:r>
            <a:br>
              <a:rPr lang="en-US" dirty="0"/>
            </a:br>
            <a:endParaRPr kumimoji="0" lang="en-US" sz="25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8818F48C-8D8A-F959-68B6-B7945A7B8BD8}"/>
              </a:ext>
            </a:extLst>
          </p:cNvPr>
          <p:cNvSpPr txBox="1">
            <a:spLocks/>
          </p:cNvSpPr>
          <p:nvPr/>
        </p:nvSpPr>
        <p:spPr>
          <a:xfrm>
            <a:off x="6360194" y="4144650"/>
            <a:ext cx="5089417" cy="8525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shift towards increased standards and regulations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AI</a:t>
            </a:r>
          </a:p>
        </p:txBody>
      </p:sp>
      <p:sp>
        <p:nvSpPr>
          <p:cNvPr id="26" name="Title 14">
            <a:extLst>
              <a:ext uri="{FF2B5EF4-FFF2-40B4-BE49-F238E27FC236}">
                <a16:creationId xmlns:a16="http://schemas.microsoft.com/office/drawing/2014/main" id="{ACE254C7-F0C3-48D6-3E5E-ED5876BA88B4}"/>
              </a:ext>
            </a:extLst>
          </p:cNvPr>
          <p:cNvSpPr txBox="1">
            <a:spLocks/>
          </p:cNvSpPr>
          <p:nvPr/>
        </p:nvSpPr>
        <p:spPr>
          <a:xfrm>
            <a:off x="455613" y="549275"/>
            <a:ext cx="5437187" cy="298623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400" dirty="0">
                <a:solidFill>
                  <a:srgbClr val="E1D7FF"/>
                </a:solidFill>
              </a:rPr>
              <a:t>What’s next?</a:t>
            </a:r>
          </a:p>
        </p:txBody>
      </p:sp>
      <p:sp>
        <p:nvSpPr>
          <p:cNvPr id="28" name="Footer Placeholder 13">
            <a:extLst>
              <a:ext uri="{FF2B5EF4-FFF2-40B4-BE49-F238E27FC236}">
                <a16:creationId xmlns:a16="http://schemas.microsoft.com/office/drawing/2014/main" id="{4D573771-C5C9-57DF-06AB-0C889970357F}"/>
              </a:ext>
            </a:extLst>
          </p:cNvPr>
          <p:cNvSpPr txBox="1">
            <a:spLocks/>
          </p:cNvSpPr>
          <p:nvPr/>
        </p:nvSpPr>
        <p:spPr>
          <a:xfrm>
            <a:off x="550863" y="6501384"/>
            <a:ext cx="6379210" cy="153888"/>
          </a:xfrm>
          <a:prstGeom prst="rect">
            <a:avLst/>
          </a:prstGeom>
        </p:spPr>
        <p:txBody>
          <a:bodyPr lIns="0"/>
          <a:lstStyle>
            <a:defPPr>
              <a:defRPr lang="en-US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alpha val="68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Potomac River Partners  •  2023 Year-in-Review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30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2500">
        <p:zoom/>
      </p:transition>
    </mc:Choice>
    <mc:Fallback xmlns="">
      <p:transition spd="slow" advClick="0" advTm="125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7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2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9" grpId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EC2A791-55B1-20E1-B76E-3D36A9D5E338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Spotlight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DAAAF3B-DB4D-28B3-101F-2FF38F39C571}"/>
              </a:ext>
            </a:extLst>
          </p:cNvPr>
          <p:cNvSpPr txBox="1">
            <a:spLocks/>
          </p:cNvSpPr>
          <p:nvPr/>
        </p:nvSpPr>
        <p:spPr>
          <a:xfrm>
            <a:off x="6291033" y="297056"/>
            <a:ext cx="5331966" cy="3678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https://www.cms.gov/newsroom/press-releases/hhs-releases-initial-guidance-medicare-prescription-drug-inflation-rebate-program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https://www.cms.gov/files/document/inflation-rebate-fact-sheet-february-2023.pdf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https://www.cms.gov/inflation-reduction-act-and-medicare/medicare-drug-price-negotiation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https://www.cms.gov/files/document/fact-sheet-medicare-selected-drug-negotiation-list-ipay-2026.pdf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https://www.fiercepharma.com/pharma/abbvie-estimates-value-imbruvica-will-decline-21b-because-cms-price-negotiations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589F4CC-7328-021A-2A9C-CC7B3D6DC564}"/>
              </a:ext>
            </a:extLst>
          </p:cNvPr>
          <p:cNvSpPr txBox="1">
            <a:spLocks/>
          </p:cNvSpPr>
          <p:nvPr/>
        </p:nvSpPr>
        <p:spPr>
          <a:xfrm>
            <a:off x="429442" y="597134"/>
            <a:ext cx="5471526" cy="4779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https://www.justice.gov/opa/speech/assistant-attorney-general-kenneth-polite-jr-delivers-remarks-georgetown-university-law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https://www.justice.gov/usao-edny/pr/damian-williams-and-breon-peace-announce-new-voluntary-self-disclosure-policy-united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https://www.dykema.com/news-insights/doj-announces-a-new-corporate-voluntary-self-disclosure-policy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https://www.justice.gov/criminal-fraud/page/file/937501/download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https://www.justice.gov/opa/speech/deputy-attorney-general-lisa-o-monaco-announces-new-safe-harbor-policy-voluntary-self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https://oig.hhs.gov/documents/compliance-guidance/1114/GCPG-ICPG-Federal-Register-Notice.pdf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https://oig.hhs.gov/documents/compliance-guidance/1135/HHS-OIG-GCPG-2023.pdf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https://www.taf.org/scotus-supervalu-reject-standard/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https://www.scotusblog.com/2023/06/supreme-court-maintains-focus-on-defendants-subjective-beliefs-in-false-claims-act-cases/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https://www.fda.gov/media/173172/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https://www.foleyhoag.com/news-and-insights/publications/alerts-and-updates/2023/october/fda-issues-revised-draft-guidance-on-scientific-information-on-unapproved-uses-communications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BD554-10BF-5D88-2B77-C1ACA1DEDBA2}"/>
              </a:ext>
            </a:extLst>
          </p:cNvPr>
          <p:cNvSpPr txBox="1">
            <a:spLocks/>
          </p:cNvSpPr>
          <p:nvPr/>
        </p:nvSpPr>
        <p:spPr>
          <a:xfrm>
            <a:off x="6292114" y="2581936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Digital Promotions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8FAD132-40F9-863A-68F1-E93510350456}"/>
              </a:ext>
            </a:extLst>
          </p:cNvPr>
          <p:cNvSpPr txBox="1">
            <a:spLocks/>
          </p:cNvSpPr>
          <p:nvPr/>
        </p:nvSpPr>
        <p:spPr>
          <a:xfrm>
            <a:off x="457199" y="5219842"/>
            <a:ext cx="5443769" cy="2616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Inflation Reduction Act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6F5D223-2E30-E84A-C5A1-A94BFEADB26B}"/>
              </a:ext>
            </a:extLst>
          </p:cNvPr>
          <p:cNvSpPr txBox="1">
            <a:spLocks/>
          </p:cNvSpPr>
          <p:nvPr/>
        </p:nvSpPr>
        <p:spPr>
          <a:xfrm>
            <a:off x="457198" y="5554944"/>
            <a:ext cx="5443769" cy="6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https://litigationtracker.law.georgetown.edu/issues/inflation-reduction-act/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https://www.fiercehealthcare.com/payers/legal-battle-over-drug-price-negotiations-just-getting-started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41BE48-480C-531D-91F8-D600B6AC4ECB}"/>
              </a:ext>
            </a:extLst>
          </p:cNvPr>
          <p:cNvSpPr txBox="1">
            <a:spLocks/>
          </p:cNvSpPr>
          <p:nvPr/>
        </p:nvSpPr>
        <p:spPr>
          <a:xfrm>
            <a:off x="6289952" y="2909495"/>
            <a:ext cx="5331966" cy="37414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https://www.pmcpa.org.uk/cases/completed-cases/auth3642522-complainant-v-novartis/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https://www.pmcpa.org.uk/cases/completed-cases/auth3639422-complainant-v-roche-products/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https://www.pmcpa.org.uk/cases/completed-cases/auth3655622-anonymous-health-professional-v-novartis/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https://www.pmcpa.org.uk/cases/completed-cases/auth3646522-complainant-v-roche/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https://www.pmcpa.org.uk/cases/completed-cases/auth3525621-complainant-v-novo-nordisk/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https://www.pmcpa.org.uk/cases/completed-cases/auth3673722-complainant-v-daiichi-sankyo/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https://www.pmcpa.org.uk/about-us/media/news/pmcpa-launches-new-social-media-guidance-for-pharmaceutical-companies/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https://www.ftc.gov/business-guidance/blog/2023/06/ftc-endorsements-final-revised-guides-proposed-new-rule-updated-staff-publication 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https://www.canada.ca/en/health-canada/services/drugs-health-products/regulatory-requirements-advertising/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488276"/>
      </p:ext>
    </p:extLst>
  </p:cSld>
  <p:clrMapOvr>
    <a:masterClrMapping/>
  </p:clrMapOvr>
  <p:transition spd="slow" advTm="1000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1"/>
            <a:ext cx="5330806" cy="5717619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https://www.justice.gov/usao-mn/pr/court-enters-487-million-judgment-against-precision-lens-and-owner-paul-ehlen-paying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https://www.fdanews.com/articles/211962-precision-lens-ordered-to-pay-487-million-for-violation-of-false-claims-act?v=preview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https://www.cbsnews.com/news/philips-sleep-apnea-product-recall/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https://www.justice.gov/usao-sdca/pr/phillips-respironics-pays-24-million-allegedly-giving-kickbacks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https://www.wtae.com/article/philips-pays-dollar24-million-in-kickbacks-settlement/46238118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https://www.sec.gov/news/press-release/2023-92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https://www.fdanews.com/articles/211919-philips-to-pay-62-million-to-resolve-charges-of-violating-us-law-in-china?v=preview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https://www.justice.gov/opa/pr/biotelemetry-and-lifewatch-pay-more-147-million-resolve-false-claims-act-allegations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https://www.massdevice.com/philips-biotelemetry-settle-false-claims/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https://www.justice.gov/opa/pr/depuy-synthes-inc-agrees-pay-975-million-settle-allegations-concerning-kickbacks-paid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https://www.justice.gov/opa/press-release/file/1563296/download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https://www.justice.gov/opa/pr/spacelabs-healthcare-llc-agrees-pay-25-million-settle-allegations-it-overcharged-federal-0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https://www.justice.gov/opa/pr/major-generic-drug-companies-pay-over-quarter-billion-dollars-resolve-price-fixing-charges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https://www.cnbc.com/2023/08/21/teva-glenmark-enter-deferred-prosecution-deal-with-doj-over-price-fixing.html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https://www.fdanews.com/articles/211912-lilly-slapped-with-183-million-treble-false-claims-act-penalty?v=preview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https://www.fiercepharma.com/pharma/lilly-damages-tripled-183m-long-running-false-claims-case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  <a:p>
            <a:pPr marL="171450" indent="-17145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</a:pPr>
            <a:r>
              <a:rPr lang="en-US" sz="1100" dirty="0">
                <a:solidFill>
                  <a:schemeClr val="bg2">
                    <a:lumMod val="65000"/>
                    <a:lumOff val="35000"/>
                  </a:schemeClr>
                </a:solidFill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https://www.justice.gov/opa/pr/pharmaceutical-company-ultragenyx-agrees-pay-6-million-allegedly-paying-kickbacks-induce</a:t>
            </a:r>
            <a:endParaRPr lang="en-US" sz="1100" dirty="0">
              <a:solidFill>
                <a:schemeClr val="bg2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A60C1C-2D34-E1AA-5B39-3BFB4AC54F48}"/>
              </a:ext>
            </a:extLst>
          </p:cNvPr>
          <p:cNvSpPr txBox="1">
            <a:spLocks/>
          </p:cNvSpPr>
          <p:nvPr/>
        </p:nvSpPr>
        <p:spPr>
          <a:xfrm>
            <a:off x="6291072" y="311077"/>
            <a:ext cx="5589136" cy="3748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https://www.afslaw.com/perspectives/investigations-blog/ultragenyx-pay-6-million-settle-false-claims-act-case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https://www.dol.gov/newsroom/releases/ofccp/ofccp20231016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https://www.justice.gov/usao-ma/pr/orapharma-inc-agrees-pay-100000-resolve-allegations-false-claims-act-violations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https://www.justice.gov/d9/2023-02/us_v._orapharma_-_settlement_agreement.pdf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https://www.justice.gov/opa/pr/texas-laboratory-agrees-pay-59-million-settle-allegations-kickbacks-third-party-marketers-and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https://www.justice.gov/opa/pr/genomic-health-inc-agrees-pay-325-million-resolve-allegations-relating-submission-false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https://www.justice.gov/usao-sc/pr/labcorp-pay-united-states-19-million-settle-allegations-under-false-claims-act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https://www.genomeweb.com/business-news/genomic-health-pay-325m-resolve-cancer-test-false-claims-allegations-doj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https://www.prnewswire.com/news-releases/fentanyl-false-claims-act-qui-tam-case-leads-to-9m-settlement-301839735.html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https://www.accesswire.com/761854/Fentanyl-Qui-Tam-False-Claims-Act-Case-Leads-To-9-Million-Settlement-Against-Specialty-Pharmacies-and-Private-Equity-Firm-Ownership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8947E67-008D-E533-304A-FD7D2ACE9701}"/>
              </a:ext>
            </a:extLst>
          </p:cNvPr>
          <p:cNvSpPr txBox="1">
            <a:spLocks/>
          </p:cNvSpPr>
          <p:nvPr/>
        </p:nvSpPr>
        <p:spPr>
          <a:xfrm>
            <a:off x="6291072" y="4429591"/>
            <a:ext cx="5589135" cy="169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https://www.reuters.com/legal/indivior-reaches-deal-resolve-states-monopoly-claim-over-opioid-addiction-drug-2023-06-02/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https://www.reuters.com/business/healthcare-pharmaceuticals/teva-pay-nevada-193-million-over-role-opioid-epidemic-2023-06-07/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https://ag.nv.gov/News/PR/2023/Attorney_General_Ford_Announces_$193_Million_Settlement_with_Teva_Pharmaceuticals/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https://www.fiercepharma.com/pharma/takeda-shells-out-42-million-settle-texas-medicaid-fraud-claims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https://www.texasattorneygeneral.gov/news/releases/office-attorney-generals-civil-medicaid-fraud-division-recovers-427-million-taxpayer-funds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5D4228-27A2-FBAC-52C0-7F75E533E150}"/>
              </a:ext>
            </a:extLst>
          </p:cNvPr>
          <p:cNvSpPr txBox="1">
            <a:spLocks/>
          </p:cNvSpPr>
          <p:nvPr/>
        </p:nvSpPr>
        <p:spPr>
          <a:xfrm>
            <a:off x="6292114" y="4112176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State Settlements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Federal Settlements</a:t>
            </a:r>
          </a:p>
        </p:txBody>
      </p:sp>
    </p:spTree>
    <p:extLst>
      <p:ext uri="{BB962C8B-B14F-4D97-AF65-F5344CB8AC3E}">
        <p14:creationId xmlns:p14="http://schemas.microsoft.com/office/powerpoint/2010/main" val="23373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1"/>
            <a:ext cx="5330806" cy="5717619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https://www.cnbc.com/2023/04/04/jj-will-pay-8point9-billion-to-settle-claims-cosmetic-talc-products-caused-cancer.html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https://www.reuters.com/legal/jj-unit-goes-bankrupt-second-time-pursue-89-bln-talc-settlement-2023-04-04/?utm_campaign=mb&amp;utm_medium=newsletter&amp;utm_source=morning_brew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https://www.reuters.com/legal/3m-co-agrees-pay-6-billion-earplug-lawsuit-settlement-2023-08-29/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https://www.cbsnews.com/sanfrancisco/news/3m-agrees-to-pay-6-billion-to-settle-earplug-lawsuits-from-u-s-service-members/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https://www.astrazeneca.com/media-centre/press-releases/2023/astrazeneca-settles-nexium-and-prilosec-product-liability-litigations.html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https://www.fiercepharma.com/pharma/astrazeneca-ponies-425m-settle-us-lawsuits-over-nexium-prilosec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https://www.forbes.com/sites/roberthart/2023/10/11/gsk-settles-zantac-cases-after-claims-popular-heartburn-drug-causes-cancer/?sh=2c486d6b6cb4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https://www.reuters.com/legal/gsk-reaches-confidential-settlement-california-zantac-lawsuit-2023-10-11/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https://www.reuters.com/legal/indivior-pay-385-mln-end-suboxone-monopoly-lawsuits-2023-10-23/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https://www.fiercepharma.com/pharma/after-dismissal-slapdown-sun-and-taro-fork-over-75m-settle-price-fixing-claims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https://news.bloomberglaw.com/antitrust/mylan-pfizer-others-ordered-to-face-dermatology-antitrust-case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00" b="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https://topclassactions.com/lawsuit-settlements/prescription/sun-pharma-subsidiaries-agree-to-85-million-settlement-in-generic-pharmaceuticals-pricing-antitrust-litigation/</a:t>
            </a:r>
            <a:endParaRPr lang="en-US" sz="1200" b="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A60C1C-2D34-E1AA-5B39-3BFB4AC54F48}"/>
              </a:ext>
            </a:extLst>
          </p:cNvPr>
          <p:cNvSpPr txBox="1">
            <a:spLocks/>
          </p:cNvSpPr>
          <p:nvPr/>
        </p:nvSpPr>
        <p:spPr>
          <a:xfrm>
            <a:off x="6291072" y="659481"/>
            <a:ext cx="5589136" cy="340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https://www.americanbar.org/groups/health_law/section-news/2023/october/pfizer-settles-epipen-antitrust-suit-for-50m/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https://www.fiercepharma.com/pharma/pfizer-agrees-pay-50m-another-epipen-antitrust-settlement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https://endpts.com/jj-finalizes-25m-settlement-laying-remicade-antitrust-allegations-to-rest/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https://www.fiercepharma.com/pharma/merck-and-glenmark-wrap-zetia-pay-delay-case-after-pharmacies-take-settlement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https://www.competitionpolicyinternational.com/merck-says-it-will-pay-573-million-settlement-in-zetia-antitrust-case/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https://www.bseindia.com/xml-data/corpfiling/AttachLive/e2961ad8-e994-4202-81c9-632361434081.pdf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https://endpts.com/gilead-agrees-to-247m-hiv-drug-settlement-in-anti-generic-case/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https://www.pymnts.com/cpi_posts/gilead-agrees-to-246-8m-settlement-in-pay-for-delay-case/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https://www.fiercepharma.com/pharma/takeda-settles-pay-delay-lawsuit-over-gout-drug-colcrys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https://www.biospace.com/article/astrazeneca-s-alexion-reaches-125m-settlement-in-soliris-sales-tactics-lawsuit/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https://securities.stanford.edu/filings-case.html?id=105949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https://www.fiercepharma.com/pharma/eli-lilly-inks-settlement-long-running-insulin-pricing-lawsuit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5000"/>
              </a:lnSpc>
              <a:spcBef>
                <a:spcPts val="6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https://www.hbsslaw.com/sites/default/files/case-downloads/insulin/2023-05-26-motion-for-preliminary-approval-of-settlement.pdf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Civil Litigation</a:t>
            </a:r>
          </a:p>
        </p:txBody>
      </p:sp>
    </p:spTree>
    <p:extLst>
      <p:ext uri="{BB962C8B-B14F-4D97-AF65-F5344CB8AC3E}">
        <p14:creationId xmlns:p14="http://schemas.microsoft.com/office/powerpoint/2010/main" val="34684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1"/>
            <a:ext cx="5330806" cy="2769519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https://www.npr.org/2023/05/30/1178850879/sackler-family-purdue-pharma-immunity-lawsuits-oxycontin-opioid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https://www.cnn.com/2023/05/30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https://portal.ct.gov/ag/press-releases/2022-press-releases/ag-tong-compels-purdue-and-sacklers-to-pay-six-billion-to-victims-survivors-and-states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https://www.cnn.com/2023/08/10/politics/supreme-court-purdue-pharma-opioid-settlement/index.html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https://s3.documentcloud.org/documents/23904925/supreme-court-order-on-purdue-pharma.pdf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https://www.scotusblog.com/2023/12/purdue-bankruptcy-sacklers/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https://www.reuters.com/business/healthcare-pharmaceuticals/us-supreme-court-set-review-purdue-pharma-bankruptcy-settlement-2023-12-04/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A60C1C-2D34-E1AA-5B39-3BFB4AC54F48}"/>
              </a:ext>
            </a:extLst>
          </p:cNvPr>
          <p:cNvSpPr txBox="1">
            <a:spLocks/>
          </p:cNvSpPr>
          <p:nvPr/>
        </p:nvSpPr>
        <p:spPr>
          <a:xfrm>
            <a:off x="6291072" y="659481"/>
            <a:ext cx="5589136" cy="3400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https://www.cleveland.com/court-justice/2023/04/ex-pharmacy-rep-sentenced-to-prison-for-paying-kickbacks-to-cleveland-doctors.html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https://www.justice.gov/opa/pr/former-employee-medical-device-manufacturer-pleads-guilty-forging-two-fda-clearance-letters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https://www.sec.gov/news/press-release/2023-122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https://www.justice.gov/usao-sdny/pr/two-individuals-including-former-pharmaceutical-executive-plead-guilty-participating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https://www.fiercepharma.com/pharma/former-alexion-vp-4-others-find-their-goose-cooked-sec-insider-trading-charges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https://www.justice.gov/opa/pr/biotech-ceo-pleads-guilty-covid-19-securities-fraud-scheme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https://www.beckershospitalreview.com/legal-regulatory-issues/biotech-ceo-pleads-guilty-to-fraud-scheme.html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https://www.fiercepharma.com/pharma/former-novartis-execs-cleared-greek-bribery-charges-after-years-long-investigation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Civil Litigation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597A466D-1A1C-3A9B-08CF-B341D3E26968}"/>
              </a:ext>
            </a:extLst>
          </p:cNvPr>
          <p:cNvSpPr txBox="1">
            <a:spLocks/>
          </p:cNvSpPr>
          <p:nvPr/>
        </p:nvSpPr>
        <p:spPr>
          <a:xfrm>
            <a:off x="429768" y="4059937"/>
            <a:ext cx="5330806" cy="2769519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https://endpts.com/ex-takeda-staffers-small-hustle-ends-with-arrest-and-2-3m-fraud-charge/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https://www.bostonglobe.com/2023/01/12/business/former-takeda-worker-boyfriend-accused-defrauding-drug-firm-more-than-23m/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https://www.sec.gov/news/press-release/2023-255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https://www.cnbc.com/2023/12/19/sec-charges-ex-ceo-of-stimwave-with-fraud-says-some-devices-were-fake.html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https://www.massdevice.com/doj-indicts-former-stimwave-ceo-neuromod-implant/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https://www.justice.gov/usao-sdny/pr/former-ceo-medical-device-company-indicted-creating-and-selling-fake-medical-component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2E55084-B107-692E-4998-9D3AD14281AB}"/>
              </a:ext>
            </a:extLst>
          </p:cNvPr>
          <p:cNvSpPr txBox="1">
            <a:spLocks/>
          </p:cNvSpPr>
          <p:nvPr/>
        </p:nvSpPr>
        <p:spPr>
          <a:xfrm>
            <a:off x="457199" y="3697511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Individual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3338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1"/>
            <a:ext cx="5330806" cy="5717619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CT: https://portal.ct.gov/Office-of-the-Governor/News/Press-Releases/2023/06-2023/Governor-Lamont-Signs-Legislation-on-Health-Care-Affordability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CT: https://www.policymed.com/2023/08/connecticut-governor-signs-legislation-on-health-care-affordability.html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FL: https://www.flgov.com/2023/05/03/governor-desantis-signs-most-comprehensive-legislation-in-florida-history-to-increase-accountability-and-transparency-for-prescription-drug-costs/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n-NO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FL: https://www.nbcmiami.com/news/local/florida-gov-desantis-signs-bill-to-increase-transparency-for-prescription-drug-costs/3027175/</a:t>
            </a:r>
            <a:endParaRPr kumimoji="0" lang="nn-NO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TN: https://www.dwt.com/blogs/privacy--security-law-blog/2023/05/tennessee-information-protection-data-privacy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TN: http://www.capitol.tn.gov/Bills/113/Amend/HA0348.pdf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DE: https://legis.delaware.gov/BillDetail?LegislationId=140388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DE: https://www.whitecase.com/insight-alert/delaware-comprehensive-data-privacy-law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MI: https://www.fox2detroit.com/news/michigan-lawmakers-repeal-nations-only-immunity-law-that-shields-drug-companies-from-liability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MI: https://www.michigan.gov/ag/news/press-releases/2023/11/09/ag-nessel-celebrates-passage-of-drug-immunity-repeal-and-opioid-bar-legislation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A60C1C-2D34-E1AA-5B39-3BFB4AC54F48}"/>
              </a:ext>
            </a:extLst>
          </p:cNvPr>
          <p:cNvSpPr txBox="1">
            <a:spLocks/>
          </p:cNvSpPr>
          <p:nvPr/>
        </p:nvSpPr>
        <p:spPr>
          <a:xfrm>
            <a:off x="6291072" y="311077"/>
            <a:ext cx="5589136" cy="2264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https://www.fda.gov/media/170187/download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https://www.fda.gov/media/170899/download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https://www.fda.gov/media/162413/download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https://public-inspection.federalregister.gov/2023-21662.pdf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https://www.fda.gov/media/174066/download?attachment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https://www.foley.com/insights/publications/2023/12/fdas-final-rule-on-direct-to-consumer-advertising-presentation-of-risk-information/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8947E67-008D-E533-304A-FD7D2ACE9701}"/>
              </a:ext>
            </a:extLst>
          </p:cNvPr>
          <p:cNvSpPr txBox="1">
            <a:spLocks/>
          </p:cNvSpPr>
          <p:nvPr/>
        </p:nvSpPr>
        <p:spPr>
          <a:xfrm>
            <a:off x="6291072" y="2744388"/>
            <a:ext cx="5589135" cy="16910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https://www.fiercepharma.com/marketing/after-prolonged-quiet-spell-fda-ad-watchers-take-umbrage-xeris-misleading-claims-its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https://www.fda.gov/media/169419/download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https://www.fda.gov/media/169418/download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https://www.fda.gov/inspections-compliance-enforcement-and-criminal-investigations/warning-letters/zyto-technologies-inc-652316-06212023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https://www.raps.org/news-and-articles/news-articles/2023/7/utah-wellness-firm-warned-a-second-time-for-promot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https://www.fda.gov/inspections-compliance-enforcement-and-criminal-investigations/warning-letters/astrazeneca-pharmaceuticals-lp-664789-08042023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5D4228-27A2-FBAC-52C0-7F75E533E150}"/>
              </a:ext>
            </a:extLst>
          </p:cNvPr>
          <p:cNvSpPr txBox="1">
            <a:spLocks/>
          </p:cNvSpPr>
          <p:nvPr/>
        </p:nvSpPr>
        <p:spPr>
          <a:xfrm>
            <a:off x="6292114" y="2426973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FDA Warnings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State Law Updates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0DF6F5C-407E-3A57-A36D-5B2C964BCBE7}"/>
              </a:ext>
            </a:extLst>
          </p:cNvPr>
          <p:cNvSpPr txBox="1">
            <a:spLocks/>
          </p:cNvSpPr>
          <p:nvPr/>
        </p:nvSpPr>
        <p:spPr>
          <a:xfrm>
            <a:off x="429768" y="5620857"/>
            <a:ext cx="5330806" cy="935391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https://www.sec.gov/news/statement/munter-importance-risk-assessment-082523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https://apnews.com/article/meta-facebook-data-privacy-fine-europe-9aa912200226c3d53aa293dca8968f84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47C79A-3DED-0D04-AF82-9B2D7FBB982C}"/>
              </a:ext>
            </a:extLst>
          </p:cNvPr>
          <p:cNvSpPr txBox="1">
            <a:spLocks/>
          </p:cNvSpPr>
          <p:nvPr/>
        </p:nvSpPr>
        <p:spPr>
          <a:xfrm>
            <a:off x="457199" y="5258431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Compliance News</a:t>
            </a:r>
          </a:p>
        </p:txBody>
      </p:sp>
    </p:spTree>
    <p:extLst>
      <p:ext uri="{BB962C8B-B14F-4D97-AF65-F5344CB8AC3E}">
        <p14:creationId xmlns:p14="http://schemas.microsoft.com/office/powerpoint/2010/main" val="13891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2"/>
            <a:ext cx="5330806" cy="3131918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https://www.beckershospitalreview.com/pharmacy/fda-warns-astrazeneca-over-false-advertising-of-copd-drug.html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https://www.fiercebiotech.com/medtech/jjs-abiomed-lands-fda-warning-letter-over-impella-heart-pumps-software?utm_medium=email&amp;utm_source=nl&amp;utm_campaign=LS-NL-FierceMedTech&amp;oly_enc_id=6576I0000234G9K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https://www.fda.gov/inspections-compliance-enforcement-and-criminal-investigations/warning-letters/abiomed-inc-663150-09192023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https://www.fiercepharma.com/marketing/fda-rules-otsuka-marketing-claim-overstates-rexulti-efficacy-threatening-cornerstone-huge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https://www.fda.gov/media/173730/download?attachment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https://www.fiercepharma.com/marketing/fda-accuses-evofem-overstating-efficacy-contraceptive-gel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https://www.fda.gov/media/173696/download?attachment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AA60C1C-2D34-E1AA-5B39-3BFB4AC54F48}"/>
              </a:ext>
            </a:extLst>
          </p:cNvPr>
          <p:cNvSpPr txBox="1">
            <a:spLocks/>
          </p:cNvSpPr>
          <p:nvPr/>
        </p:nvSpPr>
        <p:spPr>
          <a:xfrm>
            <a:off x="6291072" y="311077"/>
            <a:ext cx="5589136" cy="2264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https://www.raps.org/news-and-articles/news-articles/2023/9/imdrf-guidance-updates-thinking-on-personalized-me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https://www.imdrf.org/sites/default/files/2023-09/IMDRF_PMD WG_N58 FINAL_2023 %28Edition 2%29_0.pdf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https://www.sidley.com/en/insights/newsupdates/2023/12/new-eu-esg-legislation-will-affect-non-eu-companies-with-significant-eu-revenues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https://www.esgtoday.com/eu-lawmakers-agree-on-new-law-requiring-companies-to-address-environmental-human-rights-impact-in-value-chains/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https://www.pharmaceutical-technology.com/news/five-pharma-firms-fined-e13-4-million-over-ecs-cartel-investigation/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https://news.yahoo.com/french-drugmaker-servier-ordered-pay-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https://barlaw.co.il/client-updates/israel-monopoly-fined-for-unfair-excessive-price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https://www.jdsupra.com/legalnews/monopoly-fined-for-unfair-excessive-2827267/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https://www.gov.uk/government/news/cma-decision-upheld-in-major-drug-price-abuse-case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https://www.fiercepharma.com/pharma/tribunal-upholds-ps130m-fine-after-uks-competition-authority-uncovered-10000-price-hike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https://drpr-online.de/2023/08/02/deutscher-rat-fuer-public-relations-mahnt-twitter-bzw-x-und-biontech-se/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https://theintercept.com/2023/01/16/twitter-covid-vaccine-pharma/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https://www.fiercepharma.com/marketing/biontech-and-x-warned-pr-body-trying-duck-covid-19-vaccine-debate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FDA Warnings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0DF6F5C-407E-3A57-A36D-5B2C964BCBE7}"/>
              </a:ext>
            </a:extLst>
          </p:cNvPr>
          <p:cNvSpPr txBox="1">
            <a:spLocks/>
          </p:cNvSpPr>
          <p:nvPr/>
        </p:nvSpPr>
        <p:spPr>
          <a:xfrm>
            <a:off x="429768" y="4317127"/>
            <a:ext cx="5330806" cy="935391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https://www.gov.uk/government/publications/software-and-artificial-intelligence-ai-as-a-medical-device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https://www.raps.org/news-and-articles/news-articles/2023/4/euro-roundup-transition-to-mdr-underway-for-63-of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https://safetyobserver.com/2023/05/04/eu-pharmaceutical-reform/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https://eur-lex.europa.eu/legal-content/EN/TXT/?uri=CELEX:52023PC0193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https://fcpablog.com/2023/08/28/the-iso-standard-for-internal-investigations-is-out-heres-what-to-know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https://www.iso.org/standard/74094.html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47C79A-3DED-0D04-AF82-9B2D7FBB982C}"/>
              </a:ext>
            </a:extLst>
          </p:cNvPr>
          <p:cNvSpPr txBox="1">
            <a:spLocks/>
          </p:cNvSpPr>
          <p:nvPr/>
        </p:nvSpPr>
        <p:spPr>
          <a:xfrm>
            <a:off x="457199" y="3917103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International Compliance</a:t>
            </a:r>
          </a:p>
        </p:txBody>
      </p:sp>
    </p:spTree>
    <p:extLst>
      <p:ext uri="{BB962C8B-B14F-4D97-AF65-F5344CB8AC3E}">
        <p14:creationId xmlns:p14="http://schemas.microsoft.com/office/powerpoint/2010/main" val="378449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B9B0CF0-B4B8-3AA0-0F98-BB1C3DBEE7E0}"/>
              </a:ext>
            </a:extLst>
          </p:cNvPr>
          <p:cNvGrpSpPr/>
          <p:nvPr/>
        </p:nvGrpSpPr>
        <p:grpSpPr>
          <a:xfrm>
            <a:off x="0" y="6556248"/>
            <a:ext cx="12192000" cy="301752"/>
            <a:chOff x="0" y="6556248"/>
            <a:chExt cx="12192000" cy="30175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A908CA-A0FB-7810-B26D-D3E661481912}"/>
                </a:ext>
              </a:extLst>
            </p:cNvPr>
            <p:cNvSpPr/>
            <p:nvPr/>
          </p:nvSpPr>
          <p:spPr>
            <a:xfrm>
              <a:off x="0" y="6556248"/>
              <a:ext cx="12192000" cy="301752"/>
            </a:xfrm>
            <a:prstGeom prst="rect">
              <a:avLst/>
            </a:prstGeom>
            <a:solidFill>
              <a:srgbClr val="000E2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ooter Placeholder 13">
              <a:extLst>
                <a:ext uri="{FF2B5EF4-FFF2-40B4-BE49-F238E27FC236}">
                  <a16:creationId xmlns:a16="http://schemas.microsoft.com/office/drawing/2014/main" id="{3C0EFBD9-C4C7-7E5B-2AC2-150A7030AB1E}"/>
                </a:ext>
              </a:extLst>
            </p:cNvPr>
            <p:cNvSpPr txBox="1">
              <a:spLocks/>
            </p:cNvSpPr>
            <p:nvPr/>
          </p:nvSpPr>
          <p:spPr>
            <a:xfrm>
              <a:off x="550863" y="6578409"/>
              <a:ext cx="6379210" cy="153888"/>
            </a:xfrm>
            <a:prstGeom prst="rect">
              <a:avLst/>
            </a:prstGeom>
          </p:spPr>
          <p:txBody>
            <a:bodyPr lIns="0"/>
            <a:lstStyle>
              <a:defPPr>
                <a:defRPr lang="en-US"/>
              </a:defPPr>
              <a:lvl1pPr marL="0" algn="l" defTabSz="914400" rtl="0" eaLnBrk="1" latinLnBrk="0" hangingPunct="1"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Potomac River Partners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 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2023 Year-in-Review 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•</a:t>
              </a:r>
              <a:r>
                <a: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1000" spc="50" dirty="0">
                  <a:latin typeface="+mj-lt"/>
                  <a:cs typeface="Arial" panose="020B0604020202020204" pitchFamily="34" charset="0"/>
                </a:rPr>
                <a:t>Sources</a:t>
              </a:r>
            </a:p>
          </p:txBody>
        </p:sp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B6911DCB-9141-26AB-46B5-F514C6025A71}"/>
              </a:ext>
            </a:extLst>
          </p:cNvPr>
          <p:cNvSpPr txBox="1">
            <a:spLocks/>
          </p:cNvSpPr>
          <p:nvPr/>
        </p:nvSpPr>
        <p:spPr>
          <a:xfrm>
            <a:off x="429768" y="659482"/>
            <a:ext cx="5330806" cy="3131918"/>
          </a:xfrm>
          <a:prstGeom prst="rect">
            <a:avLst/>
          </a:prstGeom>
        </p:spPr>
        <p:txBody>
          <a:bodyPr vert="horz" wrap="square" lIns="9144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https://www.fda.gov/drugs/new-drugs-fda-cders-new-molecular-entities-and-new-therapeutic-biological-products/novel-drug-approvals-2023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https://www.fiercepharma.com/special-reports/2023-drug-approvals-after-down-year-fda-signs-bounty-new-medicines?utm_medium=email&amp;utm_source=nl&amp;utm_campaign=LS-NL-FiercePharma&amp;oly_enc_id=2137F3702001G6W</a:t>
            </a: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8EE4DA-D0D1-20B7-64C0-D99841F98B4B}"/>
              </a:ext>
            </a:extLst>
          </p:cNvPr>
          <p:cNvSpPr txBox="1">
            <a:spLocks/>
          </p:cNvSpPr>
          <p:nvPr/>
        </p:nvSpPr>
        <p:spPr>
          <a:xfrm>
            <a:off x="457199" y="297055"/>
            <a:ext cx="5443769" cy="274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 Drug Approvals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FFA3CA-1D66-8F39-AA8C-C26BB96B94CE}"/>
              </a:ext>
            </a:extLst>
          </p:cNvPr>
          <p:cNvSpPr txBox="1">
            <a:spLocks/>
          </p:cNvSpPr>
          <p:nvPr/>
        </p:nvSpPr>
        <p:spPr>
          <a:xfrm>
            <a:off x="6292114" y="297055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What’s Next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D09B2E9-0CC6-485B-771E-D7AE2C170571}"/>
              </a:ext>
            </a:extLst>
          </p:cNvPr>
          <p:cNvSpPr txBox="1">
            <a:spLocks/>
          </p:cNvSpPr>
          <p:nvPr/>
        </p:nvSpPr>
        <p:spPr>
          <a:xfrm>
            <a:off x="6289952" y="659482"/>
            <a:ext cx="5331966" cy="33681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https://www.bloomberglaw.com/external/document/XC6ALSM4000000/health-care-transactions-professional-perspective-transactional-</a:t>
            </a: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https://healthpolicy.usc.edu/research/mitigating-the-inflation-reduction-acts-potential-adverse-impacts-on-the-prescription-drug-market/</a:t>
            </a: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https://www.debevoise.com/insights/publications/2022/11/implications-of-the-inflation-reduction-act</a:t>
            </a: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https://www.ebglaw.com/insights/publications/sponsored-genetic-testing-programs-compliance-considerations-following-doj-false-claims-act-settlement</a:t>
            </a: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https://www.fiercepharma.com/premium/webinar/unleashing-ai-opportunities-strong-data-foundation</a:t>
            </a: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https://www.gov.uk/government/publications/software-and-artificial-intelligence-ai-as-a-medical-device/software-and-artificial-intelligence-ai-as-a-medical-device</a:t>
            </a: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chemeClr val="bg2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https://www.fda.gov/news-events/press-announcements/fda-establishes-new-advisory-committee-digital-health-technologies</a:t>
            </a: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7E3536-6865-37A5-A82E-7BE89A281DCC}"/>
              </a:ext>
            </a:extLst>
          </p:cNvPr>
          <p:cNvSpPr txBox="1">
            <a:spLocks/>
          </p:cNvSpPr>
          <p:nvPr/>
        </p:nvSpPr>
        <p:spPr>
          <a:xfrm>
            <a:off x="6292114" y="4121710"/>
            <a:ext cx="5359672" cy="2651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Music Credits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4E8812C-2CC6-0F71-68F8-99FC74B25840}"/>
              </a:ext>
            </a:extLst>
          </p:cNvPr>
          <p:cNvSpPr txBox="1">
            <a:spLocks/>
          </p:cNvSpPr>
          <p:nvPr/>
        </p:nvSpPr>
        <p:spPr>
          <a:xfrm>
            <a:off x="6289952" y="4536346"/>
            <a:ext cx="5331966" cy="180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https://freemusicarchive.org/music/stockaudios/single/corporate-inspiration-background/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https://freemusicarchive.org/music/audiocoffee/cinematic-inspirational-music-1/background-inspiration/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https://www.bensound.com/royalty-free-music/track/perception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https://freemusicarchive.org/music/timtaj/corporate-music/smooth-corporate-background/</a:t>
            </a:r>
            <a:endParaRPr lang="en-US" sz="1300" dirty="0">
              <a:solidFill>
                <a:schemeClr val="bg2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65000"/>
                  <a:lumOff val="35000"/>
                </a:schemeClr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aphic 3">
            <a:extLst>
              <a:ext uri="{FF2B5EF4-FFF2-40B4-BE49-F238E27FC236}">
                <a16:creationId xmlns:a16="http://schemas.microsoft.com/office/drawing/2014/main" id="{51DE6CE6-2811-3538-9F87-FF678DCC80B5}"/>
              </a:ext>
            </a:extLst>
          </p:cNvPr>
          <p:cNvGrpSpPr>
            <a:grpSpLocks noChangeAspect="1"/>
          </p:cNvGrpSpPr>
          <p:nvPr/>
        </p:nvGrpSpPr>
        <p:grpSpPr>
          <a:xfrm>
            <a:off x="8928846" y="4017208"/>
            <a:ext cx="2938409" cy="1090270"/>
            <a:chOff x="4181189" y="2739104"/>
            <a:chExt cx="3821905" cy="1418081"/>
          </a:xfrm>
          <a:noFill/>
        </p:grpSpPr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57B2795E-0BEC-4B18-DCB9-F2C41FDA2CB0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  <a:grpFill/>
          </p:grpSpPr>
          <p:grpSp>
            <p:nvGrpSpPr>
              <p:cNvPr id="19" name="Graphic 3">
                <a:extLst>
                  <a:ext uri="{FF2B5EF4-FFF2-40B4-BE49-F238E27FC236}">
                    <a16:creationId xmlns:a16="http://schemas.microsoft.com/office/drawing/2014/main" id="{1B2F55CD-886C-CCE4-FEDA-2B357B5AA72F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FF30D77-E94F-DCBF-1272-72DB535203DE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CB4BB4C-0DCA-4FD3-51B4-6E5086B8CB0B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C7CC69C-DB8A-F059-8C45-60EE092976A8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E5B10D1-70FE-8957-B958-2B649E3C9C15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12FE9A9-93BB-85C7-0CBE-C7C21AB1945A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204D7A28-D4DC-6ECF-CA57-BC9A2D84647E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F0FB71B-3064-C703-C524-3EB799A11567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F2C8EF12-1ED2-9E6D-0537-4C4F1691CBB2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</p:grpSp>
          <p:grpSp>
            <p:nvGrpSpPr>
              <p:cNvPr id="20" name="Graphic 3">
                <a:extLst>
                  <a:ext uri="{FF2B5EF4-FFF2-40B4-BE49-F238E27FC236}">
                    <a16:creationId xmlns:a16="http://schemas.microsoft.com/office/drawing/2014/main" id="{ABECAA50-4358-DFFF-0162-A4EAAACE8C9F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66B2A72-5C64-7565-9579-5701DE43296D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F09A67AF-EFE0-69D4-2757-596D65E6EBAB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887D9554-5E16-F34F-9A7D-BBE00E275BD2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233BFAC-E21E-28E9-4961-58BCBDC9AB5A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1585E9F-5371-A844-C819-9BB92AE8158F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E78F010-AE0C-F1D3-165A-97D7E6980AFA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F96CEFA-6E10-9924-18EE-3E52B5C05DAA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3AECF028-3BF6-D28B-ACB5-1994DF83363F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658A93DB-A0B0-F2F5-B502-572AF6C2AA3E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A3C884D2-2368-09B3-8A90-D0DED6E41F03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A126FD14-56C7-40D1-B233-878461ADF5EB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D108D84-9AE4-AF68-E6E0-67E7D7492171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>
                        <a:alpha val="0"/>
                      </a:schemeClr>
                    </a:solidFill>
                  </a:endParaRPr>
                </a:p>
              </p:txBody>
            </p:sp>
          </p:grpSp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4B5A07A-F124-1A63-5A98-C06D80D76165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alpha val="0"/>
                  </a:schemeClr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FE10FA9-6811-12CA-4506-1D6762A807CB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alpha val="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8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6112583" cy="2025442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draft guidance on Scientific Information on Unapproved Uses</a:t>
            </a:r>
          </a:p>
        </p:txBody>
      </p:sp>
      <p:sp>
        <p:nvSpPr>
          <p:cNvPr id="15" name="Title 10">
            <a:extLst>
              <a:ext uri="{FF2B5EF4-FFF2-40B4-BE49-F238E27FC236}">
                <a16:creationId xmlns:a16="http://schemas.microsoft.com/office/drawing/2014/main" id="{9891AE49-AFDA-3BA7-3FEF-A82F581C983F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4500562" cy="156295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Compliance Spotlight</a:t>
            </a:r>
          </a:p>
        </p:txBody>
      </p:sp>
      <p:sp>
        <p:nvSpPr>
          <p:cNvPr id="8" name="Content Placeholder 11">
            <a:extLst>
              <a:ext uri="{FF2B5EF4-FFF2-40B4-BE49-F238E27FC236}">
                <a16:creationId xmlns:a16="http://schemas.microsoft.com/office/drawing/2014/main" id="{19BCAF96-898D-D6ED-E294-AF29E798C8DA}"/>
              </a:ext>
            </a:extLst>
          </p:cNvPr>
          <p:cNvSpPr txBox="1">
            <a:spLocks/>
          </p:cNvSpPr>
          <p:nvPr/>
        </p:nvSpPr>
        <p:spPr>
          <a:xfrm>
            <a:off x="550863" y="3498498"/>
            <a:ext cx="5758497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recommendations on distribution of reprints, clinical reference resources, and some firm-generated presentations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62A1C17B-A99A-C4A2-BADB-60C1BE79C10E}"/>
              </a:ext>
            </a:extLst>
          </p:cNvPr>
          <p:cNvSpPr txBox="1">
            <a:spLocks/>
          </p:cNvSpPr>
          <p:nvPr/>
        </p:nvSpPr>
        <p:spPr>
          <a:xfrm>
            <a:off x="2327532" y="585030"/>
            <a:ext cx="4861396" cy="441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0"/>
                  </a:schemeClr>
                </a:solidFill>
              </a:rPr>
              <a:t>Inflation Reduction 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D52BA-41D8-67DC-6CFE-E86221D19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6129" y="2025442"/>
            <a:ext cx="2939080" cy="38035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EAF99E-43B2-2015-240B-E332060BBC6C}"/>
              </a:ext>
            </a:extLst>
          </p:cNvPr>
          <p:cNvSpPr/>
          <p:nvPr/>
        </p:nvSpPr>
        <p:spPr>
          <a:xfrm rot="10800000">
            <a:off x="10368077" y="1029043"/>
            <a:ext cx="1025336" cy="1219200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3E17911-1DB0-66CF-67DE-23B114C1E2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32"/>
          <a:stretch/>
        </p:blipFill>
        <p:spPr bwMode="auto">
          <a:xfrm>
            <a:off x="10247084" y="1029043"/>
            <a:ext cx="1025337" cy="1219200"/>
          </a:xfrm>
          <a:prstGeom prst="rect">
            <a:avLst/>
          </a:prstGeom>
          <a:noFill/>
          <a:ln>
            <a:noFill/>
          </a:ln>
          <a:effectLst>
            <a:outerShdw blurRad="128555" dist="38100" dir="8100000" algn="t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0AC5E3-DABE-7A60-3A96-BEBE510DF7E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36248" y="1141249"/>
            <a:ext cx="1219200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04709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8500">
        <p159:morph option="byObject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554CAD3E-0EE9-10D2-8A4A-BC8D298D21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4"/>
            <a:ext cx="12192000" cy="685800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C90C9536-2C7B-7D23-EF43-2F1CB044724F}"/>
              </a:ext>
            </a:extLst>
          </p:cNvPr>
          <p:cNvSpPr/>
          <p:nvPr/>
        </p:nvSpPr>
        <p:spPr>
          <a:xfrm rot="10800000">
            <a:off x="-2" y="-3"/>
            <a:ext cx="6275295" cy="6857998"/>
          </a:xfrm>
          <a:prstGeom prst="rect">
            <a:avLst/>
          </a:prstGeom>
          <a:gradFill flip="none" rotWithShape="1">
            <a:gsLst>
              <a:gs pos="50000">
                <a:srgbClr val="000E22">
                  <a:alpha val="38996"/>
                </a:srgbClr>
              </a:gs>
              <a:gs pos="0">
                <a:srgbClr val="000E22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29F43C7B-5205-04B6-1D1C-D6AE08CB8A02}"/>
              </a:ext>
            </a:extLst>
          </p:cNvPr>
          <p:cNvSpPr txBox="1">
            <a:spLocks/>
          </p:cNvSpPr>
          <p:nvPr/>
        </p:nvSpPr>
        <p:spPr>
          <a:xfrm>
            <a:off x="750260" y="3460249"/>
            <a:ext cx="7100395" cy="13777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ContactUs@potomacriverpartners.com</a:t>
            </a:r>
            <a:r>
              <a:rPr lang="en-US" dirty="0">
                <a:solidFill>
                  <a:srgbClr val="FFCB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  <a:defRPr/>
            </a:pPr>
            <a:r>
              <a:rPr lang="en-US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www.PotomacRiverPartners.com</a:t>
            </a:r>
            <a:endParaRPr lang="en-US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aphic 3">
            <a:extLst>
              <a:ext uri="{FF2B5EF4-FFF2-40B4-BE49-F238E27FC236}">
                <a16:creationId xmlns:a16="http://schemas.microsoft.com/office/drawing/2014/main" id="{6B0C9DB9-125F-A364-EF98-A0D4FA4755F0}"/>
              </a:ext>
            </a:extLst>
          </p:cNvPr>
          <p:cNvGrpSpPr>
            <a:grpSpLocks noChangeAspect="1"/>
          </p:cNvGrpSpPr>
          <p:nvPr/>
        </p:nvGrpSpPr>
        <p:grpSpPr>
          <a:xfrm>
            <a:off x="9352787" y="806030"/>
            <a:ext cx="2244976" cy="832978"/>
            <a:chOff x="4181189" y="2739104"/>
            <a:chExt cx="3821905" cy="1418081"/>
          </a:xfrm>
        </p:grpSpPr>
        <p:grpSp>
          <p:nvGrpSpPr>
            <p:cNvPr id="37" name="Graphic 3">
              <a:extLst>
                <a:ext uri="{FF2B5EF4-FFF2-40B4-BE49-F238E27FC236}">
                  <a16:creationId xmlns:a16="http://schemas.microsoft.com/office/drawing/2014/main" id="{89267318-1944-050C-3CC4-1C0221AD7BE4}"/>
                </a:ext>
              </a:extLst>
            </p:cNvPr>
            <p:cNvGrpSpPr/>
            <p:nvPr/>
          </p:nvGrpSpPr>
          <p:grpSpPr>
            <a:xfrm>
              <a:off x="4181189" y="3367944"/>
              <a:ext cx="3821905" cy="789241"/>
              <a:chOff x="4181189" y="3367944"/>
              <a:chExt cx="3821905" cy="789241"/>
            </a:xfrm>
          </p:grpSpPr>
          <p:grpSp>
            <p:nvGrpSpPr>
              <p:cNvPr id="40" name="Graphic 3">
                <a:extLst>
                  <a:ext uri="{FF2B5EF4-FFF2-40B4-BE49-F238E27FC236}">
                    <a16:creationId xmlns:a16="http://schemas.microsoft.com/office/drawing/2014/main" id="{8A7F9D9C-EB6D-FE0F-3A46-0824A4F86AD8}"/>
                  </a:ext>
                </a:extLst>
              </p:cNvPr>
              <p:cNvGrpSpPr/>
              <p:nvPr/>
            </p:nvGrpSpPr>
            <p:grpSpPr>
              <a:xfrm>
                <a:off x="4792217" y="3972686"/>
                <a:ext cx="2655951" cy="184499"/>
                <a:chOff x="4792217" y="3972686"/>
                <a:chExt cx="2655951" cy="184499"/>
              </a:xfrm>
              <a:solidFill>
                <a:srgbClr val="FFFFFF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4765827D-6DE2-F64C-53C6-27F9E811CE13}"/>
                    </a:ext>
                  </a:extLst>
                </p:cNvPr>
                <p:cNvSpPr/>
                <p:nvPr/>
              </p:nvSpPr>
              <p:spPr>
                <a:xfrm>
                  <a:off x="4792217" y="3975544"/>
                  <a:ext cx="136493" cy="178689"/>
                </a:xfrm>
                <a:custGeom>
                  <a:avLst/>
                  <a:gdLst>
                    <a:gd name="connsiteX0" fmla="*/ 26575 w 136493"/>
                    <a:gd name="connsiteY0" fmla="*/ 28099 h 178689"/>
                    <a:gd name="connsiteX1" fmla="*/ 0 w 136493"/>
                    <a:gd name="connsiteY1" fmla="*/ 4477 h 178689"/>
                    <a:gd name="connsiteX2" fmla="*/ 0 w 136493"/>
                    <a:gd name="connsiteY2" fmla="*/ 0 h 178689"/>
                    <a:gd name="connsiteX3" fmla="*/ 64294 w 136493"/>
                    <a:gd name="connsiteY3" fmla="*/ 0 h 178689"/>
                    <a:gd name="connsiteX4" fmla="*/ 136493 w 136493"/>
                    <a:gd name="connsiteY4" fmla="*/ 46482 h 178689"/>
                    <a:gd name="connsiteX5" fmla="*/ 61627 w 136493"/>
                    <a:gd name="connsiteY5" fmla="*/ 92678 h 178689"/>
                    <a:gd name="connsiteX6" fmla="*/ 49721 w 136493"/>
                    <a:gd name="connsiteY6" fmla="*/ 92678 h 178689"/>
                    <a:gd name="connsiteX7" fmla="*/ 49721 w 136493"/>
                    <a:gd name="connsiteY7" fmla="*/ 178689 h 178689"/>
                    <a:gd name="connsiteX8" fmla="*/ 26575 w 136493"/>
                    <a:gd name="connsiteY8" fmla="*/ 178689 h 178689"/>
                    <a:gd name="connsiteX9" fmla="*/ 26575 w 136493"/>
                    <a:gd name="connsiteY9" fmla="*/ 28099 h 178689"/>
                    <a:gd name="connsiteX10" fmla="*/ 49721 w 136493"/>
                    <a:gd name="connsiteY10" fmla="*/ 82296 h 178689"/>
                    <a:gd name="connsiteX11" fmla="*/ 61151 w 136493"/>
                    <a:gd name="connsiteY11" fmla="*/ 82296 h 178689"/>
                    <a:gd name="connsiteX12" fmla="*/ 110585 w 136493"/>
                    <a:gd name="connsiteY12" fmla="*/ 46482 h 178689"/>
                    <a:gd name="connsiteX13" fmla="*/ 72295 w 136493"/>
                    <a:gd name="connsiteY13" fmla="*/ 10382 h 178689"/>
                    <a:gd name="connsiteX14" fmla="*/ 49721 w 136493"/>
                    <a:gd name="connsiteY14" fmla="*/ 28194 h 178689"/>
                    <a:gd name="connsiteX15" fmla="*/ 49721 w 136493"/>
                    <a:gd name="connsiteY15" fmla="*/ 82296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6493" h="178689">
                      <a:moveTo>
                        <a:pt x="26575" y="28099"/>
                      </a:moveTo>
                      <a:cubicBezTo>
                        <a:pt x="26575" y="11906"/>
                        <a:pt x="22860" y="7906"/>
                        <a:pt x="0" y="4477"/>
                      </a:cubicBezTo>
                      <a:lnTo>
                        <a:pt x="0" y="0"/>
                      </a:lnTo>
                      <a:lnTo>
                        <a:pt x="64294" y="0"/>
                      </a:lnTo>
                      <a:cubicBezTo>
                        <a:pt x="96393" y="0"/>
                        <a:pt x="136493" y="0"/>
                        <a:pt x="136493" y="46482"/>
                      </a:cubicBezTo>
                      <a:cubicBezTo>
                        <a:pt x="136493" y="92678"/>
                        <a:pt x="94012" y="92678"/>
                        <a:pt x="61627" y="92678"/>
                      </a:cubicBezTo>
                      <a:lnTo>
                        <a:pt x="49721" y="92678"/>
                      </a:lnTo>
                      <a:lnTo>
                        <a:pt x="49721" y="178689"/>
                      </a:lnTo>
                      <a:lnTo>
                        <a:pt x="26575" y="178689"/>
                      </a:lnTo>
                      <a:lnTo>
                        <a:pt x="26575" y="28099"/>
                      </a:lnTo>
                      <a:close/>
                      <a:moveTo>
                        <a:pt x="49721" y="82296"/>
                      </a:moveTo>
                      <a:lnTo>
                        <a:pt x="61151" y="82296"/>
                      </a:lnTo>
                      <a:cubicBezTo>
                        <a:pt x="85820" y="82296"/>
                        <a:pt x="110585" y="80677"/>
                        <a:pt x="110585" y="46482"/>
                      </a:cubicBezTo>
                      <a:cubicBezTo>
                        <a:pt x="110585" y="20193"/>
                        <a:pt x="96012" y="10382"/>
                        <a:pt x="72295" y="10382"/>
                      </a:cubicBezTo>
                      <a:cubicBezTo>
                        <a:pt x="51054" y="10382"/>
                        <a:pt x="49721" y="12763"/>
                        <a:pt x="49721" y="28194"/>
                      </a:cubicBezTo>
                      <a:lnTo>
                        <a:pt x="49721" y="822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3D2B460C-06CB-50EB-AAF7-C2F633D0F72A}"/>
                    </a:ext>
                  </a:extLst>
                </p:cNvPr>
                <p:cNvSpPr/>
                <p:nvPr/>
              </p:nvSpPr>
              <p:spPr>
                <a:xfrm>
                  <a:off x="5148072" y="3975544"/>
                  <a:ext cx="152780" cy="178689"/>
                </a:xfrm>
                <a:custGeom>
                  <a:avLst/>
                  <a:gdLst>
                    <a:gd name="connsiteX0" fmla="*/ 55054 w 152780"/>
                    <a:gd name="connsiteY0" fmla="*/ 31242 h 178689"/>
                    <a:gd name="connsiteX1" fmla="*/ 59055 w 152780"/>
                    <a:gd name="connsiteY1" fmla="*/ 16954 h 178689"/>
                    <a:gd name="connsiteX2" fmla="*/ 38576 w 152780"/>
                    <a:gd name="connsiteY2" fmla="*/ 4477 h 178689"/>
                    <a:gd name="connsiteX3" fmla="*/ 38576 w 152780"/>
                    <a:gd name="connsiteY3" fmla="*/ 0 h 178689"/>
                    <a:gd name="connsiteX4" fmla="*/ 84296 w 152780"/>
                    <a:gd name="connsiteY4" fmla="*/ 0 h 178689"/>
                    <a:gd name="connsiteX5" fmla="*/ 152781 w 152780"/>
                    <a:gd name="connsiteY5" fmla="*/ 178689 h 178689"/>
                    <a:gd name="connsiteX6" fmla="*/ 126968 w 152780"/>
                    <a:gd name="connsiteY6" fmla="*/ 178689 h 178689"/>
                    <a:gd name="connsiteX7" fmla="*/ 104680 w 152780"/>
                    <a:gd name="connsiteY7" fmla="*/ 119444 h 178689"/>
                    <a:gd name="connsiteX8" fmla="*/ 37719 w 152780"/>
                    <a:gd name="connsiteY8" fmla="*/ 119444 h 178689"/>
                    <a:gd name="connsiteX9" fmla="*/ 16764 w 152780"/>
                    <a:gd name="connsiteY9" fmla="*/ 178689 h 178689"/>
                    <a:gd name="connsiteX10" fmla="*/ 0 w 152780"/>
                    <a:gd name="connsiteY10" fmla="*/ 178689 h 178689"/>
                    <a:gd name="connsiteX11" fmla="*/ 55054 w 152780"/>
                    <a:gd name="connsiteY11" fmla="*/ 31242 h 178689"/>
                    <a:gd name="connsiteX12" fmla="*/ 41434 w 152780"/>
                    <a:gd name="connsiteY12" fmla="*/ 109061 h 178689"/>
                    <a:gd name="connsiteX13" fmla="*/ 101727 w 152780"/>
                    <a:gd name="connsiteY13" fmla="*/ 109061 h 178689"/>
                    <a:gd name="connsiteX14" fmla="*/ 71723 w 152780"/>
                    <a:gd name="connsiteY14" fmla="*/ 28099 h 178689"/>
                    <a:gd name="connsiteX15" fmla="*/ 41434 w 152780"/>
                    <a:gd name="connsiteY15" fmla="*/ 10906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52780" h="178689">
                      <a:moveTo>
                        <a:pt x="55054" y="31242"/>
                      </a:moveTo>
                      <a:cubicBezTo>
                        <a:pt x="56959" y="26479"/>
                        <a:pt x="59055" y="21146"/>
                        <a:pt x="59055" y="16954"/>
                      </a:cubicBezTo>
                      <a:cubicBezTo>
                        <a:pt x="59055" y="10001"/>
                        <a:pt x="51911" y="7620"/>
                        <a:pt x="38576" y="4477"/>
                      </a:cubicBezTo>
                      <a:lnTo>
                        <a:pt x="38576" y="0"/>
                      </a:lnTo>
                      <a:lnTo>
                        <a:pt x="84296" y="0"/>
                      </a:lnTo>
                      <a:lnTo>
                        <a:pt x="152781" y="178689"/>
                      </a:lnTo>
                      <a:lnTo>
                        <a:pt x="126968" y="178689"/>
                      </a:lnTo>
                      <a:lnTo>
                        <a:pt x="104680" y="119444"/>
                      </a:lnTo>
                      <a:lnTo>
                        <a:pt x="37719" y="119444"/>
                      </a:lnTo>
                      <a:lnTo>
                        <a:pt x="16764" y="178689"/>
                      </a:lnTo>
                      <a:lnTo>
                        <a:pt x="0" y="178689"/>
                      </a:lnTo>
                      <a:lnTo>
                        <a:pt x="55054" y="31242"/>
                      </a:lnTo>
                      <a:close/>
                      <a:moveTo>
                        <a:pt x="41434" y="109061"/>
                      </a:moveTo>
                      <a:lnTo>
                        <a:pt x="101727" y="109061"/>
                      </a:lnTo>
                      <a:lnTo>
                        <a:pt x="71723" y="28099"/>
                      </a:lnTo>
                      <a:lnTo>
                        <a:pt x="41434" y="10906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FAF7854-635C-B6F3-FB54-19683DB4E8E8}"/>
                    </a:ext>
                  </a:extLst>
                </p:cNvPr>
                <p:cNvSpPr/>
                <p:nvPr/>
              </p:nvSpPr>
              <p:spPr>
                <a:xfrm>
                  <a:off x="5512022" y="3975544"/>
                  <a:ext cx="142112" cy="178689"/>
                </a:xfrm>
                <a:custGeom>
                  <a:avLst/>
                  <a:gdLst>
                    <a:gd name="connsiteX0" fmla="*/ 26765 w 142112"/>
                    <a:gd name="connsiteY0" fmla="*/ 28099 h 178689"/>
                    <a:gd name="connsiteX1" fmla="*/ 0 w 142112"/>
                    <a:gd name="connsiteY1" fmla="*/ 4477 h 178689"/>
                    <a:gd name="connsiteX2" fmla="*/ 0 w 142112"/>
                    <a:gd name="connsiteY2" fmla="*/ 0 h 178689"/>
                    <a:gd name="connsiteX3" fmla="*/ 75152 w 142112"/>
                    <a:gd name="connsiteY3" fmla="*/ 0 h 178689"/>
                    <a:gd name="connsiteX4" fmla="*/ 134398 w 142112"/>
                    <a:gd name="connsiteY4" fmla="*/ 45911 h 178689"/>
                    <a:gd name="connsiteX5" fmla="*/ 88487 w 142112"/>
                    <a:gd name="connsiteY5" fmla="*/ 89154 h 178689"/>
                    <a:gd name="connsiteX6" fmla="*/ 142113 w 142112"/>
                    <a:gd name="connsiteY6" fmla="*/ 178689 h 178689"/>
                    <a:gd name="connsiteX7" fmla="*/ 116110 w 142112"/>
                    <a:gd name="connsiteY7" fmla="*/ 178689 h 178689"/>
                    <a:gd name="connsiteX8" fmla="*/ 63246 w 142112"/>
                    <a:gd name="connsiteY8" fmla="*/ 90773 h 178689"/>
                    <a:gd name="connsiteX9" fmla="*/ 50006 w 142112"/>
                    <a:gd name="connsiteY9" fmla="*/ 90773 h 178689"/>
                    <a:gd name="connsiteX10" fmla="*/ 50006 w 142112"/>
                    <a:gd name="connsiteY10" fmla="*/ 178689 h 178689"/>
                    <a:gd name="connsiteX11" fmla="*/ 26861 w 142112"/>
                    <a:gd name="connsiteY11" fmla="*/ 178689 h 178689"/>
                    <a:gd name="connsiteX12" fmla="*/ 26861 w 142112"/>
                    <a:gd name="connsiteY12" fmla="*/ 28099 h 178689"/>
                    <a:gd name="connsiteX13" fmla="*/ 49816 w 142112"/>
                    <a:gd name="connsiteY13" fmla="*/ 80391 h 178689"/>
                    <a:gd name="connsiteX14" fmla="*/ 56960 w 142112"/>
                    <a:gd name="connsiteY14" fmla="*/ 80391 h 178689"/>
                    <a:gd name="connsiteX15" fmla="*/ 108204 w 142112"/>
                    <a:gd name="connsiteY15" fmla="*/ 43244 h 178689"/>
                    <a:gd name="connsiteX16" fmla="*/ 68675 w 142112"/>
                    <a:gd name="connsiteY16" fmla="*/ 10287 h 178689"/>
                    <a:gd name="connsiteX17" fmla="*/ 49816 w 142112"/>
                    <a:gd name="connsiteY17" fmla="*/ 28099 h 178689"/>
                    <a:gd name="connsiteX18" fmla="*/ 49816 w 142112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2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7E1484D6-108C-F07B-0595-3AF74ECA3322}"/>
                    </a:ext>
                  </a:extLst>
                </p:cNvPr>
                <p:cNvSpPr/>
                <p:nvPr/>
              </p:nvSpPr>
              <p:spPr>
                <a:xfrm>
                  <a:off x="5876543" y="3975449"/>
                  <a:ext cx="136207" cy="178784"/>
                </a:xfrm>
                <a:custGeom>
                  <a:avLst/>
                  <a:gdLst>
                    <a:gd name="connsiteX0" fmla="*/ 56579 w 136207"/>
                    <a:gd name="connsiteY0" fmla="*/ 10382 h 178784"/>
                    <a:gd name="connsiteX1" fmla="*/ 32671 w 136207"/>
                    <a:gd name="connsiteY1" fmla="*/ 10382 h 178784"/>
                    <a:gd name="connsiteX2" fmla="*/ 8287 w 136207"/>
                    <a:gd name="connsiteY2" fmla="*/ 36100 h 178784"/>
                    <a:gd name="connsiteX3" fmla="*/ 0 w 136207"/>
                    <a:gd name="connsiteY3" fmla="*/ 36100 h 178784"/>
                    <a:gd name="connsiteX4" fmla="*/ 1334 w 136207"/>
                    <a:gd name="connsiteY4" fmla="*/ 0 h 178784"/>
                    <a:gd name="connsiteX5" fmla="*/ 134874 w 136207"/>
                    <a:gd name="connsiteY5" fmla="*/ 0 h 178784"/>
                    <a:gd name="connsiteX6" fmla="*/ 136208 w 136207"/>
                    <a:gd name="connsiteY6" fmla="*/ 36100 h 178784"/>
                    <a:gd name="connsiteX7" fmla="*/ 128016 w 136207"/>
                    <a:gd name="connsiteY7" fmla="*/ 36100 h 178784"/>
                    <a:gd name="connsiteX8" fmla="*/ 103632 w 136207"/>
                    <a:gd name="connsiteY8" fmla="*/ 10382 h 178784"/>
                    <a:gd name="connsiteX9" fmla="*/ 79724 w 136207"/>
                    <a:gd name="connsiteY9" fmla="*/ 10382 h 178784"/>
                    <a:gd name="connsiteX10" fmla="*/ 79724 w 136207"/>
                    <a:gd name="connsiteY10" fmla="*/ 178784 h 178784"/>
                    <a:gd name="connsiteX11" fmla="*/ 56579 w 136207"/>
                    <a:gd name="connsiteY11" fmla="*/ 178784 h 178784"/>
                    <a:gd name="connsiteX12" fmla="*/ 56579 w 136207"/>
                    <a:gd name="connsiteY12" fmla="*/ 10382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36207" h="178784">
                      <a:moveTo>
                        <a:pt x="56579" y="10382"/>
                      </a:moveTo>
                      <a:lnTo>
                        <a:pt x="32671" y="10382"/>
                      </a:lnTo>
                      <a:cubicBezTo>
                        <a:pt x="10382" y="10382"/>
                        <a:pt x="9811" y="19907"/>
                        <a:pt x="8287" y="36100"/>
                      </a:cubicBezTo>
                      <a:lnTo>
                        <a:pt x="0" y="36100"/>
                      </a:lnTo>
                      <a:lnTo>
                        <a:pt x="1334" y="0"/>
                      </a:lnTo>
                      <a:lnTo>
                        <a:pt x="134874" y="0"/>
                      </a:lnTo>
                      <a:lnTo>
                        <a:pt x="136208" y="36100"/>
                      </a:lnTo>
                      <a:lnTo>
                        <a:pt x="128016" y="36100"/>
                      </a:lnTo>
                      <a:cubicBezTo>
                        <a:pt x="126397" y="19907"/>
                        <a:pt x="126397" y="10382"/>
                        <a:pt x="103632" y="10382"/>
                      </a:cubicBezTo>
                      <a:lnTo>
                        <a:pt x="79724" y="10382"/>
                      </a:lnTo>
                      <a:lnTo>
                        <a:pt x="79724" y="178784"/>
                      </a:lnTo>
                      <a:lnTo>
                        <a:pt x="56579" y="178784"/>
                      </a:lnTo>
                      <a:lnTo>
                        <a:pt x="56579" y="10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1618A429-947A-2BA8-69CE-054CBDD8C5A3}"/>
                    </a:ext>
                  </a:extLst>
                </p:cNvPr>
                <p:cNvSpPr/>
                <p:nvPr/>
              </p:nvSpPr>
              <p:spPr>
                <a:xfrm>
                  <a:off x="6227349" y="3975544"/>
                  <a:ext cx="150780" cy="178689"/>
                </a:xfrm>
                <a:custGeom>
                  <a:avLst/>
                  <a:gdLst>
                    <a:gd name="connsiteX0" fmla="*/ 26575 w 150780"/>
                    <a:gd name="connsiteY0" fmla="*/ 31242 h 178689"/>
                    <a:gd name="connsiteX1" fmla="*/ 0 w 150780"/>
                    <a:gd name="connsiteY1" fmla="*/ 4477 h 178689"/>
                    <a:gd name="connsiteX2" fmla="*/ 0 w 150780"/>
                    <a:gd name="connsiteY2" fmla="*/ 0 h 178689"/>
                    <a:gd name="connsiteX3" fmla="*/ 53149 w 150780"/>
                    <a:gd name="connsiteY3" fmla="*/ 0 h 178689"/>
                    <a:gd name="connsiteX4" fmla="*/ 136493 w 150780"/>
                    <a:gd name="connsiteY4" fmla="*/ 144971 h 178689"/>
                    <a:gd name="connsiteX5" fmla="*/ 136970 w 150780"/>
                    <a:gd name="connsiteY5" fmla="*/ 144971 h 178689"/>
                    <a:gd name="connsiteX6" fmla="*/ 136970 w 150780"/>
                    <a:gd name="connsiteY6" fmla="*/ 0 h 178689"/>
                    <a:gd name="connsiteX7" fmla="*/ 150781 w 150780"/>
                    <a:gd name="connsiteY7" fmla="*/ 0 h 178689"/>
                    <a:gd name="connsiteX8" fmla="*/ 150781 w 150780"/>
                    <a:gd name="connsiteY8" fmla="*/ 178689 h 178689"/>
                    <a:gd name="connsiteX9" fmla="*/ 130588 w 150780"/>
                    <a:gd name="connsiteY9" fmla="*/ 178689 h 178689"/>
                    <a:gd name="connsiteX10" fmla="*/ 40862 w 150780"/>
                    <a:gd name="connsiteY10" fmla="*/ 22765 h 178689"/>
                    <a:gd name="connsiteX11" fmla="*/ 40291 w 150780"/>
                    <a:gd name="connsiteY11" fmla="*/ 22765 h 178689"/>
                    <a:gd name="connsiteX12" fmla="*/ 40291 w 150780"/>
                    <a:gd name="connsiteY12" fmla="*/ 178689 h 178689"/>
                    <a:gd name="connsiteX13" fmla="*/ 26479 w 150780"/>
                    <a:gd name="connsiteY13" fmla="*/ 178689 h 178689"/>
                    <a:gd name="connsiteX14" fmla="*/ 26479 w 150780"/>
                    <a:gd name="connsiteY14" fmla="*/ 31242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0780" h="178689">
                      <a:moveTo>
                        <a:pt x="26575" y="31242"/>
                      </a:moveTo>
                      <a:cubicBezTo>
                        <a:pt x="26575" y="10001"/>
                        <a:pt x="22860" y="8096"/>
                        <a:pt x="0" y="4477"/>
                      </a:cubicBezTo>
                      <a:lnTo>
                        <a:pt x="0" y="0"/>
                      </a:lnTo>
                      <a:lnTo>
                        <a:pt x="53149" y="0"/>
                      </a:lnTo>
                      <a:lnTo>
                        <a:pt x="136493" y="144971"/>
                      </a:lnTo>
                      <a:lnTo>
                        <a:pt x="136970" y="144971"/>
                      </a:lnTo>
                      <a:lnTo>
                        <a:pt x="136970" y="0"/>
                      </a:lnTo>
                      <a:lnTo>
                        <a:pt x="150781" y="0"/>
                      </a:lnTo>
                      <a:lnTo>
                        <a:pt x="150781" y="178689"/>
                      </a:lnTo>
                      <a:lnTo>
                        <a:pt x="130588" y="178689"/>
                      </a:lnTo>
                      <a:lnTo>
                        <a:pt x="40862" y="22765"/>
                      </a:lnTo>
                      <a:lnTo>
                        <a:pt x="40291" y="22765"/>
                      </a:lnTo>
                      <a:lnTo>
                        <a:pt x="40291" y="178689"/>
                      </a:lnTo>
                      <a:lnTo>
                        <a:pt x="26479" y="178689"/>
                      </a:lnTo>
                      <a:lnTo>
                        <a:pt x="26479" y="31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62A3936E-025F-7E36-EF41-E508BF141DDE}"/>
                    </a:ext>
                  </a:extLst>
                </p:cNvPr>
                <p:cNvSpPr/>
                <p:nvPr/>
              </p:nvSpPr>
              <p:spPr>
                <a:xfrm>
                  <a:off x="6612635" y="3975544"/>
                  <a:ext cx="131730" cy="178784"/>
                </a:xfrm>
                <a:custGeom>
                  <a:avLst/>
                  <a:gdLst>
                    <a:gd name="connsiteX0" fmla="*/ 26861 w 131730"/>
                    <a:gd name="connsiteY0" fmla="*/ 27813 h 178784"/>
                    <a:gd name="connsiteX1" fmla="*/ 0 w 131730"/>
                    <a:gd name="connsiteY1" fmla="*/ 4477 h 178784"/>
                    <a:gd name="connsiteX2" fmla="*/ 0 w 131730"/>
                    <a:gd name="connsiteY2" fmla="*/ 0 h 178784"/>
                    <a:gd name="connsiteX3" fmla="*/ 125349 w 131730"/>
                    <a:gd name="connsiteY3" fmla="*/ 0 h 178784"/>
                    <a:gd name="connsiteX4" fmla="*/ 126683 w 131730"/>
                    <a:gd name="connsiteY4" fmla="*/ 32385 h 178784"/>
                    <a:gd name="connsiteX5" fmla="*/ 118491 w 131730"/>
                    <a:gd name="connsiteY5" fmla="*/ 32385 h 178784"/>
                    <a:gd name="connsiteX6" fmla="*/ 94012 w 131730"/>
                    <a:gd name="connsiteY6" fmla="*/ 10382 h 178784"/>
                    <a:gd name="connsiteX7" fmla="*/ 66104 w 131730"/>
                    <a:gd name="connsiteY7" fmla="*/ 10382 h 178784"/>
                    <a:gd name="connsiteX8" fmla="*/ 49911 w 131730"/>
                    <a:gd name="connsiteY8" fmla="*/ 27908 h 178784"/>
                    <a:gd name="connsiteX9" fmla="*/ 49911 w 131730"/>
                    <a:gd name="connsiteY9" fmla="*/ 80200 h 178784"/>
                    <a:gd name="connsiteX10" fmla="*/ 83629 w 131730"/>
                    <a:gd name="connsiteY10" fmla="*/ 80200 h 178784"/>
                    <a:gd name="connsiteX11" fmla="*/ 109633 w 131730"/>
                    <a:gd name="connsiteY11" fmla="*/ 58198 h 178784"/>
                    <a:gd name="connsiteX12" fmla="*/ 115729 w 131730"/>
                    <a:gd name="connsiteY12" fmla="*/ 58198 h 178784"/>
                    <a:gd name="connsiteX13" fmla="*/ 115729 w 131730"/>
                    <a:gd name="connsiteY13" fmla="*/ 113157 h 178784"/>
                    <a:gd name="connsiteX14" fmla="*/ 109633 w 131730"/>
                    <a:gd name="connsiteY14" fmla="*/ 113157 h 178784"/>
                    <a:gd name="connsiteX15" fmla="*/ 83629 w 131730"/>
                    <a:gd name="connsiteY15" fmla="*/ 90583 h 178784"/>
                    <a:gd name="connsiteX16" fmla="*/ 49911 w 131730"/>
                    <a:gd name="connsiteY16" fmla="*/ 90583 h 178784"/>
                    <a:gd name="connsiteX17" fmla="*/ 49911 w 131730"/>
                    <a:gd name="connsiteY17" fmla="*/ 152971 h 178784"/>
                    <a:gd name="connsiteX18" fmla="*/ 71723 w 131730"/>
                    <a:gd name="connsiteY18" fmla="*/ 168402 h 178784"/>
                    <a:gd name="connsiteX19" fmla="*/ 100394 w 131730"/>
                    <a:gd name="connsiteY19" fmla="*/ 168402 h 178784"/>
                    <a:gd name="connsiteX20" fmla="*/ 123539 w 131730"/>
                    <a:gd name="connsiteY20" fmla="*/ 142684 h 178784"/>
                    <a:gd name="connsiteX21" fmla="*/ 131731 w 131730"/>
                    <a:gd name="connsiteY21" fmla="*/ 142684 h 178784"/>
                    <a:gd name="connsiteX22" fmla="*/ 129921 w 131730"/>
                    <a:gd name="connsiteY22" fmla="*/ 178784 h 178784"/>
                    <a:gd name="connsiteX23" fmla="*/ 26861 w 131730"/>
                    <a:gd name="connsiteY23" fmla="*/ 178784 h 178784"/>
                    <a:gd name="connsiteX24" fmla="*/ 26861 w 131730"/>
                    <a:gd name="connsiteY24" fmla="*/ 27813 h 1787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31730" h="178784">
                      <a:moveTo>
                        <a:pt x="26861" y="27813"/>
                      </a:moveTo>
                      <a:cubicBezTo>
                        <a:pt x="26861" y="12668"/>
                        <a:pt x="23146" y="7620"/>
                        <a:pt x="0" y="4477"/>
                      </a:cubicBezTo>
                      <a:lnTo>
                        <a:pt x="0" y="0"/>
                      </a:lnTo>
                      <a:lnTo>
                        <a:pt x="125349" y="0"/>
                      </a:lnTo>
                      <a:lnTo>
                        <a:pt x="126683" y="32385"/>
                      </a:lnTo>
                      <a:lnTo>
                        <a:pt x="118491" y="32385"/>
                      </a:lnTo>
                      <a:cubicBezTo>
                        <a:pt x="115824" y="18574"/>
                        <a:pt x="116110" y="10382"/>
                        <a:pt x="94012" y="10382"/>
                      </a:cubicBezTo>
                      <a:lnTo>
                        <a:pt x="66104" y="10382"/>
                      </a:lnTo>
                      <a:cubicBezTo>
                        <a:pt x="50959" y="10382"/>
                        <a:pt x="49911" y="13525"/>
                        <a:pt x="49911" y="27908"/>
                      </a:cubicBezTo>
                      <a:lnTo>
                        <a:pt x="49911" y="80200"/>
                      </a:lnTo>
                      <a:lnTo>
                        <a:pt x="83629" y="80200"/>
                      </a:lnTo>
                      <a:cubicBezTo>
                        <a:pt x="105632" y="80200"/>
                        <a:pt x="107537" y="70675"/>
                        <a:pt x="109633" y="58198"/>
                      </a:cubicBezTo>
                      <a:lnTo>
                        <a:pt x="115729" y="58198"/>
                      </a:lnTo>
                      <a:lnTo>
                        <a:pt x="115729" y="113157"/>
                      </a:lnTo>
                      <a:lnTo>
                        <a:pt x="109633" y="113157"/>
                      </a:lnTo>
                      <a:cubicBezTo>
                        <a:pt x="106966" y="97727"/>
                        <a:pt x="106204" y="90583"/>
                        <a:pt x="83629" y="90583"/>
                      </a:cubicBezTo>
                      <a:lnTo>
                        <a:pt x="49911" y="90583"/>
                      </a:lnTo>
                      <a:lnTo>
                        <a:pt x="49911" y="152971"/>
                      </a:lnTo>
                      <a:cubicBezTo>
                        <a:pt x="49911" y="168402"/>
                        <a:pt x="52292" y="168402"/>
                        <a:pt x="71723" y="168402"/>
                      </a:cubicBezTo>
                      <a:lnTo>
                        <a:pt x="100394" y="168402"/>
                      </a:lnTo>
                      <a:cubicBezTo>
                        <a:pt x="118491" y="168402"/>
                        <a:pt x="119825" y="162782"/>
                        <a:pt x="123539" y="142684"/>
                      </a:cubicBezTo>
                      <a:lnTo>
                        <a:pt x="131731" y="142684"/>
                      </a:lnTo>
                      <a:lnTo>
                        <a:pt x="129921" y="178784"/>
                      </a:lnTo>
                      <a:lnTo>
                        <a:pt x="26861" y="178784"/>
                      </a:lnTo>
                      <a:lnTo>
                        <a:pt x="26861" y="2781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C96458B9-1D06-126C-202F-015336B62297}"/>
                    </a:ext>
                  </a:extLst>
                </p:cNvPr>
                <p:cNvSpPr/>
                <p:nvPr/>
              </p:nvSpPr>
              <p:spPr>
                <a:xfrm>
                  <a:off x="6967537" y="3975544"/>
                  <a:ext cx="142113" cy="178689"/>
                </a:xfrm>
                <a:custGeom>
                  <a:avLst/>
                  <a:gdLst>
                    <a:gd name="connsiteX0" fmla="*/ 26765 w 142113"/>
                    <a:gd name="connsiteY0" fmla="*/ 28099 h 178689"/>
                    <a:gd name="connsiteX1" fmla="*/ 0 w 142113"/>
                    <a:gd name="connsiteY1" fmla="*/ 4477 h 178689"/>
                    <a:gd name="connsiteX2" fmla="*/ 0 w 142113"/>
                    <a:gd name="connsiteY2" fmla="*/ 0 h 178689"/>
                    <a:gd name="connsiteX3" fmla="*/ 75152 w 142113"/>
                    <a:gd name="connsiteY3" fmla="*/ 0 h 178689"/>
                    <a:gd name="connsiteX4" fmla="*/ 134398 w 142113"/>
                    <a:gd name="connsiteY4" fmla="*/ 45911 h 178689"/>
                    <a:gd name="connsiteX5" fmla="*/ 88487 w 142113"/>
                    <a:gd name="connsiteY5" fmla="*/ 89154 h 178689"/>
                    <a:gd name="connsiteX6" fmla="*/ 142113 w 142113"/>
                    <a:gd name="connsiteY6" fmla="*/ 178689 h 178689"/>
                    <a:gd name="connsiteX7" fmla="*/ 116110 w 142113"/>
                    <a:gd name="connsiteY7" fmla="*/ 178689 h 178689"/>
                    <a:gd name="connsiteX8" fmla="*/ 63246 w 142113"/>
                    <a:gd name="connsiteY8" fmla="*/ 90773 h 178689"/>
                    <a:gd name="connsiteX9" fmla="*/ 50006 w 142113"/>
                    <a:gd name="connsiteY9" fmla="*/ 90773 h 178689"/>
                    <a:gd name="connsiteX10" fmla="*/ 50006 w 142113"/>
                    <a:gd name="connsiteY10" fmla="*/ 178689 h 178689"/>
                    <a:gd name="connsiteX11" fmla="*/ 26861 w 142113"/>
                    <a:gd name="connsiteY11" fmla="*/ 178689 h 178689"/>
                    <a:gd name="connsiteX12" fmla="*/ 26861 w 142113"/>
                    <a:gd name="connsiteY12" fmla="*/ 28099 h 178689"/>
                    <a:gd name="connsiteX13" fmla="*/ 49816 w 142113"/>
                    <a:gd name="connsiteY13" fmla="*/ 80391 h 178689"/>
                    <a:gd name="connsiteX14" fmla="*/ 56960 w 142113"/>
                    <a:gd name="connsiteY14" fmla="*/ 80391 h 178689"/>
                    <a:gd name="connsiteX15" fmla="*/ 108204 w 142113"/>
                    <a:gd name="connsiteY15" fmla="*/ 43244 h 178689"/>
                    <a:gd name="connsiteX16" fmla="*/ 68675 w 142113"/>
                    <a:gd name="connsiteY16" fmla="*/ 10287 h 178689"/>
                    <a:gd name="connsiteX17" fmla="*/ 49816 w 142113"/>
                    <a:gd name="connsiteY17" fmla="*/ 28099 h 178689"/>
                    <a:gd name="connsiteX18" fmla="*/ 49816 w 142113"/>
                    <a:gd name="connsiteY18" fmla="*/ 80391 h 178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42113" h="178689">
                      <a:moveTo>
                        <a:pt x="26765" y="28099"/>
                      </a:moveTo>
                      <a:cubicBezTo>
                        <a:pt x="26765" y="9525"/>
                        <a:pt x="22479" y="8954"/>
                        <a:pt x="0" y="4477"/>
                      </a:cubicBezTo>
                      <a:lnTo>
                        <a:pt x="0" y="0"/>
                      </a:lnTo>
                      <a:lnTo>
                        <a:pt x="75152" y="0"/>
                      </a:lnTo>
                      <a:cubicBezTo>
                        <a:pt x="107537" y="0"/>
                        <a:pt x="134398" y="7715"/>
                        <a:pt x="134398" y="45911"/>
                      </a:cubicBezTo>
                      <a:cubicBezTo>
                        <a:pt x="134398" y="76200"/>
                        <a:pt x="111823" y="86011"/>
                        <a:pt x="88487" y="89154"/>
                      </a:cubicBezTo>
                      <a:lnTo>
                        <a:pt x="142113" y="178689"/>
                      </a:lnTo>
                      <a:lnTo>
                        <a:pt x="116110" y="178689"/>
                      </a:lnTo>
                      <a:lnTo>
                        <a:pt x="63246" y="90773"/>
                      </a:lnTo>
                      <a:lnTo>
                        <a:pt x="50006" y="90773"/>
                      </a:lnTo>
                      <a:lnTo>
                        <a:pt x="50006" y="178689"/>
                      </a:lnTo>
                      <a:lnTo>
                        <a:pt x="26861" y="178689"/>
                      </a:lnTo>
                      <a:lnTo>
                        <a:pt x="26861" y="28099"/>
                      </a:lnTo>
                      <a:close/>
                      <a:moveTo>
                        <a:pt x="49816" y="80391"/>
                      </a:moveTo>
                      <a:lnTo>
                        <a:pt x="56960" y="80391"/>
                      </a:lnTo>
                      <a:cubicBezTo>
                        <a:pt x="75819" y="80391"/>
                        <a:pt x="108204" y="80391"/>
                        <a:pt x="108204" y="43244"/>
                      </a:cubicBezTo>
                      <a:cubicBezTo>
                        <a:pt x="108204" y="18002"/>
                        <a:pt x="89345" y="10287"/>
                        <a:pt x="68675" y="10287"/>
                      </a:cubicBezTo>
                      <a:cubicBezTo>
                        <a:pt x="50863" y="10287"/>
                        <a:pt x="49816" y="12382"/>
                        <a:pt x="49816" y="28099"/>
                      </a:cubicBezTo>
                      <a:lnTo>
                        <a:pt x="49816" y="803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45D3C367-6B4A-AF1E-5535-BD976D7B1A99}"/>
                    </a:ext>
                  </a:extLst>
                </p:cNvPr>
                <p:cNvSpPr/>
                <p:nvPr/>
              </p:nvSpPr>
              <p:spPr>
                <a:xfrm>
                  <a:off x="7339298" y="3972686"/>
                  <a:ext cx="108870" cy="184499"/>
                </a:xfrm>
                <a:custGeom>
                  <a:avLst/>
                  <a:gdLst>
                    <a:gd name="connsiteX0" fmla="*/ 97155 w 108870"/>
                    <a:gd name="connsiteY0" fmla="*/ 22765 h 184499"/>
                    <a:gd name="connsiteX1" fmla="*/ 53340 w 108870"/>
                    <a:gd name="connsiteY1" fmla="*/ 11906 h 184499"/>
                    <a:gd name="connsiteX2" fmla="*/ 21241 w 108870"/>
                    <a:gd name="connsiteY2" fmla="*/ 38481 h 184499"/>
                    <a:gd name="connsiteX3" fmla="*/ 108871 w 108870"/>
                    <a:gd name="connsiteY3" fmla="*/ 133255 h 184499"/>
                    <a:gd name="connsiteX4" fmla="*/ 44386 w 108870"/>
                    <a:gd name="connsiteY4" fmla="*/ 184500 h 184499"/>
                    <a:gd name="connsiteX5" fmla="*/ 1905 w 108870"/>
                    <a:gd name="connsiteY5" fmla="*/ 179166 h 184499"/>
                    <a:gd name="connsiteX6" fmla="*/ 1905 w 108870"/>
                    <a:gd name="connsiteY6" fmla="*/ 160877 h 184499"/>
                    <a:gd name="connsiteX7" fmla="*/ 48101 w 108870"/>
                    <a:gd name="connsiteY7" fmla="*/ 172593 h 184499"/>
                    <a:gd name="connsiteX8" fmla="*/ 85248 w 108870"/>
                    <a:gd name="connsiteY8" fmla="*/ 138875 h 184499"/>
                    <a:gd name="connsiteX9" fmla="*/ 0 w 108870"/>
                    <a:gd name="connsiteY9" fmla="*/ 44863 h 184499"/>
                    <a:gd name="connsiteX10" fmla="*/ 57912 w 108870"/>
                    <a:gd name="connsiteY10" fmla="*/ 0 h 184499"/>
                    <a:gd name="connsiteX11" fmla="*/ 97155 w 108870"/>
                    <a:gd name="connsiteY11" fmla="*/ 4286 h 184499"/>
                    <a:gd name="connsiteX12" fmla="*/ 97155 w 108870"/>
                    <a:gd name="connsiteY12" fmla="*/ 22765 h 18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8870" h="184499">
                      <a:moveTo>
                        <a:pt x="97155" y="22765"/>
                      </a:moveTo>
                      <a:cubicBezTo>
                        <a:pt x="88963" y="19050"/>
                        <a:pt x="71914" y="11906"/>
                        <a:pt x="53340" y="11906"/>
                      </a:cubicBezTo>
                      <a:cubicBezTo>
                        <a:pt x="34194" y="11906"/>
                        <a:pt x="21241" y="22289"/>
                        <a:pt x="21241" y="38481"/>
                      </a:cubicBezTo>
                      <a:cubicBezTo>
                        <a:pt x="21241" y="80391"/>
                        <a:pt x="108871" y="75152"/>
                        <a:pt x="108871" y="133255"/>
                      </a:cubicBezTo>
                      <a:cubicBezTo>
                        <a:pt x="108871" y="169926"/>
                        <a:pt x="78581" y="184500"/>
                        <a:pt x="44386" y="184500"/>
                      </a:cubicBezTo>
                      <a:cubicBezTo>
                        <a:pt x="25812" y="184500"/>
                        <a:pt x="6382" y="180213"/>
                        <a:pt x="1905" y="179166"/>
                      </a:cubicBezTo>
                      <a:lnTo>
                        <a:pt x="1905" y="160877"/>
                      </a:lnTo>
                      <a:cubicBezTo>
                        <a:pt x="11716" y="165640"/>
                        <a:pt x="30099" y="172593"/>
                        <a:pt x="48101" y="172593"/>
                      </a:cubicBezTo>
                      <a:cubicBezTo>
                        <a:pt x="71532" y="172593"/>
                        <a:pt x="85248" y="161449"/>
                        <a:pt x="85248" y="138875"/>
                      </a:cubicBezTo>
                      <a:cubicBezTo>
                        <a:pt x="85248" y="94012"/>
                        <a:pt x="0" y="100584"/>
                        <a:pt x="0" y="44863"/>
                      </a:cubicBezTo>
                      <a:cubicBezTo>
                        <a:pt x="0" y="15907"/>
                        <a:pt x="22574" y="0"/>
                        <a:pt x="57912" y="0"/>
                      </a:cubicBezTo>
                      <a:cubicBezTo>
                        <a:pt x="75152" y="0"/>
                        <a:pt x="89535" y="2667"/>
                        <a:pt x="97155" y="4286"/>
                      </a:cubicBezTo>
                      <a:lnTo>
                        <a:pt x="97155" y="227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aphic 3">
                <a:extLst>
                  <a:ext uri="{FF2B5EF4-FFF2-40B4-BE49-F238E27FC236}">
                    <a16:creationId xmlns:a16="http://schemas.microsoft.com/office/drawing/2014/main" id="{ADDB6A63-8471-FD3B-B158-A44D8C27257D}"/>
                  </a:ext>
                </a:extLst>
              </p:cNvPr>
              <p:cNvGrpSpPr/>
              <p:nvPr/>
            </p:nvGrpSpPr>
            <p:grpSpPr>
              <a:xfrm>
                <a:off x="4181189" y="3367944"/>
                <a:ext cx="3821905" cy="482441"/>
                <a:chOff x="4181189" y="3367944"/>
                <a:chExt cx="3821905" cy="482441"/>
              </a:xfrm>
            </p:grpSpPr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54A9761D-B461-CC65-9BDF-C3668D688B8B}"/>
                    </a:ext>
                  </a:extLst>
                </p:cNvPr>
                <p:cNvSpPr/>
                <p:nvPr/>
              </p:nvSpPr>
              <p:spPr>
                <a:xfrm>
                  <a:off x="4181189" y="3374993"/>
                  <a:ext cx="350329" cy="468344"/>
                </a:xfrm>
                <a:custGeom>
                  <a:avLst/>
                  <a:gdLst>
                    <a:gd name="connsiteX0" fmla="*/ 95 w 350329"/>
                    <a:gd name="connsiteY0" fmla="*/ 454247 h 468344"/>
                    <a:gd name="connsiteX1" fmla="*/ 61246 w 350329"/>
                    <a:gd name="connsiteY1" fmla="*/ 396621 h 468344"/>
                    <a:gd name="connsiteX2" fmla="*/ 61246 w 350329"/>
                    <a:gd name="connsiteY2" fmla="*/ 71723 h 468344"/>
                    <a:gd name="connsiteX3" fmla="*/ 95 w 350329"/>
                    <a:gd name="connsiteY3" fmla="*/ 14097 h 468344"/>
                    <a:gd name="connsiteX4" fmla="*/ 95 w 350329"/>
                    <a:gd name="connsiteY4" fmla="*/ 0 h 468344"/>
                    <a:gd name="connsiteX5" fmla="*/ 183642 w 350329"/>
                    <a:gd name="connsiteY5" fmla="*/ 0 h 468344"/>
                    <a:gd name="connsiteX6" fmla="*/ 350330 w 350329"/>
                    <a:gd name="connsiteY6" fmla="*/ 121634 h 468344"/>
                    <a:gd name="connsiteX7" fmla="*/ 161830 w 350329"/>
                    <a:gd name="connsiteY7" fmla="*/ 242602 h 468344"/>
                    <a:gd name="connsiteX8" fmla="*/ 123825 w 350329"/>
                    <a:gd name="connsiteY8" fmla="*/ 242602 h 468344"/>
                    <a:gd name="connsiteX9" fmla="*/ 123825 w 350329"/>
                    <a:gd name="connsiteY9" fmla="*/ 396621 h 468344"/>
                    <a:gd name="connsiteX10" fmla="*/ 184975 w 350329"/>
                    <a:gd name="connsiteY10" fmla="*/ 454247 h 468344"/>
                    <a:gd name="connsiteX11" fmla="*/ 184975 w 350329"/>
                    <a:gd name="connsiteY11" fmla="*/ 468344 h 468344"/>
                    <a:gd name="connsiteX12" fmla="*/ 0 w 350329"/>
                    <a:gd name="connsiteY12" fmla="*/ 468344 h 468344"/>
                    <a:gd name="connsiteX13" fmla="*/ 0 w 350329"/>
                    <a:gd name="connsiteY13" fmla="*/ 454247 h 468344"/>
                    <a:gd name="connsiteX14" fmla="*/ 123920 w 350329"/>
                    <a:gd name="connsiteY14" fmla="*/ 215170 h 468344"/>
                    <a:gd name="connsiteX15" fmla="*/ 161925 w 350329"/>
                    <a:gd name="connsiteY15" fmla="*/ 215170 h 468344"/>
                    <a:gd name="connsiteX16" fmla="*/ 284321 w 350329"/>
                    <a:gd name="connsiteY16" fmla="*/ 121634 h 468344"/>
                    <a:gd name="connsiteX17" fmla="*/ 183737 w 350329"/>
                    <a:gd name="connsiteY17" fmla="*/ 27432 h 468344"/>
                    <a:gd name="connsiteX18" fmla="*/ 123920 w 350329"/>
                    <a:gd name="connsiteY18" fmla="*/ 85058 h 468344"/>
                    <a:gd name="connsiteX19" fmla="*/ 123920 w 350329"/>
                    <a:gd name="connsiteY19" fmla="*/ 215170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0329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3642" y="0"/>
                      </a:lnTo>
                      <a:cubicBezTo>
                        <a:pt x="275749" y="0"/>
                        <a:pt x="350330" y="15431"/>
                        <a:pt x="350330" y="121634"/>
                      </a:cubicBezTo>
                      <a:cubicBezTo>
                        <a:pt x="350330" y="242602"/>
                        <a:pt x="238506" y="242602"/>
                        <a:pt x="161830" y="242602"/>
                      </a:cubicBezTo>
                      <a:lnTo>
                        <a:pt x="123825" y="242602"/>
                      </a:lnTo>
                      <a:lnTo>
                        <a:pt x="123825" y="396621"/>
                      </a:lnTo>
                      <a:cubicBezTo>
                        <a:pt x="123825" y="449390"/>
                        <a:pt x="147066" y="454247"/>
                        <a:pt x="184975" y="454247"/>
                      </a:cubicBezTo>
                      <a:lnTo>
                        <a:pt x="184975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920" y="215170"/>
                      </a:moveTo>
                      <a:lnTo>
                        <a:pt x="161925" y="215170"/>
                      </a:lnTo>
                      <a:cubicBezTo>
                        <a:pt x="235077" y="215170"/>
                        <a:pt x="284321" y="201835"/>
                        <a:pt x="284321" y="121634"/>
                      </a:cubicBezTo>
                      <a:cubicBezTo>
                        <a:pt x="284321" y="52007"/>
                        <a:pt x="246317" y="27432"/>
                        <a:pt x="183737" y="27432"/>
                      </a:cubicBezTo>
                      <a:cubicBezTo>
                        <a:pt x="127445" y="27432"/>
                        <a:pt x="123920" y="30194"/>
                        <a:pt x="123920" y="85058"/>
                      </a:cubicBezTo>
                      <a:lnTo>
                        <a:pt x="123920" y="2151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1143C81A-12C1-5CC1-58EB-74AAC8C19918}"/>
                    </a:ext>
                  </a:extLst>
                </p:cNvPr>
                <p:cNvSpPr/>
                <p:nvPr/>
              </p:nvSpPr>
              <p:spPr>
                <a:xfrm>
                  <a:off x="4544949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1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59" y="0"/>
                        <a:pt x="146971" y="0"/>
                      </a:cubicBezTo>
                      <a:cubicBezTo>
                        <a:pt x="236982" y="0"/>
                        <a:pt x="293941" y="63246"/>
                        <a:pt x="293941" y="168783"/>
                      </a:cubicBezTo>
                      <a:cubicBezTo>
                        <a:pt x="293941" y="274225"/>
                        <a:pt x="236982" y="337566"/>
                        <a:pt x="146971" y="337566"/>
                      </a:cubicBezTo>
                      <a:cubicBezTo>
                        <a:pt x="56959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93D2F76-2551-6DF3-1B3F-F91F3053A9CF}"/>
                    </a:ext>
                  </a:extLst>
                </p:cNvPr>
                <p:cNvSpPr/>
                <p:nvPr/>
              </p:nvSpPr>
              <p:spPr>
                <a:xfrm>
                  <a:off x="4857845" y="3414331"/>
                  <a:ext cx="202501" cy="435959"/>
                </a:xfrm>
                <a:custGeom>
                  <a:avLst/>
                  <a:gdLst>
                    <a:gd name="connsiteX0" fmla="*/ 202501 w 202501"/>
                    <a:gd name="connsiteY0" fmla="*/ 433197 h 435959"/>
                    <a:gd name="connsiteX1" fmla="*/ 168783 w 202501"/>
                    <a:gd name="connsiteY1" fmla="*/ 435959 h 435959"/>
                    <a:gd name="connsiteX2" fmla="*/ 56959 w 202501"/>
                    <a:gd name="connsiteY2" fmla="*/ 331184 h 435959"/>
                    <a:gd name="connsiteX3" fmla="*/ 56959 w 202501"/>
                    <a:gd name="connsiteY3" fmla="*/ 128683 h 435959"/>
                    <a:gd name="connsiteX4" fmla="*/ 0 w 202501"/>
                    <a:gd name="connsiteY4" fmla="*/ 128683 h 435959"/>
                    <a:gd name="connsiteX5" fmla="*/ 0 w 202501"/>
                    <a:gd name="connsiteY5" fmla="*/ 105442 h 435959"/>
                    <a:gd name="connsiteX6" fmla="*/ 93535 w 202501"/>
                    <a:gd name="connsiteY6" fmla="*/ 0 h 435959"/>
                    <a:gd name="connsiteX7" fmla="*/ 111823 w 202501"/>
                    <a:gd name="connsiteY7" fmla="*/ 0 h 435959"/>
                    <a:gd name="connsiteX8" fmla="*/ 111823 w 202501"/>
                    <a:gd name="connsiteY8" fmla="*/ 105442 h 435959"/>
                    <a:gd name="connsiteX9" fmla="*/ 202501 w 202501"/>
                    <a:gd name="connsiteY9" fmla="*/ 105442 h 435959"/>
                    <a:gd name="connsiteX10" fmla="*/ 202501 w 202501"/>
                    <a:gd name="connsiteY10" fmla="*/ 128683 h 435959"/>
                    <a:gd name="connsiteX11" fmla="*/ 111823 w 202501"/>
                    <a:gd name="connsiteY11" fmla="*/ 128683 h 435959"/>
                    <a:gd name="connsiteX12" fmla="*/ 111823 w 202501"/>
                    <a:gd name="connsiteY12" fmla="*/ 350901 h 435959"/>
                    <a:gd name="connsiteX13" fmla="*/ 174403 w 202501"/>
                    <a:gd name="connsiteY13" fmla="*/ 412813 h 435959"/>
                    <a:gd name="connsiteX14" fmla="*/ 202501 w 202501"/>
                    <a:gd name="connsiteY14" fmla="*/ 409289 h 435959"/>
                    <a:gd name="connsiteX15" fmla="*/ 202501 w 202501"/>
                    <a:gd name="connsiteY15" fmla="*/ 433197 h 435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2501" h="435959">
                      <a:moveTo>
                        <a:pt x="202501" y="433197"/>
                      </a:moveTo>
                      <a:cubicBezTo>
                        <a:pt x="191262" y="434626"/>
                        <a:pt x="180022" y="435959"/>
                        <a:pt x="168783" y="435959"/>
                      </a:cubicBezTo>
                      <a:cubicBezTo>
                        <a:pt x="62579" y="435959"/>
                        <a:pt x="56959" y="409956"/>
                        <a:pt x="56959" y="331184"/>
                      </a:cubicBezTo>
                      <a:lnTo>
                        <a:pt x="56959" y="128683"/>
                      </a:lnTo>
                      <a:lnTo>
                        <a:pt x="0" y="128683"/>
                      </a:lnTo>
                      <a:lnTo>
                        <a:pt x="0" y="105442"/>
                      </a:lnTo>
                      <a:cubicBezTo>
                        <a:pt x="56959" y="105442"/>
                        <a:pt x="93535" y="76581"/>
                        <a:pt x="93535" y="0"/>
                      </a:cubicBezTo>
                      <a:lnTo>
                        <a:pt x="111823" y="0"/>
                      </a:lnTo>
                      <a:lnTo>
                        <a:pt x="111823" y="105442"/>
                      </a:lnTo>
                      <a:lnTo>
                        <a:pt x="202501" y="105442"/>
                      </a:lnTo>
                      <a:lnTo>
                        <a:pt x="202501" y="128683"/>
                      </a:lnTo>
                      <a:lnTo>
                        <a:pt x="111823" y="128683"/>
                      </a:lnTo>
                      <a:lnTo>
                        <a:pt x="111823" y="350901"/>
                      </a:lnTo>
                      <a:cubicBezTo>
                        <a:pt x="111823" y="404336"/>
                        <a:pt x="135731" y="412813"/>
                        <a:pt x="174403" y="412813"/>
                      </a:cubicBezTo>
                      <a:cubicBezTo>
                        <a:pt x="183547" y="412813"/>
                        <a:pt x="192691" y="410718"/>
                        <a:pt x="202501" y="409289"/>
                      </a:cubicBezTo>
                      <a:lnTo>
                        <a:pt x="202501" y="4331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66D018F5-E2F1-107B-6C15-5D673A27B275}"/>
                    </a:ext>
                  </a:extLst>
                </p:cNvPr>
                <p:cNvSpPr/>
                <p:nvPr/>
              </p:nvSpPr>
              <p:spPr>
                <a:xfrm>
                  <a:off x="5082158" y="3512819"/>
                  <a:ext cx="293941" cy="337566"/>
                </a:xfrm>
                <a:custGeom>
                  <a:avLst/>
                  <a:gdLst>
                    <a:gd name="connsiteX0" fmla="*/ 0 w 293941"/>
                    <a:gd name="connsiteY0" fmla="*/ 168783 h 337566"/>
                    <a:gd name="connsiteX1" fmla="*/ 146971 w 293941"/>
                    <a:gd name="connsiteY1" fmla="*/ 0 h 337566"/>
                    <a:gd name="connsiteX2" fmla="*/ 293942 w 293941"/>
                    <a:gd name="connsiteY2" fmla="*/ 168783 h 337566"/>
                    <a:gd name="connsiteX3" fmla="*/ 146971 w 293941"/>
                    <a:gd name="connsiteY3" fmla="*/ 337566 h 337566"/>
                    <a:gd name="connsiteX4" fmla="*/ 0 w 293941"/>
                    <a:gd name="connsiteY4" fmla="*/ 168783 h 337566"/>
                    <a:gd name="connsiteX5" fmla="*/ 146971 w 293941"/>
                    <a:gd name="connsiteY5" fmla="*/ 314325 h 337566"/>
                    <a:gd name="connsiteX6" fmla="*/ 231362 w 293941"/>
                    <a:gd name="connsiteY6" fmla="*/ 168783 h 337566"/>
                    <a:gd name="connsiteX7" fmla="*/ 146971 w 293941"/>
                    <a:gd name="connsiteY7" fmla="*/ 23241 h 337566"/>
                    <a:gd name="connsiteX8" fmla="*/ 62579 w 293941"/>
                    <a:gd name="connsiteY8" fmla="*/ 168783 h 337566"/>
                    <a:gd name="connsiteX9" fmla="*/ 146971 w 293941"/>
                    <a:gd name="connsiteY9" fmla="*/ 314325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3941" h="337566">
                      <a:moveTo>
                        <a:pt x="0" y="168783"/>
                      </a:moveTo>
                      <a:cubicBezTo>
                        <a:pt x="0" y="63341"/>
                        <a:pt x="56960" y="0"/>
                        <a:pt x="146971" y="0"/>
                      </a:cubicBezTo>
                      <a:cubicBezTo>
                        <a:pt x="236982" y="0"/>
                        <a:pt x="293942" y="63246"/>
                        <a:pt x="293942" y="168783"/>
                      </a:cubicBezTo>
                      <a:cubicBezTo>
                        <a:pt x="293942" y="274225"/>
                        <a:pt x="236982" y="337566"/>
                        <a:pt x="146971" y="337566"/>
                      </a:cubicBezTo>
                      <a:cubicBezTo>
                        <a:pt x="56960" y="337566"/>
                        <a:pt x="0" y="274225"/>
                        <a:pt x="0" y="168783"/>
                      </a:cubicBezTo>
                      <a:close/>
                      <a:moveTo>
                        <a:pt x="146971" y="314325"/>
                      </a:moveTo>
                      <a:cubicBezTo>
                        <a:pt x="217265" y="314325"/>
                        <a:pt x="231362" y="227171"/>
                        <a:pt x="231362" y="168783"/>
                      </a:cubicBezTo>
                      <a:cubicBezTo>
                        <a:pt x="231362" y="110395"/>
                        <a:pt x="217265" y="23241"/>
                        <a:pt x="146971" y="23241"/>
                      </a:cubicBezTo>
                      <a:cubicBezTo>
                        <a:pt x="76676" y="23241"/>
                        <a:pt x="62579" y="110395"/>
                        <a:pt x="62579" y="168783"/>
                      </a:cubicBezTo>
                      <a:cubicBezTo>
                        <a:pt x="62579" y="227171"/>
                        <a:pt x="76676" y="314325"/>
                        <a:pt x="146971" y="3143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FAEF791F-EAF3-9F9D-58D2-F6DE55E85976}"/>
                    </a:ext>
                  </a:extLst>
                </p:cNvPr>
                <p:cNvSpPr/>
                <p:nvPr/>
              </p:nvSpPr>
              <p:spPr>
                <a:xfrm>
                  <a:off x="5406961" y="3512819"/>
                  <a:ext cx="527399" cy="330517"/>
                </a:xfrm>
                <a:custGeom>
                  <a:avLst/>
                  <a:gdLst>
                    <a:gd name="connsiteX0" fmla="*/ 95 w 527399"/>
                    <a:gd name="connsiteY0" fmla="*/ 318516 h 330517"/>
                    <a:gd name="connsiteX1" fmla="*/ 53530 w 527399"/>
                    <a:gd name="connsiteY1" fmla="*/ 266510 h 330517"/>
                    <a:gd name="connsiteX2" fmla="*/ 53530 w 527399"/>
                    <a:gd name="connsiteY2" fmla="*/ 74581 h 330517"/>
                    <a:gd name="connsiteX3" fmla="*/ 95 w 527399"/>
                    <a:gd name="connsiteY3" fmla="*/ 28861 h 330517"/>
                    <a:gd name="connsiteX4" fmla="*/ 95 w 527399"/>
                    <a:gd name="connsiteY4" fmla="*/ 16859 h 330517"/>
                    <a:gd name="connsiteX5" fmla="*/ 108395 w 527399"/>
                    <a:gd name="connsiteY5" fmla="*/ 0 h 330517"/>
                    <a:gd name="connsiteX6" fmla="*/ 108395 w 527399"/>
                    <a:gd name="connsiteY6" fmla="*/ 85058 h 330517"/>
                    <a:gd name="connsiteX7" fmla="*/ 109823 w 527399"/>
                    <a:gd name="connsiteY7" fmla="*/ 85058 h 330517"/>
                    <a:gd name="connsiteX8" fmla="*/ 209645 w 527399"/>
                    <a:gd name="connsiteY8" fmla="*/ 0 h 330517"/>
                    <a:gd name="connsiteX9" fmla="*/ 291179 w 527399"/>
                    <a:gd name="connsiteY9" fmla="*/ 85820 h 330517"/>
                    <a:gd name="connsiteX10" fmla="*/ 292608 w 527399"/>
                    <a:gd name="connsiteY10" fmla="*/ 85820 h 330517"/>
                    <a:gd name="connsiteX11" fmla="*/ 392430 w 527399"/>
                    <a:gd name="connsiteY11" fmla="*/ 0 h 330517"/>
                    <a:gd name="connsiteX12" fmla="*/ 473964 w 527399"/>
                    <a:gd name="connsiteY12" fmla="*/ 85820 h 330517"/>
                    <a:gd name="connsiteX13" fmla="*/ 473964 w 527399"/>
                    <a:gd name="connsiteY13" fmla="*/ 266510 h 330517"/>
                    <a:gd name="connsiteX14" fmla="*/ 527399 w 527399"/>
                    <a:gd name="connsiteY14" fmla="*/ 318516 h 330517"/>
                    <a:gd name="connsiteX15" fmla="*/ 527399 w 527399"/>
                    <a:gd name="connsiteY15" fmla="*/ 330518 h 330517"/>
                    <a:gd name="connsiteX16" fmla="*/ 365665 w 527399"/>
                    <a:gd name="connsiteY16" fmla="*/ 330518 h 330517"/>
                    <a:gd name="connsiteX17" fmla="*/ 365665 w 527399"/>
                    <a:gd name="connsiteY17" fmla="*/ 318516 h 330517"/>
                    <a:gd name="connsiteX18" fmla="*/ 419100 w 527399"/>
                    <a:gd name="connsiteY18" fmla="*/ 266510 h 330517"/>
                    <a:gd name="connsiteX19" fmla="*/ 419100 w 527399"/>
                    <a:gd name="connsiteY19" fmla="*/ 121634 h 330517"/>
                    <a:gd name="connsiteX20" fmla="*/ 374142 w 527399"/>
                    <a:gd name="connsiteY20" fmla="*/ 33719 h 330517"/>
                    <a:gd name="connsiteX21" fmla="*/ 291179 w 527399"/>
                    <a:gd name="connsiteY21" fmla="*/ 180023 h 330517"/>
                    <a:gd name="connsiteX22" fmla="*/ 291179 w 527399"/>
                    <a:gd name="connsiteY22" fmla="*/ 266510 h 330517"/>
                    <a:gd name="connsiteX23" fmla="*/ 344614 w 527399"/>
                    <a:gd name="connsiteY23" fmla="*/ 318516 h 330517"/>
                    <a:gd name="connsiteX24" fmla="*/ 344614 w 527399"/>
                    <a:gd name="connsiteY24" fmla="*/ 330518 h 330517"/>
                    <a:gd name="connsiteX25" fmla="*/ 182880 w 527399"/>
                    <a:gd name="connsiteY25" fmla="*/ 330518 h 330517"/>
                    <a:gd name="connsiteX26" fmla="*/ 182880 w 527399"/>
                    <a:gd name="connsiteY26" fmla="*/ 318516 h 330517"/>
                    <a:gd name="connsiteX27" fmla="*/ 236315 w 527399"/>
                    <a:gd name="connsiteY27" fmla="*/ 266510 h 330517"/>
                    <a:gd name="connsiteX28" fmla="*/ 236315 w 527399"/>
                    <a:gd name="connsiteY28" fmla="*/ 121634 h 330517"/>
                    <a:gd name="connsiteX29" fmla="*/ 194786 w 527399"/>
                    <a:gd name="connsiteY29" fmla="*/ 33719 h 330517"/>
                    <a:gd name="connsiteX30" fmla="*/ 108299 w 527399"/>
                    <a:gd name="connsiteY30" fmla="*/ 180023 h 330517"/>
                    <a:gd name="connsiteX31" fmla="*/ 108299 w 527399"/>
                    <a:gd name="connsiteY31" fmla="*/ 266510 h 330517"/>
                    <a:gd name="connsiteX32" fmla="*/ 161735 w 527399"/>
                    <a:gd name="connsiteY32" fmla="*/ 318516 h 330517"/>
                    <a:gd name="connsiteX33" fmla="*/ 161735 w 527399"/>
                    <a:gd name="connsiteY33" fmla="*/ 330518 h 330517"/>
                    <a:gd name="connsiteX34" fmla="*/ 0 w 527399"/>
                    <a:gd name="connsiteY34" fmla="*/ 330518 h 330517"/>
                    <a:gd name="connsiteX35" fmla="*/ 0 w 527399"/>
                    <a:gd name="connsiteY35" fmla="*/ 31851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527399" h="330517">
                      <a:moveTo>
                        <a:pt x="95" y="318516"/>
                      </a:moveTo>
                      <a:cubicBezTo>
                        <a:pt x="29623" y="318516"/>
                        <a:pt x="53530" y="312230"/>
                        <a:pt x="53530" y="266510"/>
                      </a:cubicBezTo>
                      <a:lnTo>
                        <a:pt x="53530" y="74581"/>
                      </a:lnTo>
                      <a:cubicBezTo>
                        <a:pt x="53530" y="32385"/>
                        <a:pt x="20479" y="30290"/>
                        <a:pt x="95" y="28861"/>
                      </a:cubicBezTo>
                      <a:lnTo>
                        <a:pt x="95" y="16859"/>
                      </a:lnTo>
                      <a:lnTo>
                        <a:pt x="108395" y="0"/>
                      </a:lnTo>
                      <a:lnTo>
                        <a:pt x="108395" y="85058"/>
                      </a:lnTo>
                      <a:lnTo>
                        <a:pt x="109823" y="85058"/>
                      </a:lnTo>
                      <a:cubicBezTo>
                        <a:pt x="118967" y="61151"/>
                        <a:pt x="148495" y="0"/>
                        <a:pt x="209645" y="0"/>
                      </a:cubicBezTo>
                      <a:cubicBezTo>
                        <a:pt x="258128" y="0"/>
                        <a:pt x="291179" y="18955"/>
                        <a:pt x="291179" y="85820"/>
                      </a:cubicBezTo>
                      <a:lnTo>
                        <a:pt x="292608" y="85820"/>
                      </a:lnTo>
                      <a:cubicBezTo>
                        <a:pt x="303847" y="54197"/>
                        <a:pt x="336232" y="0"/>
                        <a:pt x="392430" y="0"/>
                      </a:cubicBezTo>
                      <a:cubicBezTo>
                        <a:pt x="456438" y="0"/>
                        <a:pt x="473964" y="19717"/>
                        <a:pt x="473964" y="85820"/>
                      </a:cubicBezTo>
                      <a:lnTo>
                        <a:pt x="473964" y="266510"/>
                      </a:lnTo>
                      <a:cubicBezTo>
                        <a:pt x="473964" y="312230"/>
                        <a:pt x="498538" y="318516"/>
                        <a:pt x="527399" y="318516"/>
                      </a:cubicBezTo>
                      <a:lnTo>
                        <a:pt x="527399" y="330518"/>
                      </a:lnTo>
                      <a:lnTo>
                        <a:pt x="365665" y="330518"/>
                      </a:lnTo>
                      <a:lnTo>
                        <a:pt x="365665" y="318516"/>
                      </a:lnTo>
                      <a:cubicBezTo>
                        <a:pt x="395192" y="318516"/>
                        <a:pt x="419100" y="312230"/>
                        <a:pt x="419100" y="266510"/>
                      </a:cubicBezTo>
                      <a:lnTo>
                        <a:pt x="419100" y="121634"/>
                      </a:lnTo>
                      <a:cubicBezTo>
                        <a:pt x="419100" y="67533"/>
                        <a:pt x="412718" y="33719"/>
                        <a:pt x="374142" y="33719"/>
                      </a:cubicBezTo>
                      <a:cubicBezTo>
                        <a:pt x="336137" y="33719"/>
                        <a:pt x="291179" y="95631"/>
                        <a:pt x="291179" y="180023"/>
                      </a:cubicBezTo>
                      <a:lnTo>
                        <a:pt x="291179" y="266510"/>
                      </a:lnTo>
                      <a:cubicBezTo>
                        <a:pt x="291179" y="312230"/>
                        <a:pt x="315087" y="318516"/>
                        <a:pt x="344614" y="318516"/>
                      </a:cubicBezTo>
                      <a:lnTo>
                        <a:pt x="344614" y="330518"/>
                      </a:lnTo>
                      <a:lnTo>
                        <a:pt x="182880" y="330518"/>
                      </a:lnTo>
                      <a:lnTo>
                        <a:pt x="182880" y="318516"/>
                      </a:lnTo>
                      <a:cubicBezTo>
                        <a:pt x="212407" y="318516"/>
                        <a:pt x="236315" y="312230"/>
                        <a:pt x="236315" y="266510"/>
                      </a:cubicBezTo>
                      <a:lnTo>
                        <a:pt x="236315" y="121634"/>
                      </a:lnTo>
                      <a:cubicBezTo>
                        <a:pt x="236315" y="61151"/>
                        <a:pt x="235648" y="33719"/>
                        <a:pt x="194786" y="33719"/>
                      </a:cubicBezTo>
                      <a:cubicBezTo>
                        <a:pt x="155448" y="33719"/>
                        <a:pt x="108299" y="101918"/>
                        <a:pt x="108299" y="180023"/>
                      </a:cubicBezTo>
                      <a:lnTo>
                        <a:pt x="108299" y="266510"/>
                      </a:lnTo>
                      <a:cubicBezTo>
                        <a:pt x="108299" y="312230"/>
                        <a:pt x="132207" y="318516"/>
                        <a:pt x="161735" y="318516"/>
                      </a:cubicBezTo>
                      <a:lnTo>
                        <a:pt x="161735" y="330518"/>
                      </a:lnTo>
                      <a:lnTo>
                        <a:pt x="0" y="330518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CE88374-C2EC-5D75-A1F5-1DF7B33B3641}"/>
                    </a:ext>
                  </a:extLst>
                </p:cNvPr>
                <p:cNvSpPr/>
                <p:nvPr/>
              </p:nvSpPr>
              <p:spPr>
                <a:xfrm>
                  <a:off x="5959697" y="3512819"/>
                  <a:ext cx="289750" cy="337470"/>
                </a:xfrm>
                <a:custGeom>
                  <a:avLst/>
                  <a:gdLst>
                    <a:gd name="connsiteX0" fmla="*/ 289750 w 289750"/>
                    <a:gd name="connsiteY0" fmla="*/ 331184 h 337470"/>
                    <a:gd name="connsiteX1" fmla="*/ 238411 w 289750"/>
                    <a:gd name="connsiteY1" fmla="*/ 337471 h 337470"/>
                    <a:gd name="connsiteX2" fmla="*/ 185642 w 289750"/>
                    <a:gd name="connsiteY2" fmla="*/ 286131 h 337470"/>
                    <a:gd name="connsiteX3" fmla="*/ 184213 w 289750"/>
                    <a:gd name="connsiteY3" fmla="*/ 286131 h 337470"/>
                    <a:gd name="connsiteX4" fmla="*/ 84391 w 289750"/>
                    <a:gd name="connsiteY4" fmla="*/ 337471 h 337470"/>
                    <a:gd name="connsiteX5" fmla="*/ 0 w 289750"/>
                    <a:gd name="connsiteY5" fmla="*/ 258033 h 337470"/>
                    <a:gd name="connsiteX6" fmla="*/ 185642 w 289750"/>
                    <a:gd name="connsiteY6" fmla="*/ 151162 h 337470"/>
                    <a:gd name="connsiteX7" fmla="*/ 185642 w 289750"/>
                    <a:gd name="connsiteY7" fmla="*/ 124396 h 337470"/>
                    <a:gd name="connsiteX8" fmla="*/ 125825 w 289750"/>
                    <a:gd name="connsiteY8" fmla="*/ 23146 h 337470"/>
                    <a:gd name="connsiteX9" fmla="*/ 76581 w 289750"/>
                    <a:gd name="connsiteY9" fmla="*/ 63913 h 337470"/>
                    <a:gd name="connsiteX10" fmla="*/ 43529 w 289750"/>
                    <a:gd name="connsiteY10" fmla="*/ 100489 h 337470"/>
                    <a:gd name="connsiteX11" fmla="*/ 9811 w 289750"/>
                    <a:gd name="connsiteY11" fmla="*/ 68866 h 337470"/>
                    <a:gd name="connsiteX12" fmla="*/ 126587 w 289750"/>
                    <a:gd name="connsiteY12" fmla="*/ 0 h 337470"/>
                    <a:gd name="connsiteX13" fmla="*/ 240506 w 289750"/>
                    <a:gd name="connsiteY13" fmla="*/ 111824 h 337470"/>
                    <a:gd name="connsiteX14" fmla="*/ 240506 w 289750"/>
                    <a:gd name="connsiteY14" fmla="*/ 286226 h 337470"/>
                    <a:gd name="connsiteX15" fmla="*/ 270700 w 289750"/>
                    <a:gd name="connsiteY15" fmla="*/ 319278 h 337470"/>
                    <a:gd name="connsiteX16" fmla="*/ 289655 w 289750"/>
                    <a:gd name="connsiteY16" fmla="*/ 316421 h 337470"/>
                    <a:gd name="connsiteX17" fmla="*/ 289655 w 289750"/>
                    <a:gd name="connsiteY17" fmla="*/ 331184 h 337470"/>
                    <a:gd name="connsiteX18" fmla="*/ 185642 w 289750"/>
                    <a:gd name="connsiteY18" fmla="*/ 174403 h 337470"/>
                    <a:gd name="connsiteX19" fmla="*/ 62579 w 289750"/>
                    <a:gd name="connsiteY19" fmla="*/ 246793 h 337470"/>
                    <a:gd name="connsiteX20" fmla="*/ 110395 w 289750"/>
                    <a:gd name="connsiteY20" fmla="*/ 307943 h 337470"/>
                    <a:gd name="connsiteX21" fmla="*/ 185642 w 289750"/>
                    <a:gd name="connsiteY21" fmla="*/ 215837 h 337470"/>
                    <a:gd name="connsiteX22" fmla="*/ 185642 w 289750"/>
                    <a:gd name="connsiteY22" fmla="*/ 174403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289750" h="337470">
                      <a:moveTo>
                        <a:pt x="289750" y="331184"/>
                      </a:moveTo>
                      <a:cubicBezTo>
                        <a:pt x="281273" y="333280"/>
                        <a:pt x="263747" y="337471"/>
                        <a:pt x="238411" y="337471"/>
                      </a:cubicBezTo>
                      <a:cubicBezTo>
                        <a:pt x="197644" y="337471"/>
                        <a:pt x="185642" y="316421"/>
                        <a:pt x="185642" y="286131"/>
                      </a:cubicBezTo>
                      <a:lnTo>
                        <a:pt x="184213" y="286131"/>
                      </a:lnTo>
                      <a:cubicBezTo>
                        <a:pt x="162401" y="317754"/>
                        <a:pt x="132207" y="337471"/>
                        <a:pt x="84391" y="337471"/>
                      </a:cubicBezTo>
                      <a:cubicBezTo>
                        <a:pt x="35909" y="337471"/>
                        <a:pt x="0" y="303752"/>
                        <a:pt x="0" y="258033"/>
                      </a:cubicBezTo>
                      <a:cubicBezTo>
                        <a:pt x="0" y="156020"/>
                        <a:pt x="132207" y="156020"/>
                        <a:pt x="185642" y="151162"/>
                      </a:cubicBezTo>
                      <a:lnTo>
                        <a:pt x="185642" y="124396"/>
                      </a:lnTo>
                      <a:cubicBezTo>
                        <a:pt x="185642" y="75152"/>
                        <a:pt x="184975" y="23146"/>
                        <a:pt x="125825" y="23146"/>
                      </a:cubicBezTo>
                      <a:cubicBezTo>
                        <a:pt x="82201" y="23146"/>
                        <a:pt x="76581" y="41434"/>
                        <a:pt x="76581" y="63913"/>
                      </a:cubicBezTo>
                      <a:cubicBezTo>
                        <a:pt x="76581" y="92774"/>
                        <a:pt x="55531" y="100489"/>
                        <a:pt x="43529" y="100489"/>
                      </a:cubicBezTo>
                      <a:cubicBezTo>
                        <a:pt x="24574" y="100489"/>
                        <a:pt x="9811" y="87821"/>
                        <a:pt x="9811" y="68866"/>
                      </a:cubicBezTo>
                      <a:cubicBezTo>
                        <a:pt x="9811" y="23146"/>
                        <a:pt x="78010" y="0"/>
                        <a:pt x="126587" y="0"/>
                      </a:cubicBezTo>
                      <a:cubicBezTo>
                        <a:pt x="222885" y="0"/>
                        <a:pt x="240506" y="46387"/>
                        <a:pt x="240506" y="111824"/>
                      </a:cubicBezTo>
                      <a:lnTo>
                        <a:pt x="240506" y="286226"/>
                      </a:lnTo>
                      <a:cubicBezTo>
                        <a:pt x="240506" y="310801"/>
                        <a:pt x="248983" y="319278"/>
                        <a:pt x="270700" y="319278"/>
                      </a:cubicBezTo>
                      <a:cubicBezTo>
                        <a:pt x="277082" y="319278"/>
                        <a:pt x="283369" y="317850"/>
                        <a:pt x="289655" y="316421"/>
                      </a:cubicBezTo>
                      <a:lnTo>
                        <a:pt x="289655" y="331184"/>
                      </a:lnTo>
                      <a:close/>
                      <a:moveTo>
                        <a:pt x="185642" y="174403"/>
                      </a:moveTo>
                      <a:cubicBezTo>
                        <a:pt x="152590" y="175070"/>
                        <a:pt x="62579" y="181451"/>
                        <a:pt x="62579" y="246793"/>
                      </a:cubicBezTo>
                      <a:cubicBezTo>
                        <a:pt x="62579" y="283369"/>
                        <a:pt x="86487" y="307943"/>
                        <a:pt x="110395" y="307943"/>
                      </a:cubicBezTo>
                      <a:cubicBezTo>
                        <a:pt x="156115" y="307943"/>
                        <a:pt x="185642" y="263652"/>
                        <a:pt x="185642" y="215837"/>
                      </a:cubicBezTo>
                      <a:lnTo>
                        <a:pt x="185642" y="17440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F49B09BD-3B28-6717-99EF-E6DF526F49AF}"/>
                    </a:ext>
                  </a:extLst>
                </p:cNvPr>
                <p:cNvSpPr/>
                <p:nvPr/>
              </p:nvSpPr>
              <p:spPr>
                <a:xfrm>
                  <a:off x="6266307" y="3512915"/>
                  <a:ext cx="262318" cy="337470"/>
                </a:xfrm>
                <a:custGeom>
                  <a:avLst/>
                  <a:gdLst>
                    <a:gd name="connsiteX0" fmla="*/ 253841 w 262318"/>
                    <a:gd name="connsiteY0" fmla="*/ 326231 h 337470"/>
                    <a:gd name="connsiteX1" fmla="*/ 178594 w 262318"/>
                    <a:gd name="connsiteY1" fmla="*/ 337471 h 337470"/>
                    <a:gd name="connsiteX2" fmla="*/ 0 w 262318"/>
                    <a:gd name="connsiteY2" fmla="*/ 158877 h 337470"/>
                    <a:gd name="connsiteX3" fmla="*/ 151924 w 262318"/>
                    <a:gd name="connsiteY3" fmla="*/ 0 h 337470"/>
                    <a:gd name="connsiteX4" fmla="*/ 262319 w 262318"/>
                    <a:gd name="connsiteY4" fmla="*/ 65437 h 337470"/>
                    <a:gd name="connsiteX5" fmla="*/ 229267 w 262318"/>
                    <a:gd name="connsiteY5" fmla="*/ 98488 h 337470"/>
                    <a:gd name="connsiteX6" fmla="*/ 191262 w 262318"/>
                    <a:gd name="connsiteY6" fmla="*/ 53530 h 337470"/>
                    <a:gd name="connsiteX7" fmla="*/ 142684 w 262318"/>
                    <a:gd name="connsiteY7" fmla="*/ 23241 h 337470"/>
                    <a:gd name="connsiteX8" fmla="*/ 58293 w 262318"/>
                    <a:gd name="connsiteY8" fmla="*/ 136493 h 337470"/>
                    <a:gd name="connsiteX9" fmla="*/ 214408 w 262318"/>
                    <a:gd name="connsiteY9" fmla="*/ 311563 h 337470"/>
                    <a:gd name="connsiteX10" fmla="*/ 253746 w 262318"/>
                    <a:gd name="connsiteY10" fmla="*/ 305943 h 337470"/>
                    <a:gd name="connsiteX11" fmla="*/ 253746 w 262318"/>
                    <a:gd name="connsiteY11" fmla="*/ 326231 h 337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62318" h="337470">
                      <a:moveTo>
                        <a:pt x="253841" y="326231"/>
                      </a:moveTo>
                      <a:cubicBezTo>
                        <a:pt x="234887" y="333280"/>
                        <a:pt x="211646" y="337471"/>
                        <a:pt x="178594" y="337471"/>
                      </a:cubicBezTo>
                      <a:cubicBezTo>
                        <a:pt x="54864" y="337471"/>
                        <a:pt x="0" y="267843"/>
                        <a:pt x="0" y="158877"/>
                      </a:cubicBezTo>
                      <a:cubicBezTo>
                        <a:pt x="0" y="65342"/>
                        <a:pt x="43624" y="0"/>
                        <a:pt x="151924" y="0"/>
                      </a:cubicBezTo>
                      <a:cubicBezTo>
                        <a:pt x="199739" y="0"/>
                        <a:pt x="262319" y="14097"/>
                        <a:pt x="262319" y="65437"/>
                      </a:cubicBezTo>
                      <a:cubicBezTo>
                        <a:pt x="262319" y="85820"/>
                        <a:pt x="247555" y="98488"/>
                        <a:pt x="229267" y="98488"/>
                      </a:cubicBezTo>
                      <a:cubicBezTo>
                        <a:pt x="202502" y="98488"/>
                        <a:pt x="196882" y="76676"/>
                        <a:pt x="191262" y="53530"/>
                      </a:cubicBezTo>
                      <a:cubicBezTo>
                        <a:pt x="187738" y="38100"/>
                        <a:pt x="175070" y="23241"/>
                        <a:pt x="142684" y="23241"/>
                      </a:cubicBezTo>
                      <a:cubicBezTo>
                        <a:pt x="94869" y="23241"/>
                        <a:pt x="58293" y="58388"/>
                        <a:pt x="58293" y="136493"/>
                      </a:cubicBezTo>
                      <a:cubicBezTo>
                        <a:pt x="58293" y="225838"/>
                        <a:pt x="116681" y="311563"/>
                        <a:pt x="214408" y="311563"/>
                      </a:cubicBezTo>
                      <a:cubicBezTo>
                        <a:pt x="227743" y="311563"/>
                        <a:pt x="241078" y="308705"/>
                        <a:pt x="253746" y="305943"/>
                      </a:cubicBezTo>
                      <a:lnTo>
                        <a:pt x="253746" y="32623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6DE6ADEF-E517-07AD-0887-9695B4CC117C}"/>
                    </a:ext>
                  </a:extLst>
                </p:cNvPr>
                <p:cNvSpPr/>
                <p:nvPr/>
              </p:nvSpPr>
              <p:spPr>
                <a:xfrm>
                  <a:off x="6555200" y="3374993"/>
                  <a:ext cx="400145" cy="468344"/>
                </a:xfrm>
                <a:custGeom>
                  <a:avLst/>
                  <a:gdLst>
                    <a:gd name="connsiteX0" fmla="*/ 95 w 400145"/>
                    <a:gd name="connsiteY0" fmla="*/ 454247 h 468344"/>
                    <a:gd name="connsiteX1" fmla="*/ 61246 w 400145"/>
                    <a:gd name="connsiteY1" fmla="*/ 396621 h 468344"/>
                    <a:gd name="connsiteX2" fmla="*/ 61246 w 400145"/>
                    <a:gd name="connsiteY2" fmla="*/ 71723 h 468344"/>
                    <a:gd name="connsiteX3" fmla="*/ 95 w 400145"/>
                    <a:gd name="connsiteY3" fmla="*/ 14097 h 468344"/>
                    <a:gd name="connsiteX4" fmla="*/ 95 w 400145"/>
                    <a:gd name="connsiteY4" fmla="*/ 0 h 468344"/>
                    <a:gd name="connsiteX5" fmla="*/ 186404 w 400145"/>
                    <a:gd name="connsiteY5" fmla="*/ 0 h 468344"/>
                    <a:gd name="connsiteX6" fmla="*/ 343948 w 400145"/>
                    <a:gd name="connsiteY6" fmla="*/ 107537 h 468344"/>
                    <a:gd name="connsiteX7" fmla="*/ 220885 w 400145"/>
                    <a:gd name="connsiteY7" fmla="*/ 225647 h 468344"/>
                    <a:gd name="connsiteX8" fmla="*/ 313658 w 400145"/>
                    <a:gd name="connsiteY8" fmla="*/ 383191 h 468344"/>
                    <a:gd name="connsiteX9" fmla="*/ 400145 w 400145"/>
                    <a:gd name="connsiteY9" fmla="*/ 454247 h 468344"/>
                    <a:gd name="connsiteX10" fmla="*/ 400145 w 400145"/>
                    <a:gd name="connsiteY10" fmla="*/ 468344 h 468344"/>
                    <a:gd name="connsiteX11" fmla="*/ 293275 w 400145"/>
                    <a:gd name="connsiteY11" fmla="*/ 468344 h 468344"/>
                    <a:gd name="connsiteX12" fmla="*/ 152591 w 400145"/>
                    <a:gd name="connsiteY12" fmla="*/ 230696 h 468344"/>
                    <a:gd name="connsiteX13" fmla="*/ 123730 w 400145"/>
                    <a:gd name="connsiteY13" fmla="*/ 230696 h 468344"/>
                    <a:gd name="connsiteX14" fmla="*/ 123730 w 400145"/>
                    <a:gd name="connsiteY14" fmla="*/ 396621 h 468344"/>
                    <a:gd name="connsiteX15" fmla="*/ 185642 w 400145"/>
                    <a:gd name="connsiteY15" fmla="*/ 454247 h 468344"/>
                    <a:gd name="connsiteX16" fmla="*/ 185642 w 400145"/>
                    <a:gd name="connsiteY16" fmla="*/ 468344 h 468344"/>
                    <a:gd name="connsiteX17" fmla="*/ 0 w 400145"/>
                    <a:gd name="connsiteY17" fmla="*/ 468344 h 468344"/>
                    <a:gd name="connsiteX18" fmla="*/ 0 w 400145"/>
                    <a:gd name="connsiteY18" fmla="*/ 454247 h 468344"/>
                    <a:gd name="connsiteX19" fmla="*/ 123825 w 400145"/>
                    <a:gd name="connsiteY19" fmla="*/ 203264 h 468344"/>
                    <a:gd name="connsiteX20" fmla="*/ 277844 w 400145"/>
                    <a:gd name="connsiteY20" fmla="*/ 107633 h 468344"/>
                    <a:gd name="connsiteX21" fmla="*/ 169545 w 400145"/>
                    <a:gd name="connsiteY21" fmla="*/ 27432 h 468344"/>
                    <a:gd name="connsiteX22" fmla="*/ 123825 w 400145"/>
                    <a:gd name="connsiteY22" fmla="*/ 73819 h 468344"/>
                    <a:gd name="connsiteX23" fmla="*/ 123825 w 400145"/>
                    <a:gd name="connsiteY23" fmla="*/ 203264 h 468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400145" h="468344">
                      <a:moveTo>
                        <a:pt x="95" y="454247"/>
                      </a:moveTo>
                      <a:cubicBezTo>
                        <a:pt x="38767" y="454247"/>
                        <a:pt x="61246" y="449294"/>
                        <a:pt x="61246" y="396621"/>
                      </a:cubicBezTo>
                      <a:lnTo>
                        <a:pt x="61246" y="71723"/>
                      </a:lnTo>
                      <a:cubicBezTo>
                        <a:pt x="61246" y="18955"/>
                        <a:pt x="38767" y="14097"/>
                        <a:pt x="95" y="14097"/>
                      </a:cubicBezTo>
                      <a:lnTo>
                        <a:pt x="95" y="0"/>
                      </a:lnTo>
                      <a:lnTo>
                        <a:pt x="186404" y="0"/>
                      </a:lnTo>
                      <a:cubicBezTo>
                        <a:pt x="262319" y="0"/>
                        <a:pt x="343948" y="19717"/>
                        <a:pt x="343948" y="107537"/>
                      </a:cubicBezTo>
                      <a:cubicBezTo>
                        <a:pt x="343948" y="197549"/>
                        <a:pt x="270796" y="221456"/>
                        <a:pt x="220885" y="225647"/>
                      </a:cubicBezTo>
                      <a:lnTo>
                        <a:pt x="313658" y="383191"/>
                      </a:lnTo>
                      <a:cubicBezTo>
                        <a:pt x="336137" y="421196"/>
                        <a:pt x="355854" y="454247"/>
                        <a:pt x="400145" y="454247"/>
                      </a:cubicBezTo>
                      <a:lnTo>
                        <a:pt x="400145" y="468344"/>
                      </a:lnTo>
                      <a:lnTo>
                        <a:pt x="293275" y="468344"/>
                      </a:lnTo>
                      <a:lnTo>
                        <a:pt x="152591" y="230696"/>
                      </a:lnTo>
                      <a:lnTo>
                        <a:pt x="123730" y="230696"/>
                      </a:lnTo>
                      <a:lnTo>
                        <a:pt x="123730" y="396621"/>
                      </a:lnTo>
                      <a:cubicBezTo>
                        <a:pt x="123730" y="449390"/>
                        <a:pt x="146971" y="454247"/>
                        <a:pt x="185642" y="454247"/>
                      </a:cubicBezTo>
                      <a:lnTo>
                        <a:pt x="185642" y="468344"/>
                      </a:lnTo>
                      <a:lnTo>
                        <a:pt x="0" y="468344"/>
                      </a:lnTo>
                      <a:lnTo>
                        <a:pt x="0" y="454247"/>
                      </a:lnTo>
                      <a:close/>
                      <a:moveTo>
                        <a:pt x="123825" y="203264"/>
                      </a:moveTo>
                      <a:cubicBezTo>
                        <a:pt x="205359" y="203264"/>
                        <a:pt x="277844" y="195548"/>
                        <a:pt x="277844" y="107633"/>
                      </a:cubicBezTo>
                      <a:cubicBezTo>
                        <a:pt x="277844" y="47816"/>
                        <a:pt x="225838" y="27432"/>
                        <a:pt x="169545" y="27432"/>
                      </a:cubicBezTo>
                      <a:cubicBezTo>
                        <a:pt x="127349" y="27432"/>
                        <a:pt x="123825" y="35814"/>
                        <a:pt x="123825" y="73819"/>
                      </a:cubicBezTo>
                      <a:lnTo>
                        <a:pt x="123825" y="203264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A6C205AE-BD0C-A4DF-CB00-217D04C3FAEE}"/>
                    </a:ext>
                  </a:extLst>
                </p:cNvPr>
                <p:cNvSpPr/>
                <p:nvPr/>
              </p:nvSpPr>
              <p:spPr>
                <a:xfrm>
                  <a:off x="6965251" y="3367944"/>
                  <a:ext cx="161734" cy="475392"/>
                </a:xfrm>
                <a:custGeom>
                  <a:avLst/>
                  <a:gdLst>
                    <a:gd name="connsiteX0" fmla="*/ 0 w 161734"/>
                    <a:gd name="connsiteY0" fmla="*/ 463391 h 475392"/>
                    <a:gd name="connsiteX1" fmla="*/ 53435 w 161734"/>
                    <a:gd name="connsiteY1" fmla="*/ 411385 h 475392"/>
                    <a:gd name="connsiteX2" fmla="*/ 53435 w 161734"/>
                    <a:gd name="connsiteY2" fmla="*/ 219456 h 475392"/>
                    <a:gd name="connsiteX3" fmla="*/ 0 w 161734"/>
                    <a:gd name="connsiteY3" fmla="*/ 173736 h 475392"/>
                    <a:gd name="connsiteX4" fmla="*/ 0 w 161734"/>
                    <a:gd name="connsiteY4" fmla="*/ 161735 h 475392"/>
                    <a:gd name="connsiteX5" fmla="*/ 108299 w 161734"/>
                    <a:gd name="connsiteY5" fmla="*/ 144875 h 475392"/>
                    <a:gd name="connsiteX6" fmla="*/ 108299 w 161734"/>
                    <a:gd name="connsiteY6" fmla="*/ 411385 h 475392"/>
                    <a:gd name="connsiteX7" fmla="*/ 161734 w 161734"/>
                    <a:gd name="connsiteY7" fmla="*/ 463391 h 475392"/>
                    <a:gd name="connsiteX8" fmla="*/ 161734 w 161734"/>
                    <a:gd name="connsiteY8" fmla="*/ 475393 h 475392"/>
                    <a:gd name="connsiteX9" fmla="*/ 0 w 161734"/>
                    <a:gd name="connsiteY9" fmla="*/ 475393 h 475392"/>
                    <a:gd name="connsiteX10" fmla="*/ 0 w 161734"/>
                    <a:gd name="connsiteY10" fmla="*/ 463391 h 475392"/>
                    <a:gd name="connsiteX11" fmla="*/ 38671 w 161734"/>
                    <a:gd name="connsiteY11" fmla="*/ 40100 h 475392"/>
                    <a:gd name="connsiteX12" fmla="*/ 78772 w 161734"/>
                    <a:gd name="connsiteY12" fmla="*/ 0 h 475392"/>
                    <a:gd name="connsiteX13" fmla="*/ 118872 w 161734"/>
                    <a:gd name="connsiteY13" fmla="*/ 40100 h 475392"/>
                    <a:gd name="connsiteX14" fmla="*/ 78772 w 161734"/>
                    <a:gd name="connsiteY14" fmla="*/ 80201 h 475392"/>
                    <a:gd name="connsiteX15" fmla="*/ 38671 w 161734"/>
                    <a:gd name="connsiteY15" fmla="*/ 40100 h 475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1734" h="475392">
                      <a:moveTo>
                        <a:pt x="0" y="463391"/>
                      </a:moveTo>
                      <a:cubicBezTo>
                        <a:pt x="29527" y="463391"/>
                        <a:pt x="53435" y="457105"/>
                        <a:pt x="53435" y="411385"/>
                      </a:cubicBezTo>
                      <a:lnTo>
                        <a:pt x="53435" y="219456"/>
                      </a:lnTo>
                      <a:cubicBezTo>
                        <a:pt x="53435" y="177260"/>
                        <a:pt x="21050" y="175165"/>
                        <a:pt x="0" y="173736"/>
                      </a:cubicBezTo>
                      <a:lnTo>
                        <a:pt x="0" y="161735"/>
                      </a:lnTo>
                      <a:lnTo>
                        <a:pt x="108299" y="144875"/>
                      </a:lnTo>
                      <a:lnTo>
                        <a:pt x="108299" y="411385"/>
                      </a:lnTo>
                      <a:cubicBezTo>
                        <a:pt x="108299" y="457105"/>
                        <a:pt x="132207" y="463391"/>
                        <a:pt x="161734" y="463391"/>
                      </a:cubicBezTo>
                      <a:lnTo>
                        <a:pt x="161734" y="475393"/>
                      </a:lnTo>
                      <a:lnTo>
                        <a:pt x="0" y="475393"/>
                      </a:lnTo>
                      <a:lnTo>
                        <a:pt x="0" y="463391"/>
                      </a:lnTo>
                      <a:close/>
                      <a:moveTo>
                        <a:pt x="38671" y="40100"/>
                      </a:moveTo>
                      <a:cubicBezTo>
                        <a:pt x="38671" y="17621"/>
                        <a:pt x="56293" y="0"/>
                        <a:pt x="78772" y="0"/>
                      </a:cubicBezTo>
                      <a:cubicBezTo>
                        <a:pt x="101251" y="0"/>
                        <a:pt x="118872" y="17621"/>
                        <a:pt x="118872" y="40100"/>
                      </a:cubicBezTo>
                      <a:cubicBezTo>
                        <a:pt x="118872" y="62579"/>
                        <a:pt x="101251" y="80201"/>
                        <a:pt x="78772" y="80201"/>
                      </a:cubicBezTo>
                      <a:cubicBezTo>
                        <a:pt x="56197" y="80201"/>
                        <a:pt x="38671" y="62675"/>
                        <a:pt x="38671" y="40100"/>
                      </a:cubicBez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9723079B-FBEA-0081-E307-E39A801E0287}"/>
                    </a:ext>
                  </a:extLst>
                </p:cNvPr>
                <p:cNvSpPr/>
                <p:nvPr/>
              </p:nvSpPr>
              <p:spPr>
                <a:xfrm>
                  <a:off x="7108698" y="3519868"/>
                  <a:ext cx="381190" cy="330517"/>
                </a:xfrm>
                <a:custGeom>
                  <a:avLst/>
                  <a:gdLst>
                    <a:gd name="connsiteX0" fmla="*/ 72390 w 381190"/>
                    <a:gd name="connsiteY0" fmla="*/ 76676 h 330517"/>
                    <a:gd name="connsiteX1" fmla="*/ 0 w 381190"/>
                    <a:gd name="connsiteY1" fmla="*/ 12001 h 330517"/>
                    <a:gd name="connsiteX2" fmla="*/ 0 w 381190"/>
                    <a:gd name="connsiteY2" fmla="*/ 0 h 330517"/>
                    <a:gd name="connsiteX3" fmla="*/ 148400 w 381190"/>
                    <a:gd name="connsiteY3" fmla="*/ 0 h 330517"/>
                    <a:gd name="connsiteX4" fmla="*/ 148400 w 381190"/>
                    <a:gd name="connsiteY4" fmla="*/ 12001 h 330517"/>
                    <a:gd name="connsiteX5" fmla="*/ 117443 w 381190"/>
                    <a:gd name="connsiteY5" fmla="*/ 28861 h 330517"/>
                    <a:gd name="connsiteX6" fmla="*/ 126587 w 381190"/>
                    <a:gd name="connsiteY6" fmla="*/ 64008 h 330517"/>
                    <a:gd name="connsiteX7" fmla="*/ 206788 w 381190"/>
                    <a:gd name="connsiteY7" fmla="*/ 255937 h 330517"/>
                    <a:gd name="connsiteX8" fmla="*/ 277844 w 381190"/>
                    <a:gd name="connsiteY8" fmla="*/ 66104 h 330517"/>
                    <a:gd name="connsiteX9" fmla="*/ 285559 w 381190"/>
                    <a:gd name="connsiteY9" fmla="*/ 35909 h 330517"/>
                    <a:gd name="connsiteX10" fmla="*/ 253936 w 381190"/>
                    <a:gd name="connsiteY10" fmla="*/ 12001 h 330517"/>
                    <a:gd name="connsiteX11" fmla="*/ 253936 w 381190"/>
                    <a:gd name="connsiteY11" fmla="*/ 0 h 330517"/>
                    <a:gd name="connsiteX12" fmla="*/ 381191 w 381190"/>
                    <a:gd name="connsiteY12" fmla="*/ 0 h 330517"/>
                    <a:gd name="connsiteX13" fmla="*/ 381191 w 381190"/>
                    <a:gd name="connsiteY13" fmla="*/ 12001 h 330517"/>
                    <a:gd name="connsiteX14" fmla="*/ 312229 w 381190"/>
                    <a:gd name="connsiteY14" fmla="*/ 74581 h 330517"/>
                    <a:gd name="connsiteX15" fmla="*/ 213074 w 381190"/>
                    <a:gd name="connsiteY15" fmla="*/ 330517 h 330517"/>
                    <a:gd name="connsiteX16" fmla="*/ 180022 w 381190"/>
                    <a:gd name="connsiteY16" fmla="*/ 330517 h 330517"/>
                    <a:gd name="connsiteX17" fmla="*/ 72390 w 381190"/>
                    <a:gd name="connsiteY17" fmla="*/ 76676 h 330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81190" h="330517">
                      <a:moveTo>
                        <a:pt x="72390" y="76676"/>
                      </a:moveTo>
                      <a:cubicBezTo>
                        <a:pt x="55531" y="38005"/>
                        <a:pt x="43529" y="13430"/>
                        <a:pt x="0" y="12001"/>
                      </a:cubicBezTo>
                      <a:lnTo>
                        <a:pt x="0" y="0"/>
                      </a:lnTo>
                      <a:lnTo>
                        <a:pt x="148400" y="0"/>
                      </a:lnTo>
                      <a:lnTo>
                        <a:pt x="148400" y="12001"/>
                      </a:lnTo>
                      <a:cubicBezTo>
                        <a:pt x="129444" y="12001"/>
                        <a:pt x="117443" y="16954"/>
                        <a:pt x="117443" y="28861"/>
                      </a:cubicBezTo>
                      <a:cubicBezTo>
                        <a:pt x="117443" y="38671"/>
                        <a:pt x="121634" y="52102"/>
                        <a:pt x="126587" y="64008"/>
                      </a:cubicBezTo>
                      <a:lnTo>
                        <a:pt x="206788" y="255937"/>
                      </a:lnTo>
                      <a:lnTo>
                        <a:pt x="277844" y="66104"/>
                      </a:lnTo>
                      <a:cubicBezTo>
                        <a:pt x="282797" y="53435"/>
                        <a:pt x="285559" y="44291"/>
                        <a:pt x="285559" y="35909"/>
                      </a:cubicBezTo>
                      <a:cubicBezTo>
                        <a:pt x="285559" y="20479"/>
                        <a:pt x="274987" y="13430"/>
                        <a:pt x="253936" y="12001"/>
                      </a:cubicBezTo>
                      <a:lnTo>
                        <a:pt x="253936" y="0"/>
                      </a:lnTo>
                      <a:lnTo>
                        <a:pt x="381191" y="0"/>
                      </a:lnTo>
                      <a:lnTo>
                        <a:pt x="381191" y="12001"/>
                      </a:lnTo>
                      <a:cubicBezTo>
                        <a:pt x="341852" y="14764"/>
                        <a:pt x="331946" y="23241"/>
                        <a:pt x="312229" y="74581"/>
                      </a:cubicBezTo>
                      <a:lnTo>
                        <a:pt x="213074" y="330517"/>
                      </a:lnTo>
                      <a:lnTo>
                        <a:pt x="180022" y="330517"/>
                      </a:lnTo>
                      <a:lnTo>
                        <a:pt x="72390" y="7667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CEE282C7-949D-4B3F-0C09-BDFFE99BB218}"/>
                    </a:ext>
                  </a:extLst>
                </p:cNvPr>
                <p:cNvSpPr/>
                <p:nvPr/>
              </p:nvSpPr>
              <p:spPr>
                <a:xfrm>
                  <a:off x="7471410" y="3512819"/>
                  <a:ext cx="262985" cy="337566"/>
                </a:xfrm>
                <a:custGeom>
                  <a:avLst/>
                  <a:gdLst>
                    <a:gd name="connsiteX0" fmla="*/ 253936 w 262985"/>
                    <a:gd name="connsiteY0" fmla="*/ 324898 h 337566"/>
                    <a:gd name="connsiteX1" fmla="*/ 170212 w 262985"/>
                    <a:gd name="connsiteY1" fmla="*/ 337566 h 337566"/>
                    <a:gd name="connsiteX2" fmla="*/ 0 w 262985"/>
                    <a:gd name="connsiteY2" fmla="*/ 159639 h 337566"/>
                    <a:gd name="connsiteX3" fmla="*/ 142780 w 262985"/>
                    <a:gd name="connsiteY3" fmla="*/ 0 h 337566"/>
                    <a:gd name="connsiteX4" fmla="*/ 262985 w 262985"/>
                    <a:gd name="connsiteY4" fmla="*/ 116681 h 337566"/>
                    <a:gd name="connsiteX5" fmla="*/ 262985 w 262985"/>
                    <a:gd name="connsiteY5" fmla="*/ 132112 h 337566"/>
                    <a:gd name="connsiteX6" fmla="*/ 58388 w 262985"/>
                    <a:gd name="connsiteY6" fmla="*/ 132112 h 337566"/>
                    <a:gd name="connsiteX7" fmla="*/ 204692 w 262985"/>
                    <a:gd name="connsiteY7" fmla="*/ 311372 h 337566"/>
                    <a:gd name="connsiteX8" fmla="*/ 253936 w 262985"/>
                    <a:gd name="connsiteY8" fmla="*/ 302228 h 337566"/>
                    <a:gd name="connsiteX9" fmla="*/ 253936 w 262985"/>
                    <a:gd name="connsiteY9" fmla="*/ 324898 h 337566"/>
                    <a:gd name="connsiteX10" fmla="*/ 200501 w 262985"/>
                    <a:gd name="connsiteY10" fmla="*/ 109061 h 337566"/>
                    <a:gd name="connsiteX11" fmla="*/ 133731 w 262985"/>
                    <a:gd name="connsiteY11" fmla="*/ 23241 h 337566"/>
                    <a:gd name="connsiteX12" fmla="*/ 58483 w 262985"/>
                    <a:gd name="connsiteY12" fmla="*/ 109061 h 337566"/>
                    <a:gd name="connsiteX13" fmla="*/ 200501 w 262985"/>
                    <a:gd name="connsiteY13" fmla="*/ 109061 h 337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2985" h="337566">
                      <a:moveTo>
                        <a:pt x="253936" y="324898"/>
                      </a:moveTo>
                      <a:cubicBezTo>
                        <a:pt x="237077" y="331184"/>
                        <a:pt x="213170" y="337566"/>
                        <a:pt x="170212" y="337566"/>
                      </a:cubicBezTo>
                      <a:cubicBezTo>
                        <a:pt x="61246" y="337566"/>
                        <a:pt x="0" y="277749"/>
                        <a:pt x="0" y="159639"/>
                      </a:cubicBezTo>
                      <a:cubicBezTo>
                        <a:pt x="0" y="56960"/>
                        <a:pt x="41529" y="0"/>
                        <a:pt x="142780" y="0"/>
                      </a:cubicBezTo>
                      <a:cubicBezTo>
                        <a:pt x="206026" y="0"/>
                        <a:pt x="262985" y="35147"/>
                        <a:pt x="262985" y="116681"/>
                      </a:cubicBezTo>
                      <a:lnTo>
                        <a:pt x="262985" y="132112"/>
                      </a:lnTo>
                      <a:lnTo>
                        <a:pt x="58388" y="132112"/>
                      </a:lnTo>
                      <a:cubicBezTo>
                        <a:pt x="58388" y="191167"/>
                        <a:pt x="87249" y="311372"/>
                        <a:pt x="204692" y="311372"/>
                      </a:cubicBezTo>
                      <a:cubicBezTo>
                        <a:pt x="220885" y="311372"/>
                        <a:pt x="239839" y="309277"/>
                        <a:pt x="253936" y="302228"/>
                      </a:cubicBezTo>
                      <a:lnTo>
                        <a:pt x="253936" y="324898"/>
                      </a:lnTo>
                      <a:close/>
                      <a:moveTo>
                        <a:pt x="200501" y="109061"/>
                      </a:moveTo>
                      <a:cubicBezTo>
                        <a:pt x="200501" y="71819"/>
                        <a:pt x="187833" y="23241"/>
                        <a:pt x="133731" y="23241"/>
                      </a:cubicBezTo>
                      <a:cubicBezTo>
                        <a:pt x="80296" y="23241"/>
                        <a:pt x="58483" y="83058"/>
                        <a:pt x="58483" y="109061"/>
                      </a:cubicBezTo>
                      <a:lnTo>
                        <a:pt x="200501" y="109061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856F973-8EC8-EFF4-D446-79A40C8E5A74}"/>
                    </a:ext>
                  </a:extLst>
                </p:cNvPr>
                <p:cNvSpPr/>
                <p:nvPr/>
              </p:nvSpPr>
              <p:spPr>
                <a:xfrm>
                  <a:off x="7766779" y="3512819"/>
                  <a:ext cx="236315" cy="330612"/>
                </a:xfrm>
                <a:custGeom>
                  <a:avLst/>
                  <a:gdLst>
                    <a:gd name="connsiteX0" fmla="*/ 0 w 236315"/>
                    <a:gd name="connsiteY0" fmla="*/ 318516 h 330612"/>
                    <a:gd name="connsiteX1" fmla="*/ 53436 w 236315"/>
                    <a:gd name="connsiteY1" fmla="*/ 266510 h 330612"/>
                    <a:gd name="connsiteX2" fmla="*/ 53436 w 236315"/>
                    <a:gd name="connsiteY2" fmla="*/ 74581 h 330612"/>
                    <a:gd name="connsiteX3" fmla="*/ 0 w 236315"/>
                    <a:gd name="connsiteY3" fmla="*/ 28861 h 330612"/>
                    <a:gd name="connsiteX4" fmla="*/ 0 w 236315"/>
                    <a:gd name="connsiteY4" fmla="*/ 16859 h 330612"/>
                    <a:gd name="connsiteX5" fmla="*/ 108300 w 236315"/>
                    <a:gd name="connsiteY5" fmla="*/ 0 h 330612"/>
                    <a:gd name="connsiteX6" fmla="*/ 108300 w 236315"/>
                    <a:gd name="connsiteY6" fmla="*/ 75248 h 330612"/>
                    <a:gd name="connsiteX7" fmla="*/ 109728 w 236315"/>
                    <a:gd name="connsiteY7" fmla="*/ 75248 h 330612"/>
                    <a:gd name="connsiteX8" fmla="*/ 201169 w 236315"/>
                    <a:gd name="connsiteY8" fmla="*/ 0 h 330612"/>
                    <a:gd name="connsiteX9" fmla="*/ 236315 w 236315"/>
                    <a:gd name="connsiteY9" fmla="*/ 32385 h 330612"/>
                    <a:gd name="connsiteX10" fmla="*/ 202502 w 236315"/>
                    <a:gd name="connsiteY10" fmla="*/ 65437 h 330612"/>
                    <a:gd name="connsiteX11" fmla="*/ 162402 w 236315"/>
                    <a:gd name="connsiteY11" fmla="*/ 48578 h 330612"/>
                    <a:gd name="connsiteX12" fmla="*/ 108300 w 236315"/>
                    <a:gd name="connsiteY12" fmla="*/ 160401 h 330612"/>
                    <a:gd name="connsiteX13" fmla="*/ 108300 w 236315"/>
                    <a:gd name="connsiteY13" fmla="*/ 266605 h 330612"/>
                    <a:gd name="connsiteX14" fmla="*/ 161735 w 236315"/>
                    <a:gd name="connsiteY14" fmla="*/ 318611 h 330612"/>
                    <a:gd name="connsiteX15" fmla="*/ 161735 w 236315"/>
                    <a:gd name="connsiteY15" fmla="*/ 330613 h 330612"/>
                    <a:gd name="connsiteX16" fmla="*/ 0 w 236315"/>
                    <a:gd name="connsiteY16" fmla="*/ 330613 h 330612"/>
                    <a:gd name="connsiteX17" fmla="*/ 0 w 236315"/>
                    <a:gd name="connsiteY17" fmla="*/ 318516 h 3306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36315" h="330612">
                      <a:moveTo>
                        <a:pt x="0" y="318516"/>
                      </a:moveTo>
                      <a:cubicBezTo>
                        <a:pt x="29528" y="318516"/>
                        <a:pt x="53436" y="312230"/>
                        <a:pt x="53436" y="266510"/>
                      </a:cubicBezTo>
                      <a:lnTo>
                        <a:pt x="53436" y="74581"/>
                      </a:lnTo>
                      <a:cubicBezTo>
                        <a:pt x="53436" y="32385"/>
                        <a:pt x="21146" y="30290"/>
                        <a:pt x="0" y="28861"/>
                      </a:cubicBezTo>
                      <a:lnTo>
                        <a:pt x="0" y="16859"/>
                      </a:lnTo>
                      <a:lnTo>
                        <a:pt x="108300" y="0"/>
                      </a:lnTo>
                      <a:lnTo>
                        <a:pt x="108300" y="75248"/>
                      </a:lnTo>
                      <a:lnTo>
                        <a:pt x="109728" y="75248"/>
                      </a:lnTo>
                      <a:cubicBezTo>
                        <a:pt x="123063" y="40100"/>
                        <a:pt x="147733" y="0"/>
                        <a:pt x="201169" y="0"/>
                      </a:cubicBezTo>
                      <a:cubicBezTo>
                        <a:pt x="216599" y="0"/>
                        <a:pt x="236315" y="11240"/>
                        <a:pt x="236315" y="32385"/>
                      </a:cubicBezTo>
                      <a:cubicBezTo>
                        <a:pt x="236315" y="52769"/>
                        <a:pt x="221552" y="65437"/>
                        <a:pt x="202502" y="65437"/>
                      </a:cubicBezTo>
                      <a:cubicBezTo>
                        <a:pt x="181452" y="65437"/>
                        <a:pt x="172308" y="48578"/>
                        <a:pt x="162402" y="48578"/>
                      </a:cubicBezTo>
                      <a:cubicBezTo>
                        <a:pt x="149733" y="48578"/>
                        <a:pt x="108300" y="76676"/>
                        <a:pt x="108300" y="160401"/>
                      </a:cubicBezTo>
                      <a:lnTo>
                        <a:pt x="108300" y="266605"/>
                      </a:lnTo>
                      <a:cubicBezTo>
                        <a:pt x="108300" y="312325"/>
                        <a:pt x="132207" y="318611"/>
                        <a:pt x="161735" y="318611"/>
                      </a:cubicBezTo>
                      <a:lnTo>
                        <a:pt x="161735" y="330613"/>
                      </a:lnTo>
                      <a:lnTo>
                        <a:pt x="0" y="330613"/>
                      </a:lnTo>
                      <a:lnTo>
                        <a:pt x="0" y="318516"/>
                      </a:lnTo>
                      <a:close/>
                    </a:path>
                  </a:pathLst>
                </a:custGeom>
                <a:solidFill>
                  <a:srgbClr val="73AFB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BD9C68-3549-6A87-C045-77F641EFCAD8}"/>
                </a:ext>
              </a:extLst>
            </p:cNvPr>
            <p:cNvSpPr/>
            <p:nvPr/>
          </p:nvSpPr>
          <p:spPr>
            <a:xfrm>
              <a:off x="4781550" y="2949416"/>
              <a:ext cx="1181195" cy="207360"/>
            </a:xfrm>
            <a:custGeom>
              <a:avLst/>
              <a:gdLst>
                <a:gd name="connsiteX0" fmla="*/ 919639 w 1181195"/>
                <a:gd name="connsiteY0" fmla="*/ 204978 h 207360"/>
                <a:gd name="connsiteX1" fmla="*/ 183166 w 1181195"/>
                <a:gd name="connsiteY1" fmla="*/ 107442 h 207360"/>
                <a:gd name="connsiteX2" fmla="*/ 0 w 1181195"/>
                <a:gd name="connsiteY2" fmla="*/ 207264 h 207360"/>
                <a:gd name="connsiteX3" fmla="*/ 365188 w 1181195"/>
                <a:gd name="connsiteY3" fmla="*/ 6096 h 207360"/>
                <a:gd name="connsiteX4" fmla="*/ 1085755 w 1181195"/>
                <a:gd name="connsiteY4" fmla="*/ 107728 h 207360"/>
                <a:gd name="connsiteX5" fmla="*/ 1181195 w 1181195"/>
                <a:gd name="connsiteY5" fmla="*/ 58293 h 207360"/>
                <a:gd name="connsiteX6" fmla="*/ 919639 w 1181195"/>
                <a:gd name="connsiteY6" fmla="*/ 204978 h 20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360">
                  <a:moveTo>
                    <a:pt x="919639" y="204978"/>
                  </a:moveTo>
                  <a:cubicBezTo>
                    <a:pt x="677989" y="230791"/>
                    <a:pt x="449580" y="36767"/>
                    <a:pt x="183166" y="107442"/>
                  </a:cubicBezTo>
                  <a:cubicBezTo>
                    <a:pt x="127063" y="122301"/>
                    <a:pt x="59150" y="144113"/>
                    <a:pt x="0" y="207264"/>
                  </a:cubicBezTo>
                  <a:cubicBezTo>
                    <a:pt x="70580" y="126206"/>
                    <a:pt x="215170" y="24956"/>
                    <a:pt x="365188" y="6096"/>
                  </a:cubicBezTo>
                  <a:cubicBezTo>
                    <a:pt x="691896" y="-35242"/>
                    <a:pt x="864013" y="148686"/>
                    <a:pt x="1085755" y="107728"/>
                  </a:cubicBezTo>
                  <a:cubicBezTo>
                    <a:pt x="1141286" y="97250"/>
                    <a:pt x="1171289" y="62865"/>
                    <a:pt x="1181195" y="58293"/>
                  </a:cubicBezTo>
                  <a:cubicBezTo>
                    <a:pt x="1181195" y="58198"/>
                    <a:pt x="1080611" y="187833"/>
                    <a:pt x="919639" y="204978"/>
                  </a:cubicBezTo>
                  <a:close/>
                </a:path>
              </a:pathLst>
            </a:custGeom>
            <a:solidFill>
              <a:srgbClr val="73AFB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62C14942-C28B-3CA5-EA50-B5C201BBA8EB}"/>
                </a:ext>
              </a:extLst>
            </p:cNvPr>
            <p:cNvSpPr/>
            <p:nvPr/>
          </p:nvSpPr>
          <p:spPr>
            <a:xfrm>
              <a:off x="4781550" y="2739104"/>
              <a:ext cx="1181195" cy="207642"/>
            </a:xfrm>
            <a:custGeom>
              <a:avLst/>
              <a:gdLst>
                <a:gd name="connsiteX0" fmla="*/ 919639 w 1181195"/>
                <a:gd name="connsiteY0" fmla="*/ 2381 h 207642"/>
                <a:gd name="connsiteX1" fmla="*/ 183166 w 1181195"/>
                <a:gd name="connsiteY1" fmla="*/ 100012 h 207642"/>
                <a:gd name="connsiteX2" fmla="*/ 0 w 1181195"/>
                <a:gd name="connsiteY2" fmla="*/ 190 h 207642"/>
                <a:gd name="connsiteX3" fmla="*/ 365188 w 1181195"/>
                <a:gd name="connsiteY3" fmla="*/ 201549 h 207642"/>
                <a:gd name="connsiteX4" fmla="*/ 1085755 w 1181195"/>
                <a:gd name="connsiteY4" fmla="*/ 99917 h 207642"/>
                <a:gd name="connsiteX5" fmla="*/ 1181195 w 1181195"/>
                <a:gd name="connsiteY5" fmla="*/ 149161 h 207642"/>
                <a:gd name="connsiteX6" fmla="*/ 919639 w 1181195"/>
                <a:gd name="connsiteY6" fmla="*/ 2381 h 20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1195" h="207642">
                  <a:moveTo>
                    <a:pt x="919639" y="2381"/>
                  </a:moveTo>
                  <a:cubicBezTo>
                    <a:pt x="677989" y="-23432"/>
                    <a:pt x="449580" y="170688"/>
                    <a:pt x="183166" y="100012"/>
                  </a:cubicBezTo>
                  <a:cubicBezTo>
                    <a:pt x="127063" y="85153"/>
                    <a:pt x="59150" y="63436"/>
                    <a:pt x="0" y="190"/>
                  </a:cubicBezTo>
                  <a:cubicBezTo>
                    <a:pt x="70580" y="81343"/>
                    <a:pt x="215170" y="182594"/>
                    <a:pt x="365188" y="201549"/>
                  </a:cubicBezTo>
                  <a:cubicBezTo>
                    <a:pt x="691896" y="242887"/>
                    <a:pt x="864013" y="58864"/>
                    <a:pt x="1085755" y="99917"/>
                  </a:cubicBezTo>
                  <a:cubicBezTo>
                    <a:pt x="1141286" y="110204"/>
                    <a:pt x="1171289" y="144780"/>
                    <a:pt x="1181195" y="149161"/>
                  </a:cubicBezTo>
                  <a:cubicBezTo>
                    <a:pt x="1181195" y="149161"/>
                    <a:pt x="1080611" y="19621"/>
                    <a:pt x="919639" y="238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5F176640-A149-4380-10C8-07AF96FD96DF}"/>
              </a:ext>
            </a:extLst>
          </p:cNvPr>
          <p:cNvSpPr txBox="1">
            <a:spLocks/>
          </p:cNvSpPr>
          <p:nvPr/>
        </p:nvSpPr>
        <p:spPr>
          <a:xfrm>
            <a:off x="708809" y="1639007"/>
            <a:ext cx="4821223" cy="148993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600" dirty="0">
                <a:cs typeface="Arial" panose="020B0604020202020204" pitchFamily="34" charset="0"/>
              </a:rPr>
              <a:t>For more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4094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13">
            <a:extLst>
              <a:ext uri="{FF2B5EF4-FFF2-40B4-BE49-F238E27FC236}">
                <a16:creationId xmlns:a16="http://schemas.microsoft.com/office/drawing/2014/main" id="{A6B1A747-D83C-423A-0C52-5FB6B2C13A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3772874"/>
            <a:ext cx="1198605" cy="1989175"/>
          </a:xfrm>
          <a:prstGeom prst="rect">
            <a:avLst/>
          </a:prstGeom>
          <a:noFill/>
        </p:spPr>
      </p:pic>
      <p:sp>
        <p:nvSpPr>
          <p:cNvPr id="26" name="Title 10">
            <a:extLst>
              <a:ext uri="{FF2B5EF4-FFF2-40B4-BE49-F238E27FC236}">
                <a16:creationId xmlns:a16="http://schemas.microsoft.com/office/drawing/2014/main" id="{214E505C-B5C8-7C85-AC4E-1B3E3A36339C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4861396" cy="4417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Inflation Reduction Act (IRA)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DD1F88-8EBC-1708-8E5B-CD4C4C867011}"/>
              </a:ext>
            </a:extLst>
          </p:cNvPr>
          <p:cNvSpPr/>
          <p:nvPr/>
        </p:nvSpPr>
        <p:spPr>
          <a:xfrm>
            <a:off x="566616" y="3293152"/>
            <a:ext cx="11211276" cy="2834563"/>
          </a:xfrm>
          <a:prstGeom prst="rect">
            <a:avLst/>
          </a:prstGeom>
          <a:solidFill>
            <a:srgbClr val="FC3FFE">
              <a:alpha val="803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4" y="1029043"/>
            <a:ext cx="6589713" cy="1563688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Notable industry names take action to challenge the IRA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45EE8-85E2-06A1-4ED5-1A7166AFB09E}"/>
              </a:ext>
            </a:extLst>
          </p:cNvPr>
          <p:cNvSpPr/>
          <p:nvPr/>
        </p:nvSpPr>
        <p:spPr>
          <a:xfrm>
            <a:off x="490362" y="3204730"/>
            <a:ext cx="11211276" cy="2834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A0639D-8EDB-655F-FEBD-63D47D4418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34" y="4963754"/>
            <a:ext cx="1867833" cy="557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302D4D-633A-EAE4-F637-3389486D4F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469" y="3837289"/>
            <a:ext cx="2676290" cy="3657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2A741-4BA5-3839-2A9C-21EA831E5F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5000"/>
          </a:blip>
          <a:srcRect/>
          <a:stretch/>
        </p:blipFill>
        <p:spPr>
          <a:xfrm>
            <a:off x="4701048" y="3809096"/>
            <a:ext cx="1851892" cy="337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AA64D9-29B4-1A32-7B74-1A54D62EA0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7158" y="3775744"/>
            <a:ext cx="1413544" cy="48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A001D6-59A8-FDB5-72C0-EDAF5A5CD52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268" y="4686004"/>
            <a:ext cx="1338048" cy="985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E660B6-1297-49D9-1D8E-B4026E6434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614" y="4953385"/>
            <a:ext cx="1873560" cy="578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CB167E-08F1-30C1-0B72-D604E65F15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0468" y="5136658"/>
            <a:ext cx="2299882" cy="21162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3509A01-D08B-6349-51D2-BAFC96C04DE1}"/>
              </a:ext>
            </a:extLst>
          </p:cNvPr>
          <p:cNvGrpSpPr/>
          <p:nvPr/>
        </p:nvGrpSpPr>
        <p:grpSpPr>
          <a:xfrm>
            <a:off x="1060034" y="3775744"/>
            <a:ext cx="9784140" cy="1895601"/>
            <a:chOff x="1060034" y="3775744"/>
            <a:chExt cx="9784140" cy="18956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86CEC3-A808-E832-C20D-AB9731A69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0034" y="4963754"/>
              <a:ext cx="1867833" cy="55743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08827F-DA68-6FEC-EE57-324A9BFA3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32469" y="3837289"/>
              <a:ext cx="2676290" cy="36576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5619E05-DEC3-1B94-965F-EA0C39815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700016" y="3809096"/>
              <a:ext cx="1851892" cy="337086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85BDD22-F38F-5907-70BE-FAA9ED5E9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97158" y="3775744"/>
              <a:ext cx="1413544" cy="488850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EC51E9-499D-40BA-4C53-9E2D76C743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1268" y="4686004"/>
              <a:ext cx="1338048" cy="985341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B61BC5-CA88-B8E3-01A3-3B6DAD1D3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70614" y="4953385"/>
              <a:ext cx="1873560" cy="578169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BDADCAF-0FCD-B11C-9B06-1DEA317B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0468" y="5138928"/>
              <a:ext cx="2299882" cy="211621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21822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4000">
        <p159:morph option="byObjec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0">
            <a:extLst>
              <a:ext uri="{FF2B5EF4-FFF2-40B4-BE49-F238E27FC236}">
                <a16:creationId xmlns:a16="http://schemas.microsoft.com/office/drawing/2014/main" id="{B3802F7A-113B-CD89-88FE-B760F7D9138B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Inflation Reduction Act</a:t>
            </a:r>
          </a:p>
        </p:txBody>
      </p:sp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F33C8BA3-8263-1E5D-52F8-15EB92DC14DF}"/>
              </a:ext>
            </a:extLst>
          </p:cNvPr>
          <p:cNvSpPr txBox="1">
            <a:spLocks/>
          </p:cNvSpPr>
          <p:nvPr/>
        </p:nvSpPr>
        <p:spPr>
          <a:xfrm>
            <a:off x="557492" y="1088679"/>
            <a:ext cx="6372581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95000"/>
              </a:lnSpc>
              <a:spcAft>
                <a:spcPts val="0"/>
              </a:spcAft>
              <a:buNone/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to charge rebates if price hikes exceed inflation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1DB62B-C702-F0BE-B026-B93A96524BEA}"/>
              </a:ext>
            </a:extLst>
          </p:cNvPr>
          <p:cNvSpPr/>
          <p:nvPr/>
        </p:nvSpPr>
        <p:spPr>
          <a:xfrm>
            <a:off x="4498944" y="2931669"/>
            <a:ext cx="3346704" cy="2834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45EE8-85E2-06A1-4ED5-1A7166AFB09E}"/>
              </a:ext>
            </a:extLst>
          </p:cNvPr>
          <p:cNvSpPr/>
          <p:nvPr/>
        </p:nvSpPr>
        <p:spPr>
          <a:xfrm>
            <a:off x="4446120" y="2843247"/>
            <a:ext cx="3299760" cy="2834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08C641-92AD-24F4-2B41-288DA0F6A1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0822" y="3845209"/>
            <a:ext cx="2384606" cy="830638"/>
          </a:xfrm>
          <a:prstGeom prst="rect">
            <a:avLst/>
          </a:prstGeom>
        </p:spPr>
      </p:pic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3B99273F-CAE4-6B2B-DB05-DDF4A30B0E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3772874"/>
            <a:ext cx="1198605" cy="1989175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5703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3500">
        <p159:morph option="byObject"/>
      </p:transition>
    </mc:Choice>
    <mc:Fallback xmlns="">
      <p:transition spd="slow" advClick="0" advTm="35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E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13">
            <a:extLst>
              <a:ext uri="{FF2B5EF4-FFF2-40B4-BE49-F238E27FC236}">
                <a16:creationId xmlns:a16="http://schemas.microsoft.com/office/drawing/2014/main" id="{089F23CC-AA68-E7BC-E083-8925978723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>
            <a:off x="0" y="3772874"/>
            <a:ext cx="1198605" cy="1989175"/>
          </a:xfrm>
          <a:prstGeom prst="rect">
            <a:avLst/>
          </a:prstGeom>
          <a:noFill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625540C-D6B1-97D1-F889-DE169936B2B5}"/>
              </a:ext>
            </a:extLst>
          </p:cNvPr>
          <p:cNvSpPr/>
          <p:nvPr/>
        </p:nvSpPr>
        <p:spPr>
          <a:xfrm rot="6674756">
            <a:off x="7583629" y="2816434"/>
            <a:ext cx="5333857" cy="1040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0B25C10-D88C-7EFF-0ABB-1E42FF8FE029}"/>
              </a:ext>
            </a:extLst>
          </p:cNvPr>
          <p:cNvSpPr/>
          <p:nvPr/>
        </p:nvSpPr>
        <p:spPr>
          <a:xfrm>
            <a:off x="7468621" y="392424"/>
            <a:ext cx="4449635" cy="5872315"/>
          </a:xfrm>
          <a:prstGeom prst="rect">
            <a:avLst/>
          </a:prstGeom>
          <a:solidFill>
            <a:srgbClr val="AB1FFF">
              <a:alpha val="9122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11">
            <a:extLst>
              <a:ext uri="{FF2B5EF4-FFF2-40B4-BE49-F238E27FC236}">
                <a16:creationId xmlns:a16="http://schemas.microsoft.com/office/drawing/2014/main" id="{64EC5DCC-4A5E-EB83-8162-4228B769B804}"/>
              </a:ext>
            </a:extLst>
          </p:cNvPr>
          <p:cNvSpPr txBox="1">
            <a:spLocks/>
          </p:cNvSpPr>
          <p:nvPr/>
        </p:nvSpPr>
        <p:spPr>
          <a:xfrm>
            <a:off x="550865" y="1029043"/>
            <a:ext cx="4563431" cy="1563688"/>
          </a:xfrm>
          <a:prstGeom prst="rect">
            <a:avLst/>
          </a:prstGeom>
          <a:noFill/>
        </p:spPr>
        <p:txBody>
          <a:bodyPr vert="horz" wrap="square" lIns="0" tIns="0" rIns="0" bIns="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HHS selects first drugs for Medicare drug price negotiation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B3802F7A-113B-CD89-88FE-B760F7D9138B}"/>
              </a:ext>
            </a:extLst>
          </p:cNvPr>
          <p:cNvSpPr txBox="1">
            <a:spLocks/>
          </p:cNvSpPr>
          <p:nvPr/>
        </p:nvSpPr>
        <p:spPr>
          <a:xfrm>
            <a:off x="550863" y="585030"/>
            <a:ext cx="3605978" cy="38717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spc="50" dirty="0">
                <a:solidFill>
                  <a:schemeClr val="tx1">
                    <a:alpha val="55000"/>
                  </a:schemeClr>
                </a:solidFill>
              </a:rPr>
              <a:t>Inflation Reduction Act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1C79136-8AB3-608D-6AAD-A3971B04E472}"/>
              </a:ext>
            </a:extLst>
          </p:cNvPr>
          <p:cNvSpPr/>
          <p:nvPr/>
        </p:nvSpPr>
        <p:spPr>
          <a:xfrm>
            <a:off x="478005" y="2783634"/>
            <a:ext cx="6090558" cy="973215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CMS to send an initial price offer by Feb. 1, 2024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182260B9-B6DA-8073-A8C8-43FFEFCCFA6D}"/>
              </a:ext>
            </a:extLst>
          </p:cNvPr>
          <p:cNvSpPr/>
          <p:nvPr/>
        </p:nvSpPr>
        <p:spPr>
          <a:xfrm>
            <a:off x="478005" y="3515536"/>
            <a:ext cx="6650215" cy="777059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Companies can accept, reject, or submit a counteroffer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5D895222-16B8-EB1A-7569-5AF1A0AA891F}"/>
              </a:ext>
            </a:extLst>
          </p:cNvPr>
          <p:cNvSpPr/>
          <p:nvPr/>
        </p:nvSpPr>
        <p:spPr>
          <a:xfrm>
            <a:off x="478005" y="4201216"/>
            <a:ext cx="5751412" cy="745550"/>
          </a:xfrm>
          <a:prstGeom prst="roundRect">
            <a:avLst>
              <a:gd name="adj" fmla="val 6911"/>
            </a:avLst>
          </a:prstGeom>
          <a:noFill/>
          <a:ln>
            <a:noFill/>
          </a:ln>
          <a:effectLst>
            <a:outerShdw blurRad="3810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program begins January 1, 2026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A45EE8-85E2-06A1-4ED5-1A7166AFB09E}"/>
              </a:ext>
            </a:extLst>
          </p:cNvPr>
          <p:cNvSpPr/>
          <p:nvPr/>
        </p:nvSpPr>
        <p:spPr>
          <a:xfrm>
            <a:off x="7371273" y="490330"/>
            <a:ext cx="4449634" cy="58707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62F5DE-41BB-AF29-DA46-AE058521AA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8454" y="2993533"/>
            <a:ext cx="973527" cy="531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78365B-C43D-3646-1DB9-97C086B50A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092" y="4086757"/>
            <a:ext cx="1484348" cy="442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4F634A-8229-68F6-4ED0-EEA3977337F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173" y="1993988"/>
            <a:ext cx="1478187" cy="369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DF113-6E61-E842-88B7-E66A154EF3F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464" y="4139111"/>
            <a:ext cx="1632171" cy="267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E009DB-9C46-AEE1-B876-6EA52E7A2FD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21362" y="1221167"/>
            <a:ext cx="1060375" cy="272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375891-3E39-7B73-6A9B-BFED3A0453B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419" y="2123147"/>
            <a:ext cx="1760260" cy="2405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504015-D32E-F40E-BA7F-BADF0D54D9B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5873" y="5169863"/>
            <a:ext cx="1171353" cy="478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3E7A7C-3AEC-9287-EDF7-BAC4C3E074F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699345" y="3179038"/>
            <a:ext cx="1920248" cy="1828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6960E3-C56B-5C4C-4A79-2BD01A8D9A3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735" y="5186534"/>
            <a:ext cx="1559063" cy="369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A1F643-3082-3C32-6D96-8DBE5DB2406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9836" y="1182268"/>
            <a:ext cx="1256861" cy="235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821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8000">
        <p159:morph option="byObjec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555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5555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4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DFloatVTI">
  <a:themeElements>
    <a:clrScheme name="Potomac">
      <a:dk1>
        <a:srgbClr val="262626"/>
      </a:dk1>
      <a:lt1>
        <a:srgbClr val="FFFFFF"/>
      </a:lt1>
      <a:dk2>
        <a:srgbClr val="000000"/>
      </a:dk2>
      <a:lt2>
        <a:srgbClr val="E6E6E6"/>
      </a:lt2>
      <a:accent1>
        <a:srgbClr val="004593"/>
      </a:accent1>
      <a:accent2>
        <a:srgbClr val="FFCB05"/>
      </a:accent2>
      <a:accent3>
        <a:srgbClr val="F05B28"/>
      </a:accent3>
      <a:accent4>
        <a:srgbClr val="7CB200"/>
      </a:accent4>
      <a:accent5>
        <a:srgbClr val="009DA7"/>
      </a:accent5>
      <a:accent6>
        <a:srgbClr val="7EA7AD"/>
      </a:accent6>
      <a:hlink>
        <a:srgbClr val="0563C1"/>
      </a:hlink>
      <a:folHlink>
        <a:srgbClr val="954F72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e6a712-018a-4155-b497-1f24ed2e055e">
      <Terms xmlns="http://schemas.microsoft.com/office/infopath/2007/PartnerControls"/>
    </lcf76f155ced4ddcb4097134ff3c332f>
    <TaxCatchAll xmlns="4870059e-883b-4126-8623-1d6ffd49f1f2" xsi:nil="true"/>
    <MediaServiceKeyPoints xmlns="e2e6a712-018a-4155-b497-1f24ed2e055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690B888AB03341874A1BA9CBB6D9BA" ma:contentTypeVersion="18" ma:contentTypeDescription="Create a new document." ma:contentTypeScope="" ma:versionID="c5948a8aee3a60fe023f5b9d1db77682">
  <xsd:schema xmlns:xsd="http://www.w3.org/2001/XMLSchema" xmlns:xs="http://www.w3.org/2001/XMLSchema" xmlns:p="http://schemas.microsoft.com/office/2006/metadata/properties" xmlns:ns2="e2e6a712-018a-4155-b497-1f24ed2e055e" xmlns:ns3="4870059e-883b-4126-8623-1d6ffd49f1f2" targetNamespace="http://schemas.microsoft.com/office/2006/metadata/properties" ma:root="true" ma:fieldsID="bcdc993bc8965781c05667c00fa5872a" ns2:_="" ns3:_="">
    <xsd:import namespace="e2e6a712-018a-4155-b497-1f24ed2e055e"/>
    <xsd:import namespace="4870059e-883b-4126-8623-1d6ffd49f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e6a712-018a-4155-b497-1f24ed2e05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babcd77-7a05-42f3-bc54-a9b9317d9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0059e-883b-4126-8623-1d6ffd49f1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a7dc60-d992-48cc-a7e7-9102564b7e0f}" ma:internalName="TaxCatchAll" ma:showField="CatchAllData" ma:web="4870059e-883b-4126-8623-1d6ffd49f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76BC85-9361-4044-951E-1D698143E5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128D9D-8887-4AE7-BD39-EBCD268E911A}">
  <ds:schemaRefs>
    <ds:schemaRef ds:uri="http://purl.org/dc/elements/1.1/"/>
    <ds:schemaRef ds:uri="http://schemas.microsoft.com/office/2006/metadata/properties"/>
    <ds:schemaRef ds:uri="e2e6a712-018a-4155-b497-1f24ed2e055e"/>
    <ds:schemaRef ds:uri="http://purl.org/dc/terms/"/>
    <ds:schemaRef ds:uri="http://schemas.openxmlformats.org/package/2006/metadata/core-properties"/>
    <ds:schemaRef ds:uri="4870059e-883b-4126-8623-1d6ffd49f1f2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CF98C4-6A7D-4F52-88CB-7DD4549394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e6a712-018a-4155-b497-1f24ed2e055e"/>
    <ds:schemaRef ds:uri="4870059e-883b-4126-8623-1d6ffd49f1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TM33713516</Template>
  <TotalTime>0</TotalTime>
  <Words>7251</Words>
  <Application>Microsoft Office PowerPoint</Application>
  <PresentationFormat>Widescreen</PresentationFormat>
  <Paragraphs>878</Paragraphs>
  <Slides>60</Slides>
  <Notes>60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5" baseType="lpstr">
      <vt:lpstr>Calibri</vt:lpstr>
      <vt:lpstr>Arial</vt:lpstr>
      <vt:lpstr>Walbaum Display</vt:lpstr>
      <vt:lpstr>Times New Roman</vt:lpstr>
      <vt:lpstr>3DFloatVTI</vt:lpstr>
      <vt:lpstr>2023 Year-in-Review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Federal Settlements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State  Settlements</vt:lpstr>
      <vt:lpstr>PowerPoint Presentation</vt:lpstr>
      <vt:lpstr>Civil Litigation</vt:lpstr>
      <vt:lpstr>PowerPoint Presentation</vt:lpstr>
      <vt:lpstr>PowerPoint Presentation</vt:lpstr>
      <vt:lpstr>PowerPoint Presentation</vt:lpstr>
      <vt:lpstr>PowerPoint Presentation</vt:lpstr>
      <vt:lpstr>Individual Responsibility</vt:lpstr>
      <vt:lpstr>Indicted for wire fraud for stealing from Takeda</vt:lpstr>
      <vt:lpstr>Indicted for fraud and conspiracy</vt:lpstr>
      <vt:lpstr>Pleaded guilty in kickback scheme</vt:lpstr>
      <vt:lpstr>Pleaded guilty to forging FDA clearance documents</vt:lpstr>
      <vt:lpstr>Pleaded guilty to insider trading</vt:lpstr>
      <vt:lpstr>PowerPoint Presentation</vt:lpstr>
      <vt:lpstr>Cleared of bribery charges</vt:lpstr>
      <vt:lpstr>State Law Updates</vt:lpstr>
      <vt:lpstr>PowerPoint Presentation</vt:lpstr>
      <vt:lpstr>Compliance News</vt:lpstr>
      <vt:lpstr>Compliance News</vt:lpstr>
      <vt:lpstr>Compliance News</vt:lpstr>
      <vt:lpstr>Compliance News</vt:lpstr>
      <vt:lpstr>Compliance News</vt:lpstr>
      <vt:lpstr>Compliance News</vt:lpstr>
      <vt:lpstr>Compliance News</vt:lpstr>
      <vt:lpstr>PowerPoint Presentation</vt:lpstr>
      <vt:lpstr>International Compliance</vt:lpstr>
      <vt:lpstr>PowerPoint Presentation</vt:lpstr>
      <vt:lpstr>PowerPoint Presentation</vt:lpstr>
      <vt:lpstr>PowerPoint Presentation</vt:lpstr>
      <vt:lpstr>New Drug Approvals</vt:lpstr>
      <vt:lpstr>PowerPoint Presentation</vt:lpstr>
      <vt:lpstr>What’s next?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Year-in-Review</dc:title>
  <dc:creator/>
  <cp:lastModifiedBy/>
  <cp:revision>8</cp:revision>
  <dcterms:created xsi:type="dcterms:W3CDTF">2021-01-28T12:59:42Z</dcterms:created>
  <dcterms:modified xsi:type="dcterms:W3CDTF">2024-01-26T21:25:57Z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0x01010084690B888AB03341874A1BA9CBB6D9BA</vt:lpwstr>
  </property>
  <property fmtid="{D5CDD505-2E9C-101B-9397-08002B2CF9AE}" pid="3" name="MediaServiceImageTags">
    <vt:lpwstr/>
  </property>
  <property fmtid="{D5CDD505-2E9C-101B-9397-08002B2CF9AE}" pid="4" name="ArticulateGUID">
    <vt:lpwstr>12BFC78C-2D57-4156-8CE2-E4CB8A6953DB</vt:lpwstr>
  </property>
  <property fmtid="{D5CDD505-2E9C-101B-9397-08002B2CF9AE}" pid="5" name="ArticulatePath">
    <vt:lpwstr>https://potomacriverpartners.sharepoint.com/Intellectual Capital/Knowledge Management/Year-in-Review/2023_YIR/YIR 2023_Draft 2_01.02.24 JW HRB</vt:lpwstr>
  </property>
</Properties>
</file>