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ppt/tags/tag31.xml" ContentType="application/vnd.openxmlformats-officedocument.presentationml.tags+xml"/>
  <Override PartName="/ppt/notesSlides/notesSlide33.xml" ContentType="application/vnd.openxmlformats-officedocument.presentationml.notesSlide+xml"/>
  <Override PartName="/ppt/tags/tag32.xml" ContentType="application/vnd.openxmlformats-officedocument.presentationml.tags+xml"/>
  <Override PartName="/ppt/notesSlides/notesSlide34.xml" ContentType="application/vnd.openxmlformats-officedocument.presentationml.notesSlide+xml"/>
  <Override PartName="/ppt/tags/tag33.xml" ContentType="application/vnd.openxmlformats-officedocument.presentationml.tags+xml"/>
  <Override PartName="/ppt/notesSlides/notesSlide35.xml" ContentType="application/vnd.openxmlformats-officedocument.presentationml.notesSlide+xml"/>
  <Override PartName="/ppt/tags/tag34.xml" ContentType="application/vnd.openxmlformats-officedocument.presentationml.tags+xml"/>
  <Override PartName="/ppt/notesSlides/notesSlide36.xml" ContentType="application/vnd.openxmlformats-officedocument.presentationml.notesSlide+xml"/>
  <Override PartName="/ppt/tags/tag35.xml" ContentType="application/vnd.openxmlformats-officedocument.presentationml.tags+xml"/>
  <Override PartName="/ppt/notesSlides/notesSlide37.xml" ContentType="application/vnd.openxmlformats-officedocument.presentationml.notesSlide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tags/tag38.xml" ContentType="application/vnd.openxmlformats-officedocument.presentationml.tags+xml"/>
  <Override PartName="/ppt/notesSlides/notesSlide40.xml" ContentType="application/vnd.openxmlformats-officedocument.presentationml.notesSlide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ppt/tags/tag40.xml" ContentType="application/vnd.openxmlformats-officedocument.presentationml.tags+xml"/>
  <Override PartName="/ppt/notesSlides/notesSlide42.xml" ContentType="application/vnd.openxmlformats-officedocument.presentationml.notesSlide+xml"/>
  <Override PartName="/ppt/tags/tag41.xml" ContentType="application/vnd.openxmlformats-officedocument.presentationml.tags+xml"/>
  <Override PartName="/ppt/notesSlides/notesSlide43.xml" ContentType="application/vnd.openxmlformats-officedocument.presentationml.notesSlide+xml"/>
  <Override PartName="/ppt/tags/tag42.xml" ContentType="application/vnd.openxmlformats-officedocument.presentationml.tags+xml"/>
  <Override PartName="/ppt/notesSlides/notesSlide44.xml" ContentType="application/vnd.openxmlformats-officedocument.presentationml.notesSlide+xml"/>
  <Override PartName="/ppt/tags/tag43.xml" ContentType="application/vnd.openxmlformats-officedocument.presentationml.tags+xml"/>
  <Override PartName="/ppt/notesSlides/notesSlide45.xml" ContentType="application/vnd.openxmlformats-officedocument.presentationml.notesSlide+xml"/>
  <Override PartName="/ppt/tags/tag44.xml" ContentType="application/vnd.openxmlformats-officedocument.presentationml.tags+xml"/>
  <Override PartName="/ppt/notesSlides/notesSlide46.xml" ContentType="application/vnd.openxmlformats-officedocument.presentationml.notesSlide+xml"/>
  <Override PartName="/ppt/tags/tag45.xml" ContentType="application/vnd.openxmlformats-officedocument.presentationml.tags+xml"/>
  <Override PartName="/ppt/notesSlides/notesSlide47.xml" ContentType="application/vnd.openxmlformats-officedocument.presentationml.notesSlide+xml"/>
  <Override PartName="/ppt/tags/tag46.xml" ContentType="application/vnd.openxmlformats-officedocument.presentationml.tags+xml"/>
  <Override PartName="/ppt/notesSlides/notesSlide48.xml" ContentType="application/vnd.openxmlformats-officedocument.presentationml.notesSlide+xml"/>
  <Override PartName="/ppt/tags/tag47.xml" ContentType="application/vnd.openxmlformats-officedocument.presentationml.tags+xml"/>
  <Override PartName="/ppt/notesSlides/notesSlide49.xml" ContentType="application/vnd.openxmlformats-officedocument.presentationml.notesSlide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tags/tag49.xml" ContentType="application/vnd.openxmlformats-officedocument.presentationml.tags+xml"/>
  <Override PartName="/ppt/notesSlides/notesSlide51.xml" ContentType="application/vnd.openxmlformats-officedocument.presentationml.notesSlide+xml"/>
  <Override PartName="/ppt/tags/tag50.xml" ContentType="application/vnd.openxmlformats-officedocument.presentationml.tags+xml"/>
  <Override PartName="/ppt/notesSlides/notesSlide52.xml" ContentType="application/vnd.openxmlformats-officedocument.presentationml.notesSlide+xml"/>
  <Override PartName="/ppt/tags/tag51.xml" ContentType="application/vnd.openxmlformats-officedocument.presentationml.tags+xml"/>
  <Override PartName="/ppt/notesSlides/notesSlide53.xml" ContentType="application/vnd.openxmlformats-officedocument.presentationml.notesSlide+xml"/>
  <Override PartName="/ppt/tags/tag52.xml" ContentType="application/vnd.openxmlformats-officedocument.presentationml.tags+xml"/>
  <Override PartName="/ppt/notesSlides/notesSlide54.xml" ContentType="application/vnd.openxmlformats-officedocument.presentationml.notesSlide+xml"/>
  <Override PartName="/ppt/tags/tag53.xml" ContentType="application/vnd.openxmlformats-officedocument.presentationml.tags+xml"/>
  <Override PartName="/ppt/notesSlides/notesSlide55.xml" ContentType="application/vnd.openxmlformats-officedocument.presentationml.notesSlide+xml"/>
  <Override PartName="/ppt/tags/tag54.xml" ContentType="application/vnd.openxmlformats-officedocument.presentationml.tags+xml"/>
  <Override PartName="/ppt/notesSlides/notesSlide56.xml" ContentType="application/vnd.openxmlformats-officedocument.presentationml.notesSlide+xml"/>
  <Override PartName="/ppt/tags/tag55.xml" ContentType="application/vnd.openxmlformats-officedocument.presentationml.tags+xml"/>
  <Override PartName="/ppt/notesSlides/notesSlide57.xml" ContentType="application/vnd.openxmlformats-officedocument.presentationml.notesSlide+xml"/>
  <Override PartName="/ppt/tags/tag56.xml" ContentType="application/vnd.openxmlformats-officedocument.presentationml.tags+xml"/>
  <Override PartName="/ppt/notesSlides/notesSlide58.xml" ContentType="application/vnd.openxmlformats-officedocument.presentationml.notesSlide+xml"/>
  <Override PartName="/ppt/tags/tag57.xml" ContentType="application/vnd.openxmlformats-officedocument.presentationml.tags+xml"/>
  <Override PartName="/ppt/notesSlides/notesSlide59.xml" ContentType="application/vnd.openxmlformats-officedocument.presentationml.notesSlide+xml"/>
  <Override PartName="/ppt/tags/tag58.xml" ContentType="application/vnd.openxmlformats-officedocument.presentationml.tags+xml"/>
  <Override PartName="/ppt/notesSlides/notesSlide60.xml" ContentType="application/vnd.openxmlformats-officedocument.presentationml.notesSlide+xml"/>
  <Override PartName="/ppt/tags/tag59.xml" ContentType="application/vnd.openxmlformats-officedocument.presentationml.tags+xml"/>
  <Override PartName="/ppt/notesSlides/notesSlide61.xml" ContentType="application/vnd.openxmlformats-officedocument.presentationml.notesSlide+xml"/>
  <Override PartName="/ppt/tags/tag60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tags/tag61.xml" ContentType="application/vnd.openxmlformats-officedocument.presentationml.tags+xml"/>
  <Override PartName="/ppt/notesSlides/notesSlide6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84" r:id="rId4"/>
  </p:sldMasterIdLst>
  <p:notesMasterIdLst>
    <p:notesMasterId r:id="rId73"/>
  </p:notesMasterIdLst>
  <p:handoutMasterIdLst>
    <p:handoutMasterId r:id="rId74"/>
  </p:handoutMasterIdLst>
  <p:sldIdLst>
    <p:sldId id="257" r:id="rId5"/>
    <p:sldId id="389" r:id="rId6"/>
    <p:sldId id="1182" r:id="rId7"/>
    <p:sldId id="1120" r:id="rId8"/>
    <p:sldId id="1184" r:id="rId9"/>
    <p:sldId id="1181" r:id="rId10"/>
    <p:sldId id="1160" r:id="rId11"/>
    <p:sldId id="394" r:id="rId12"/>
    <p:sldId id="1189" r:id="rId13"/>
    <p:sldId id="1190" r:id="rId14"/>
    <p:sldId id="1131" r:id="rId15"/>
    <p:sldId id="1183" r:id="rId16"/>
    <p:sldId id="1161" r:id="rId17"/>
    <p:sldId id="1188" r:id="rId18"/>
    <p:sldId id="396" r:id="rId19"/>
    <p:sldId id="1166" r:id="rId20"/>
    <p:sldId id="1167" r:id="rId21"/>
    <p:sldId id="1185" r:id="rId22"/>
    <p:sldId id="1143" r:id="rId23"/>
    <p:sldId id="1144" r:id="rId24"/>
    <p:sldId id="1145" r:id="rId25"/>
    <p:sldId id="1146" r:id="rId26"/>
    <p:sldId id="397" r:id="rId27"/>
    <p:sldId id="1147" r:id="rId28"/>
    <p:sldId id="413" r:id="rId29"/>
    <p:sldId id="415" r:id="rId30"/>
    <p:sldId id="1148" r:id="rId31"/>
    <p:sldId id="1149" r:id="rId32"/>
    <p:sldId id="1150" r:id="rId33"/>
    <p:sldId id="416" r:id="rId34"/>
    <p:sldId id="1123" r:id="rId35"/>
    <p:sldId id="1151" r:id="rId36"/>
    <p:sldId id="429" r:id="rId37"/>
    <p:sldId id="1152" r:id="rId38"/>
    <p:sldId id="1153" r:id="rId39"/>
    <p:sldId id="1165" r:id="rId40"/>
    <p:sldId id="431" r:id="rId41"/>
    <p:sldId id="1119" r:id="rId42"/>
    <p:sldId id="433" r:id="rId43"/>
    <p:sldId id="434" r:id="rId44"/>
    <p:sldId id="435" r:id="rId45"/>
    <p:sldId id="1070" r:id="rId46"/>
    <p:sldId id="436" r:id="rId47"/>
    <p:sldId id="1155" r:id="rId48"/>
    <p:sldId id="1177" r:id="rId49"/>
    <p:sldId id="439" r:id="rId50"/>
    <p:sldId id="447" r:id="rId51"/>
    <p:sldId id="1124" r:id="rId52"/>
    <p:sldId id="1125" r:id="rId53"/>
    <p:sldId id="1126" r:id="rId54"/>
    <p:sldId id="1186" r:id="rId55"/>
    <p:sldId id="446" r:id="rId56"/>
    <p:sldId id="1156" r:id="rId57"/>
    <p:sldId id="1192" r:id="rId58"/>
    <p:sldId id="1187" r:id="rId59"/>
    <p:sldId id="1062" r:id="rId60"/>
    <p:sldId id="1063" r:id="rId61"/>
    <p:sldId id="1064" r:id="rId62"/>
    <p:sldId id="1171" r:id="rId63"/>
    <p:sldId id="1128" r:id="rId64"/>
    <p:sldId id="1069" r:id="rId65"/>
    <p:sldId id="1191" r:id="rId66"/>
    <p:sldId id="258" r:id="rId67"/>
    <p:sldId id="1172" r:id="rId68"/>
    <p:sldId id="1173" r:id="rId69"/>
    <p:sldId id="1174" r:id="rId70"/>
    <p:sldId id="1175" r:id="rId71"/>
    <p:sldId id="1159" r:id="rId72"/>
  </p:sldIdLst>
  <p:sldSz cx="12192000" cy="6858000"/>
  <p:notesSz cx="6858000" cy="9144000"/>
  <p:embeddedFontLst>
    <p:embeddedFont>
      <p:font typeface="Gill Sans MT" panose="020B0502020104020203" pitchFamily="34" charset="0"/>
      <p:regular r:id="rId75"/>
      <p:bold r:id="rId76"/>
      <p:italic r:id="rId77"/>
      <p:boldItalic r:id="rId78"/>
    </p:embeddedFont>
    <p:embeddedFont>
      <p:font typeface="Walbaum Display" panose="02070503090703020303" pitchFamily="18" charset="0"/>
      <p:regular r:id="rId79"/>
      <p:bold r:id="rId80"/>
      <p:italic r:id="rId81"/>
      <p:boldItalic r:id="rId82"/>
    </p:embeddedFont>
  </p:embeddedFontLst>
  <p:custDataLst>
    <p:tags r:id="rId8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bX3uvkfGaPZyBA/lGkwbpw==" hashData="4JXnapT4mpv4p6MwwTdwyPuaEKqmZFY7ljXCjJSbgVL4q84ddHCU7z9BsxtMfemlpiBKj3BD+N+ty7yWfwc/Yw=="/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02AF"/>
    <a:srgbClr val="0C0C14"/>
    <a:srgbClr val="0C0C15"/>
    <a:srgbClr val="000D22"/>
    <a:srgbClr val="F7F1FF"/>
    <a:srgbClr val="EDE5FF"/>
    <a:srgbClr val="9517D2"/>
    <a:srgbClr val="FD5FD3"/>
    <a:srgbClr val="FFF4FD"/>
    <a:srgbClr val="FF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7"/>
    <p:restoredTop sz="74807" autoAdjust="0"/>
  </p:normalViewPr>
  <p:slideViewPr>
    <p:cSldViewPr snapToGrid="0">
      <p:cViewPr varScale="1">
        <p:scale>
          <a:sx n="63" d="100"/>
          <a:sy n="63" d="100"/>
        </p:scale>
        <p:origin x="540" y="4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1.fntdata"/><Relationship Id="rId83" Type="http://schemas.openxmlformats.org/officeDocument/2006/relationships/tags" Target="tags/tag1.xml"/><Relationship Id="rId88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2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>
                <a:latin typeface="Arial" panose="020B0604020202020204" pitchFamily="34" charset="0"/>
              </a:rPr>
              <a:t>1/29/2025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0CE34E-5667-4A32-A6BA-10C7A552BC63}" type="datetimeFigureOut">
              <a:rPr lang="en-US" smtClean="0"/>
              <a:pPr/>
              <a:t>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7CCE34D-CFF1-4FFE-815B-D050E7ED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03511-3E8D-0CA6-26F9-6B9F3511D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E3342-1DBE-147E-EC6D-A4496B447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5B95FB-6D0E-9196-F271-290D084543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4753B-7EA8-09A8-5D22-AC4D60135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77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A0439-15D4-35E1-17DD-86316008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FD0A87-C076-EF96-7ED2-A20FDEEB8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005A00-D6B3-C17E-4D26-3636BBF41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F4EEA-7C3A-4565-277C-C228F42D4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79BB-E5D9-3FC1-460E-D0BF1384E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57539-2124-EBC6-5F66-ECE97BB4A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96515-3144-9F78-434E-8418BC039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341F0-92F7-2950-7E4E-B944D4795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92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A836A-12D9-07F7-24ED-314215B15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EFB69C-401D-660F-8DD8-41E6D44805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0F41FE-4382-F664-3B34-D7205BB77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71237-FB22-E3A5-2854-84B308A82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3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D1385-2969-0C16-92CD-7803DCDBF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66B604-A1DC-CD5B-1296-C251C648A0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4DF918-F512-EE33-6317-A33776628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D4DB7-7EF5-C3D2-9418-6F5E77333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93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6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CB1E9-4026-2866-E204-8289345A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56808-A2D8-EE31-4D0A-FDF0155A5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A4E3FE-B30C-1A0D-0D0F-C8580B4BA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53BBB-A6BA-ABFC-4EE7-9315A483D6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39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F00E-6F59-F76C-D8AE-F25367D7E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4E02CC-4D27-DF76-C528-219AA0001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46C83E-D52D-EBCF-D7F4-A17B7BCEF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7B6F7-3E6D-83D9-9DC8-0D0EF27D5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26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49F37-9EB7-F9C6-22CD-C7D055FBD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322FA-E040-9339-ED22-B32F736B8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7B6629-9A73-C1D7-0BC1-08F44F2A7A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29F5-16C5-A6A4-D549-3214C2838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9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BBF58-6457-5325-095C-1139C25D3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40320D-FC5A-1428-C097-58F72550F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75CC3C-02DD-78E3-7881-F0DCF5C19E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7CE13-5844-5CC4-D88D-5F7D45A23E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7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F15DB-8EC4-30D2-4880-7531DB9EE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8AB39E-3055-5909-D61E-D48D588B7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F33B32-24BA-EA7D-BCB6-28834B4F3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EF051-CCC9-6FBE-4E98-0B32E8A5B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16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9135-6E16-0D87-4C98-AB1A67FC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650EA1-AADD-5203-7FDC-07D57D969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A24B58-97CF-B8D8-8223-C24C174F8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71CAA-7F21-957F-D8D5-3C117EB93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61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90A0D-51A3-F145-CD69-C990C7BB3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92C527-53E0-DE01-9EED-9BF25C752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03525-DD7F-FD40-E604-843B3FE8E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42AC-386A-C9EC-EC91-63D97F0ACB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48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68AD-77E6-5774-11ED-1CF25ADA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A671B0-9137-9763-AE23-A457B59102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C1CB6-6BB6-A212-E5E1-5E7FCA397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C43B9-8061-A7F1-B102-6A60A9C7D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152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74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99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B7B84-DC97-77BE-38E4-1608AB3EB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0193B-B2B3-26E1-8E36-F55A1204E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2DEF8-4790-FA76-890A-AC8CBC465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823EC-692F-25B4-6855-3190CD72D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2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2F8D-5174-8FFE-EE93-27BBE120E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328050-C61B-8FDB-8D60-06231F353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064C3E-325C-B013-8379-521033EA9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8C581-DD67-920F-6940-E2FEAAE537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814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7EA43-469E-1444-2503-4CAB39A2F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2B3B3E-4E8A-F2CB-1786-84A4AC6A5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A5C74-0534-4D07-D51C-805FB2480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0AD39C-0B29-C4DF-23F7-83F80B0C95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E65E2-47FE-46C2-C500-3F0D81A6E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954E68-9A30-DD0C-9CFE-31C50C6A6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9F822-D671-6BA5-2B70-AA15512CE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5E7CC-99C6-466C-7444-BBC664D331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19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39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100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0D8E8-C4E3-7579-BD2B-447779FFF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3B6BE-AD5D-5A3F-772C-481B7084D1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8A4F7-6A08-DD43-E658-78D49B353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45C6E-BE5C-FDCD-6CED-B0D5A88AC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9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97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818F9-E6B1-0A8F-7E3E-D35FBA401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24C54-0D00-9F50-C9FC-30883AE3B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DC7587-926B-CC43-0FFF-178E74AE5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67A8B-119A-292B-6ED4-A15921D55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323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A6227-47E3-F313-5806-25EEEEE0A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A0E77-7F91-8623-5C7B-46CEBBFE4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7350CE-2919-B2DF-0F2D-6C0808E39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50906-B953-DA71-3F7F-453D333DA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57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9BFF7-FBD9-5076-5249-0442D738A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C7A988-6667-CEF3-4A01-4A738708A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620DAA-30BF-5784-4390-D1F19C49A0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17E7A-9B50-4F3D-9007-79A0F8126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503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97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306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2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1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63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62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50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0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63A0-C4C9-5133-223F-A755B6630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5E059A-5AD1-D26E-317F-D9D153AED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769825-9FE4-EA2D-BF05-6CA5AFEB66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03BE3-49F2-A93B-1212-269425318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485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BF0E-DE34-3F73-F51D-6971B0DC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D0BE23-0C8D-46B2-CA46-2A4A5D61C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3C299-5BEA-CF7E-5631-208945227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D4253-4C9A-1EBA-E3C6-1BB0AF773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697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275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586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940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0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167C3-CAC3-82EE-E95E-9C0DFF227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026333-7190-49F0-25FA-0A53E1CD8A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AE5318-7DB4-6F3A-A517-542D25AB1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F14C7A-E94E-6BD1-71F2-5BF03D96E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495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80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2F2D5-F319-83C8-15EC-12EA072B1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893D7-9D1E-C8A7-7EAF-250B001F46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0EFAA-386B-1B24-8874-AEFBF6A74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D0D17-510C-799E-5B6D-824A997C0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87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52023-ACAD-4074-DD55-D7C3C5E48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C68D3B-A436-F4AA-53E7-17FAC095C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435F66-6ECE-EB0F-17A6-5063519E7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1CB20-F9E4-7CE1-E512-ECC8C5DDA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65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52A5C-CCB6-6F64-54D6-2DFC602FC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CF816-6BF8-4726-C1A1-690076220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921B3-FDA9-A278-98D8-3136FC081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ABE91-57A0-705D-6C45-8F08849CE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952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26560-D5F8-C994-4298-6ADDFE950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C0E407-5ED1-EABD-C98E-636C133C8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63AEB1-33BB-EB56-3B1E-28536A2F7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FDD25-F1C2-8F54-CE1D-069C7336FE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35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038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851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413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E3111-E096-3050-0E83-E56A0FC05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3FF820-DBAE-F8E8-7532-BCDA39AA8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ADC7FD-019C-F723-78C8-AC84394977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78658-0584-F633-5FB9-3F91B5CAA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480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80DDE-32EA-CDBC-50C4-2EE2A563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15367-84BB-E1C8-0F11-A2A19762DE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9B1009-4729-172F-B4A9-D4006A843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53FA-70CA-B212-2D41-C6A71428E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2537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CCE34D-CFF1-4FFE-815B-D050E7ED2D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7641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227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955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225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1F37D-99F1-E18E-13E1-3F6BA526E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569A0C-A921-4064-A5BC-274DF63008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FF195E-572D-9C18-AC76-40F91871C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BDDC5-71DD-7A6B-4788-0F86DF901C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1487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59EF3-D4AC-B2AA-79AF-9CCD166BB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8FBCA-5B39-9334-3296-113C538DA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2D3F4-2165-F972-AE91-1FE0D58EF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4BFB8-7827-BA7A-AA47-DFD96E4FB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71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4DE89-BD18-5414-E6B6-F95458E1A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D96C4-F377-DE1B-E7A4-F32196E1D6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B72233-5596-F7E8-368E-DDD70337F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A59C5-F184-355E-9827-0EAB93464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8865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F209CD-F838-5972-E100-A0D01324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ACD14E-0E81-D938-4C3F-1C638AF71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0E9467-5EEA-07EA-E59E-FA458D135F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AF232-86D0-A96E-380E-9A49230EE1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884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4C3D8-DBAB-46BB-E1A7-68204F4C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108BD-6FA5-01B8-5A8C-9271C86EF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98D774-E05E-6AFC-062C-8E9383B191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46E2-F0AF-5385-1747-F6860E59C5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48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2A014-6DA6-1973-D544-A723B1964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A1AA72-B57C-E4D4-894D-FE1EB4F5F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BE8CA-A937-6B1B-42E0-16C320EA1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F4699-74BB-C4E5-0EEE-C78077DB70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13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3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10DF-F95A-3439-D49D-A3C0684A4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A87FA9-9577-B205-3DB4-16632938D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B954C-EE44-2C75-91A8-CE5F0928D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50D78-D451-7ADA-3160-A5B4D1328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3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F53C78B9-BFAC-B7B0-8D4C-D18F5CD8AABF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endParaRPr lang="en-US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4">
            <a:extLst>
              <a:ext uri="{FF2B5EF4-FFF2-40B4-BE49-F238E27FC236}">
                <a16:creationId xmlns:a16="http://schemas.microsoft.com/office/drawing/2014/main" id="{73860D57-85C6-DB98-6B95-EDE87C40A3B7}"/>
              </a:ext>
            </a:extLst>
          </p:cNvPr>
          <p:cNvSpPr txBox="1">
            <a:spLocks/>
          </p:cNvSpPr>
          <p:nvPr userDrawn="1"/>
        </p:nvSpPr>
        <p:spPr>
          <a:xfrm>
            <a:off x="550863" y="549275"/>
            <a:ext cx="6472789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pic>
        <p:nvPicPr>
          <p:cNvPr id="14" name="Picture 13" descr="A close up of a network&#10;&#10;Description automatically generated">
            <a:extLst>
              <a:ext uri="{FF2B5EF4-FFF2-40B4-BE49-F238E27FC236}">
                <a16:creationId xmlns:a16="http://schemas.microsoft.com/office/drawing/2014/main" id="{F1DFB1A1-0FCE-5EA8-8ABC-1EFA4A0570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99"/>
          <a:stretch/>
        </p:blipFill>
        <p:spPr>
          <a:xfrm rot="5400000">
            <a:off x="5849807" y="515807"/>
            <a:ext cx="6858000" cy="5826386"/>
          </a:xfrm>
          <a:prstGeom prst="rect">
            <a:avLst/>
          </a:prstGeom>
        </p:spPr>
      </p:pic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AD72A40-B8D3-2216-D0DB-77E0BE49BB06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EC1D45F9-9A05-8074-D3FB-991CCE43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507212"/>
            <a:ext cx="6379210" cy="153888"/>
          </a:xfrm>
        </p:spPr>
        <p:txBody>
          <a:bodyPr/>
          <a:lstStyle/>
          <a:p>
            <a:r>
              <a:rPr lang="en-US" sz="9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en-US" sz="9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381213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A799C83D-DDF8-D9C4-B94D-A19D90F09A37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1907758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AA346847-5B71-5C83-1F2E-40D51B12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34EC0A-3490-E047-92D6-B18299ECA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4000"/>
          </a:blip>
          <a:srcRect/>
          <a:stretch/>
        </p:blipFill>
        <p:spPr>
          <a:xfrm>
            <a:off x="0" y="0"/>
            <a:ext cx="12207240" cy="6873732"/>
          </a:xfrm>
          <a:prstGeom prst="rect">
            <a:avLst/>
          </a:prstGeom>
        </p:spPr>
      </p:pic>
      <p:pic>
        <p:nvPicPr>
          <p:cNvPr id="21" name="Picture 20" descr="A large body of water&#10;&#10;Description automatically generated">
            <a:extLst>
              <a:ext uri="{FF2B5EF4-FFF2-40B4-BE49-F238E27FC236}">
                <a16:creationId xmlns:a16="http://schemas.microsoft.com/office/drawing/2014/main" id="{8E52150E-159C-46A1-9363-255E086D3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8096" cy="68685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82E848-AAAC-FD60-D09B-488D39BBBBEE}"/>
              </a:ext>
            </a:extLst>
          </p:cNvPr>
          <p:cNvSpPr/>
          <p:nvPr userDrawn="1"/>
        </p:nvSpPr>
        <p:spPr>
          <a:xfrm>
            <a:off x="0" y="-5148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33506B-8B4A-C839-7C2E-3A1AAD178B17}"/>
              </a:ext>
            </a:extLst>
          </p:cNvPr>
          <p:cNvSpPr/>
          <p:nvPr userDrawn="1"/>
        </p:nvSpPr>
        <p:spPr>
          <a:xfrm>
            <a:off x="-1524" y="0"/>
            <a:ext cx="12192000" cy="6858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322CC-C8AB-9849-A3F1-43469BB6E540}"/>
              </a:ext>
            </a:extLst>
          </p:cNvPr>
          <p:cNvSpPr/>
          <p:nvPr userDrawn="1"/>
        </p:nvSpPr>
        <p:spPr>
          <a:xfrm>
            <a:off x="0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FCBA6-02D1-9CA8-93B8-E9BF709C495F}"/>
              </a:ext>
            </a:extLst>
          </p:cNvPr>
          <p:cNvSpPr/>
          <p:nvPr userDrawn="1"/>
        </p:nvSpPr>
        <p:spPr>
          <a:xfrm>
            <a:off x="6122019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837930C-3752-DF4F-B958-650AB10C6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96390"/>
            <a:ext cx="6063466" cy="261610"/>
          </a:xfrm>
          <a:prstGeom prst="rect">
            <a:avLst/>
          </a:prstGeom>
        </p:spPr>
      </p:pic>
      <p:pic>
        <p:nvPicPr>
          <p:cNvPr id="7" name="Picture 6" descr="A sunset over a body of water&#10;&#10;Description automatically generated">
            <a:extLst>
              <a:ext uri="{FF2B5EF4-FFF2-40B4-BE49-F238E27FC236}">
                <a16:creationId xmlns:a16="http://schemas.microsoft.com/office/drawing/2014/main" id="{39A6A54D-2966-397B-9DDA-AEBC637E0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164" t="62054"/>
          <a:stretch/>
        </p:blipFill>
        <p:spPr>
          <a:xfrm>
            <a:off x="6114548" y="6596390"/>
            <a:ext cx="6074404" cy="2616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19B977D-A3FF-7F44-AA57-6781E5F3A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33" t="32003" r="21053" b="29747"/>
          <a:stretch/>
        </p:blipFill>
        <p:spPr>
          <a:xfrm>
            <a:off x="4553744" y="1682543"/>
            <a:ext cx="3204074" cy="1615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82073D-0860-0D4A-18F7-66C0723987B2}"/>
              </a:ext>
            </a:extLst>
          </p:cNvPr>
          <p:cNvSpPr/>
          <p:nvPr userDrawn="1"/>
        </p:nvSpPr>
        <p:spPr>
          <a:xfrm>
            <a:off x="6114548" y="6596390"/>
            <a:ext cx="1643270" cy="26161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100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Year-in-Review</a:t>
            </a:r>
            <a:r>
              <a:rPr lang="en-US" sz="1100" kern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2022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9DCB0-16C1-B1EC-1720-4FE2F30AC151}"/>
              </a:ext>
            </a:extLst>
          </p:cNvPr>
          <p:cNvSpPr/>
          <p:nvPr userDrawn="1"/>
        </p:nvSpPr>
        <p:spPr>
          <a:xfrm>
            <a:off x="4155571" y="6596390"/>
            <a:ext cx="1907895" cy="2616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r"/>
            <a:r>
              <a:rPr lang="en-US" sz="1100" kern="11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PotomacRiverPartners.com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59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9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CEECAB-AE9F-65AA-15FA-473C7D345E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2376237"/>
            <a:ext cx="2055582" cy="2058603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85E75-207D-490A-5A34-6D7F921360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8125327" y="0"/>
            <a:ext cx="4066673" cy="6858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2940089-E4BF-A797-84BE-63045FBEE8F7}"/>
              </a:ext>
            </a:extLst>
          </p:cNvPr>
          <p:cNvSpPr>
            <a:spLocks noChangeAspect="1"/>
          </p:cNvSpPr>
          <p:nvPr userDrawn="1"/>
        </p:nvSpPr>
        <p:spPr>
          <a:xfrm>
            <a:off x="7141548" y="2436274"/>
            <a:ext cx="1938528" cy="1938528"/>
          </a:xfrm>
          <a:prstGeom prst="ellipse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65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rgbClr val="000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FC4A7DDB-2523-0599-3E0D-40C1FC98B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 lIns="0"/>
          <a:lstStyle>
            <a:lvl1pPr>
              <a:defRPr sz="900"/>
            </a:lvl1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88" r:id="rId8"/>
    <p:sldLayoutId id="2147483707" r:id="rId9"/>
    <p:sldLayoutId id="2147483689" r:id="rId10"/>
    <p:sldLayoutId id="2147483697" r:id="rId11"/>
    <p:sldLayoutId id="2147483731" r:id="rId12"/>
    <p:sldLayoutId id="2147483693" r:id="rId13"/>
    <p:sldLayoutId id="2147483685" r:id="rId14"/>
    <p:sldLayoutId id="2147483688" r:id="rId15"/>
    <p:sldLayoutId id="2147483691" r:id="rId16"/>
    <p:sldLayoutId id="2147483784" r:id="rId17"/>
    <p:sldLayoutId id="2147483785" r:id="rId18"/>
    <p:sldLayoutId id="2147483692" r:id="rId19"/>
    <p:sldLayoutId id="2147483786" r:id="rId20"/>
    <p:sldLayoutId id="2147483789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7.svg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1.png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55.png"/><Relationship Id="rId5" Type="http://schemas.microsoft.com/office/2007/relationships/hdphoto" Target="../media/hdphoto7.wdp"/><Relationship Id="rId4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55.png"/><Relationship Id="rId5" Type="http://schemas.microsoft.com/office/2007/relationships/hdphoto" Target="../media/hdphoto7.wdp"/><Relationship Id="rId4" Type="http://schemas.openxmlformats.org/officeDocument/2006/relationships/image" Target="../media/image54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5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6" Type="http://schemas.openxmlformats.org/officeDocument/2006/relationships/image" Target="../media/image65.png"/><Relationship Id="rId5" Type="http://schemas.microsoft.com/office/2007/relationships/hdphoto" Target="../media/hdphoto7.wdp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media" Target="../media/media2.mp3"/><Relationship Id="rId7" Type="http://schemas.openxmlformats.org/officeDocument/2006/relationships/image" Target="../media/image67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35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6" Type="http://schemas.openxmlformats.org/officeDocument/2006/relationships/image" Target="../media/image77.png"/><Relationship Id="rId5" Type="http://schemas.openxmlformats.org/officeDocument/2006/relationships/image" Target="../media/image75.jpe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79.png"/><Relationship Id="rId11" Type="http://schemas.openxmlformats.org/officeDocument/2006/relationships/image" Target="../media/image38.jpeg"/><Relationship Id="rId5" Type="http://schemas.openxmlformats.org/officeDocument/2006/relationships/image" Target="../media/image78.pn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0.png"/><Relationship Id="rId18" Type="http://schemas.openxmlformats.org/officeDocument/2006/relationships/image" Target="../media/image81.png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72.jpeg"/><Relationship Id="rId7" Type="http://schemas.microsoft.com/office/2007/relationships/hdphoto" Target="../media/hdphoto10.wdp"/><Relationship Id="rId12" Type="http://schemas.openxmlformats.org/officeDocument/2006/relationships/image" Target="../media/image77.png"/><Relationship Id="rId17" Type="http://schemas.openxmlformats.org/officeDocument/2006/relationships/image" Target="../media/image7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80.png"/><Relationship Id="rId20" Type="http://schemas.openxmlformats.org/officeDocument/2006/relationships/image" Target="../media/image84.jpeg"/><Relationship Id="rId1" Type="http://schemas.openxmlformats.org/officeDocument/2006/relationships/tags" Target="../tags/tag21.xml"/><Relationship Id="rId6" Type="http://schemas.openxmlformats.org/officeDocument/2006/relationships/image" Target="../media/image83.png"/><Relationship Id="rId11" Type="http://schemas.openxmlformats.org/officeDocument/2006/relationships/image" Target="../media/image74.png"/><Relationship Id="rId5" Type="http://schemas.microsoft.com/office/2007/relationships/hdphoto" Target="../media/hdphoto9.wdp"/><Relationship Id="rId15" Type="http://schemas.openxmlformats.org/officeDocument/2006/relationships/image" Target="../media/image79.png"/><Relationship Id="rId23" Type="http://schemas.openxmlformats.org/officeDocument/2006/relationships/image" Target="../media/image38.jpeg"/><Relationship Id="rId10" Type="http://schemas.openxmlformats.org/officeDocument/2006/relationships/image" Target="../media/image78.png"/><Relationship Id="rId19" Type="http://schemas.openxmlformats.org/officeDocument/2006/relationships/image" Target="../media/image71.png"/><Relationship Id="rId4" Type="http://schemas.openxmlformats.org/officeDocument/2006/relationships/image" Target="../media/image82.png"/><Relationship Id="rId9" Type="http://schemas.openxmlformats.org/officeDocument/2006/relationships/image" Target="../media/image69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6.png"/><Relationship Id="rId18" Type="http://schemas.openxmlformats.org/officeDocument/2006/relationships/image" Target="../media/image38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1.png"/><Relationship Id="rId12" Type="http://schemas.openxmlformats.org/officeDocument/2006/relationships/image" Target="../media/image80.png"/><Relationship Id="rId17" Type="http://schemas.openxmlformats.org/officeDocument/2006/relationships/image" Target="../media/image77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1.png"/><Relationship Id="rId1" Type="http://schemas.openxmlformats.org/officeDocument/2006/relationships/tags" Target="../tags/tag22.xml"/><Relationship Id="rId6" Type="http://schemas.openxmlformats.org/officeDocument/2006/relationships/image" Target="../media/image70.png"/><Relationship Id="rId11" Type="http://schemas.openxmlformats.org/officeDocument/2006/relationships/image" Target="../media/image79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openxmlformats.org/officeDocument/2006/relationships/image" Target="../media/image78.png"/><Relationship Id="rId19" Type="http://schemas.openxmlformats.org/officeDocument/2006/relationships/image" Target="../media/image84.jpeg"/><Relationship Id="rId4" Type="http://schemas.openxmlformats.org/officeDocument/2006/relationships/image" Target="../media/image35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svg"/><Relationship Id="rId4" Type="http://schemas.openxmlformats.org/officeDocument/2006/relationships/image" Target="../media/image85.jpe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5.xml"/><Relationship Id="rId6" Type="http://schemas.openxmlformats.org/officeDocument/2006/relationships/image" Target="../media/image87.pn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5" Type="http://schemas.openxmlformats.org/officeDocument/2006/relationships/image" Target="../media/image102.png"/><Relationship Id="rId10" Type="http://schemas.openxmlformats.org/officeDocument/2006/relationships/image" Target="../media/image42.png"/><Relationship Id="rId4" Type="http://schemas.openxmlformats.org/officeDocument/2006/relationships/image" Target="../media/image85.jpeg"/><Relationship Id="rId9" Type="http://schemas.openxmlformats.org/officeDocument/2006/relationships/image" Target="../media/image97.svg"/><Relationship Id="rId1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microsoft.com/office/2007/relationships/hdphoto" Target="../media/hdphoto14.wdp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10.png"/><Relationship Id="rId12" Type="http://schemas.openxmlformats.org/officeDocument/2006/relationships/image" Target="../media/image1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9.xml"/><Relationship Id="rId6" Type="http://schemas.openxmlformats.org/officeDocument/2006/relationships/image" Target="../media/image108.jpe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5" Type="http://schemas.microsoft.com/office/2007/relationships/hdphoto" Target="../media/hdphoto15.wdp"/><Relationship Id="rId10" Type="http://schemas.openxmlformats.org/officeDocument/2006/relationships/image" Target="../media/image112.png"/><Relationship Id="rId4" Type="http://schemas.openxmlformats.org/officeDocument/2006/relationships/image" Target="../media/image109.png"/><Relationship Id="rId9" Type="http://schemas.microsoft.com/office/2007/relationships/hdphoto" Target="../media/hdphoto12.wdp"/><Relationship Id="rId1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0.wdp"/><Relationship Id="rId18" Type="http://schemas.microsoft.com/office/2007/relationships/hdphoto" Target="../media/hdphoto23.wdp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09.png"/><Relationship Id="rId12" Type="http://schemas.openxmlformats.org/officeDocument/2006/relationships/image" Target="../media/image118.png"/><Relationship Id="rId17" Type="http://schemas.openxmlformats.org/officeDocument/2006/relationships/image" Target="../media/image119.png"/><Relationship Id="rId2" Type="http://schemas.openxmlformats.org/officeDocument/2006/relationships/slideLayout" Target="../slideLayouts/slideLayout9.xml"/><Relationship Id="rId16" Type="http://schemas.microsoft.com/office/2007/relationships/hdphoto" Target="../media/hdphoto22.wdp"/><Relationship Id="rId1" Type="http://schemas.openxmlformats.org/officeDocument/2006/relationships/tags" Target="../tags/tag30.xml"/><Relationship Id="rId6" Type="http://schemas.microsoft.com/office/2007/relationships/hdphoto" Target="../media/hdphoto16.wdp"/><Relationship Id="rId11" Type="http://schemas.microsoft.com/office/2007/relationships/hdphoto" Target="../media/hdphoto19.wdp"/><Relationship Id="rId5" Type="http://schemas.openxmlformats.org/officeDocument/2006/relationships/image" Target="../media/image116.png"/><Relationship Id="rId15" Type="http://schemas.microsoft.com/office/2007/relationships/hdphoto" Target="../media/hdphoto21.wdp"/><Relationship Id="rId10" Type="http://schemas.openxmlformats.org/officeDocument/2006/relationships/image" Target="../media/image117.png"/><Relationship Id="rId4" Type="http://schemas.openxmlformats.org/officeDocument/2006/relationships/image" Target="../media/image115.jpeg"/><Relationship Id="rId9" Type="http://schemas.microsoft.com/office/2007/relationships/hdphoto" Target="../media/hdphoto18.wdp"/><Relationship Id="rId1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6" Type="http://schemas.microsoft.com/office/2007/relationships/hdphoto" Target="../media/hdphoto24.wdp"/><Relationship Id="rId5" Type="http://schemas.openxmlformats.org/officeDocument/2006/relationships/image" Target="../media/image119.pn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notesSlide" Target="../notesSlides/notesSlide34.xml"/><Relationship Id="rId7" Type="http://schemas.microsoft.com/office/2007/relationships/hdphoto" Target="../media/hdphoto26.wdp"/><Relationship Id="rId12" Type="http://schemas.openxmlformats.org/officeDocument/2006/relationships/image" Target="../media/image1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6" Type="http://schemas.openxmlformats.org/officeDocument/2006/relationships/image" Target="../media/image114.png"/><Relationship Id="rId11" Type="http://schemas.microsoft.com/office/2007/relationships/hdphoto" Target="../media/hdphoto27.wdp"/><Relationship Id="rId5" Type="http://schemas.microsoft.com/office/2007/relationships/hdphoto" Target="../media/hdphoto25.wdp"/><Relationship Id="rId10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media" Target="../media/media3.mp3"/><Relationship Id="rId7" Type="http://schemas.openxmlformats.org/officeDocument/2006/relationships/image" Target="../media/image124.png"/><Relationship Id="rId12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33.xml"/><Relationship Id="rId6" Type="http://schemas.openxmlformats.org/officeDocument/2006/relationships/image" Target="../media/image125.jpeg"/><Relationship Id="rId11" Type="http://schemas.microsoft.com/office/2007/relationships/hdphoto" Target="../media/hdphoto29.wdp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127.png"/><Relationship Id="rId4" Type="http://schemas.openxmlformats.org/officeDocument/2006/relationships/slideLayout" Target="../slideLayouts/slideLayout9.xml"/><Relationship Id="rId9" Type="http://schemas.microsoft.com/office/2007/relationships/hdphoto" Target="../media/hdphoto2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Relationship Id="rId6" Type="http://schemas.microsoft.com/office/2007/relationships/hdphoto" Target="../media/hdphoto30.wdp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1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1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1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141.jpeg"/><Relationship Id="rId4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45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5.xml"/><Relationship Id="rId6" Type="http://schemas.openxmlformats.org/officeDocument/2006/relationships/image" Target="../media/image144.png"/><Relationship Id="rId5" Type="http://schemas.openxmlformats.org/officeDocument/2006/relationships/image" Target="../media/image143.emf"/><Relationship Id="rId4" Type="http://schemas.openxmlformats.org/officeDocument/2006/relationships/image" Target="../media/image14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6.xml"/><Relationship Id="rId6" Type="http://schemas.openxmlformats.org/officeDocument/2006/relationships/image" Target="../media/image145.emf"/><Relationship Id="rId5" Type="http://schemas.openxmlformats.org/officeDocument/2006/relationships/image" Target="../media/image147.emf"/><Relationship Id="rId4" Type="http://schemas.openxmlformats.org/officeDocument/2006/relationships/image" Target="../media/image142.jpeg"/><Relationship Id="rId9" Type="http://schemas.openxmlformats.org/officeDocument/2006/relationships/image" Target="../media/image14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em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7.xml"/><Relationship Id="rId6" Type="http://schemas.openxmlformats.org/officeDocument/2006/relationships/image" Target="../media/image143.emf"/><Relationship Id="rId5" Type="http://schemas.openxmlformats.org/officeDocument/2006/relationships/image" Target="../media/image149.emf"/><Relationship Id="rId4" Type="http://schemas.openxmlformats.org/officeDocument/2006/relationships/image" Target="../media/image142.jpeg"/><Relationship Id="rId9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49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8.xml"/><Relationship Id="rId6" Type="http://schemas.openxmlformats.org/officeDocument/2006/relationships/image" Target="../media/image147.emf"/><Relationship Id="rId5" Type="http://schemas.openxmlformats.org/officeDocument/2006/relationships/image" Target="../media/image151.png"/><Relationship Id="rId4" Type="http://schemas.openxmlformats.org/officeDocument/2006/relationships/image" Target="../media/image142.jpeg"/><Relationship Id="rId9" Type="http://schemas.openxmlformats.org/officeDocument/2006/relationships/image" Target="../media/image15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49.em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Relationship Id="rId6" Type="http://schemas.openxmlformats.org/officeDocument/2006/relationships/image" Target="../media/image152.jpeg"/><Relationship Id="rId5" Type="http://schemas.openxmlformats.org/officeDocument/2006/relationships/image" Target="../media/image147.emf"/><Relationship Id="rId4" Type="http://schemas.openxmlformats.org/officeDocument/2006/relationships/image" Target="../media/image142.jpeg"/><Relationship Id="rId9" Type="http://schemas.openxmlformats.org/officeDocument/2006/relationships/image" Target="../media/image1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42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0.xml"/><Relationship Id="rId6" Type="http://schemas.openxmlformats.org/officeDocument/2006/relationships/image" Target="../media/image154.jpeg"/><Relationship Id="rId5" Type="http://schemas.openxmlformats.org/officeDocument/2006/relationships/image" Target="../media/image152.jpeg"/><Relationship Id="rId4" Type="http://schemas.openxmlformats.org/officeDocument/2006/relationships/image" Target="../media/image153.jpeg"/><Relationship Id="rId9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1.xml"/><Relationship Id="rId6" Type="http://schemas.openxmlformats.org/officeDocument/2006/relationships/image" Target="../media/image24.png"/><Relationship Id="rId5" Type="http://schemas.openxmlformats.org/officeDocument/2006/relationships/image" Target="../media/image156.jpeg"/><Relationship Id="rId4" Type="http://schemas.openxmlformats.org/officeDocument/2006/relationships/image" Target="../media/image14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13" Type="http://schemas.openxmlformats.org/officeDocument/2006/relationships/image" Target="../media/image156.jpeg"/><Relationship Id="rId3" Type="http://schemas.openxmlformats.org/officeDocument/2006/relationships/audio" Target="../media/media4.mp3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microsoft.com/office/2007/relationships/media" Target="../media/media4.mp3"/><Relationship Id="rId1" Type="http://schemas.openxmlformats.org/officeDocument/2006/relationships/tags" Target="../tags/tag52.xml"/><Relationship Id="rId6" Type="http://schemas.openxmlformats.org/officeDocument/2006/relationships/image" Target="../media/image157.jpeg"/><Relationship Id="rId11" Type="http://schemas.openxmlformats.org/officeDocument/2006/relationships/image" Target="../media/image162.png"/><Relationship Id="rId5" Type="http://schemas.openxmlformats.org/officeDocument/2006/relationships/notesSlide" Target="../notesSlides/notesSlide54.xml"/><Relationship Id="rId10" Type="http://schemas.openxmlformats.org/officeDocument/2006/relationships/image" Target="../media/image16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0.png"/><Relationship Id="rId1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3.xml"/><Relationship Id="rId6" Type="http://schemas.openxmlformats.org/officeDocument/2006/relationships/image" Target="../media/image24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4" Type="http://schemas.openxmlformats.org/officeDocument/2006/relationships/image" Target="../media/image16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5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Relationship Id="rId9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6.xml"/><Relationship Id="rId6" Type="http://schemas.openxmlformats.org/officeDocument/2006/relationships/image" Target="../media/image42.png"/><Relationship Id="rId5" Type="http://schemas.openxmlformats.org/officeDocument/2006/relationships/image" Target="../media/image49.png"/><Relationship Id="rId4" Type="http://schemas.openxmlformats.org/officeDocument/2006/relationships/image" Target="../media/image1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17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6" Type="http://schemas.microsoft.com/office/2007/relationships/hdphoto" Target="../media/hdphoto31.wdp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8.xml"/><Relationship Id="rId6" Type="http://schemas.microsoft.com/office/2007/relationships/hdphoto" Target="../media/hdphoto32.wdp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9.xml"/><Relationship Id="rId4" Type="http://schemas.openxmlformats.org/officeDocument/2006/relationships/image" Target="../media/image17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0.xml"/><Relationship Id="rId5" Type="http://schemas.microsoft.com/office/2007/relationships/hdphoto" Target="../media/hdphoto33.wdp"/><Relationship Id="rId4" Type="http://schemas.openxmlformats.org/officeDocument/2006/relationships/image" Target="../media/image18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finance.yahoo.com/news/2024-data-exposure-report-life-130000332.html?guccounter=1&amp;guce_referrer=aHR0cHM6Ly93d3cuZ29vZ2xlLmNvbS8&amp;guce_referrer_sig=AQAAADSkXlAFOgTpGaGsjPoE1VZeTrJClvFXxnNCb7hH0B-P6ImTJKyYzP1bhpk9r3nQVeiVe55PBv_mW4IU3XLRuxYeOLBL3UyVVPTGbgOZ_U7-Dgf2UTsQrAOVv5I7m5vbAfZsoI8qm3xyUcSoi4k08DEv7YSB3QRQbTpYqHmKcNyQ" TargetMode="External"/><Relationship Id="rId13" Type="http://schemas.openxmlformats.org/officeDocument/2006/relationships/hyperlink" Target="https://www2.deloitte.com/us/en/pages/life-sciences-and-health-care/articles/ai-in-pharma-and-life-sciences.html" TargetMode="External"/><Relationship Id="rId18" Type="http://schemas.openxmlformats.org/officeDocument/2006/relationships/hyperlink" Target="https://www.pmcpa.org.uk/cases/completed-cases/auth3810823-complainant-v-gsk/" TargetMode="External"/><Relationship Id="rId26" Type="http://schemas.openxmlformats.org/officeDocument/2006/relationships/hyperlink" Target="https://www.lw.com/admin/upload/SiteAttachments/Riding_the_Wave_US_Privacy_Laws_Continue_to_Proliferate_in_2024.pdf" TargetMode="External"/><Relationship Id="rId3" Type="http://schemas.openxmlformats.org/officeDocument/2006/relationships/hyperlink" Target="https://www.multistate.us/insider/2024/8/29/seven-more-states-enacted-comprehensive-privacy-laws-in-2024" TargetMode="External"/><Relationship Id="rId21" Type="http://schemas.openxmlformats.org/officeDocument/2006/relationships/hyperlink" Target="https://news.bloomberglaw.com/us-law-week/doj-gives-prosecutors-ai-risk-assessment-rules-for-company-talks" TargetMode="External"/><Relationship Id="rId7" Type="http://schemas.openxmlformats.org/officeDocument/2006/relationships/hyperlink" Target="https://www.code42.com/content/2024-data-exposure-life-sciences/" TargetMode="External"/><Relationship Id="rId12" Type="http://schemas.openxmlformats.org/officeDocument/2006/relationships/hyperlink" Target="https://www.towardshealthcare.com/insights/ai-in-life-sciences-market" TargetMode="External"/><Relationship Id="rId17" Type="http://schemas.openxmlformats.org/officeDocument/2006/relationships/hyperlink" Target="https://www.pmcpa.org.uk/cases/completed-cases/auth3677722-complainant-v-daiichi-sankyo/" TargetMode="External"/><Relationship Id="rId25" Type="http://schemas.openxmlformats.org/officeDocument/2006/relationships/hyperlink" Target="https://oig.hhs.gov/documents/audit/10065/A-18-21-08014.pdf" TargetMode="External"/><Relationship Id="rId2" Type="http://schemas.openxmlformats.org/officeDocument/2006/relationships/notesSlide" Target="../notesSlides/notesSlide63.xml"/><Relationship Id="rId16" Type="http://schemas.openxmlformats.org/officeDocument/2006/relationships/hyperlink" Target="https://www.pmcpa.org.uk/cases/completed-cases/auth3813823-complainant-v-astrazeneca/" TargetMode="External"/><Relationship Id="rId20" Type="http://schemas.openxmlformats.org/officeDocument/2006/relationships/hyperlink" Target="https://www.whitecase.com/insight-our-thinking/ai-watch-global-regulatory-tracker-european-union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hipaajournal.com/cencora-cyberattack-data-breach/" TargetMode="External"/><Relationship Id="rId11" Type="http://schemas.openxmlformats.org/officeDocument/2006/relationships/hyperlink" Target="https://www.biospace.com/artificial-intelligence-ai-in-life-sciences-market-projected-to-soar-usd-9-800-million-by-2032#:~:text=The%20global%20artificial%20intelligence%20(AI,20.21%25%20from%202023%20to%202032." TargetMode="External"/><Relationship Id="rId24" Type="http://schemas.openxmlformats.org/officeDocument/2006/relationships/hyperlink" Target="https://www.imdrf.org/consultations/good-machine-learning-practice-medical-device-development-guiding-principles" TargetMode="External"/><Relationship Id="rId5" Type="http://schemas.openxmlformats.org/officeDocument/2006/relationships/hyperlink" Target="https://www.cyberdaily.au/security/10622-11-us-big-pharma-firms-affected-in-cencora-cyberattack#:~:text=News,rheumatoid%20arthritis%2C%20among%20other%20things." TargetMode="External"/><Relationship Id="rId15" Type="http://schemas.openxmlformats.org/officeDocument/2006/relationships/hyperlink" Target="https://www.pmcpa.org.uk/cases/completed-cases/auth3786623-complainant-v-abbvie/" TargetMode="External"/><Relationship Id="rId23" Type="http://schemas.openxmlformats.org/officeDocument/2006/relationships/hyperlink" Target="https://www.fda.gov/science-research/science-and-research-special-topics/artificial-intelligence-and-machine-learning-aiml-drug-development" TargetMode="External"/><Relationship Id="rId10" Type="http://schemas.openxmlformats.org/officeDocument/2006/relationships/hyperlink" Target="https://www.hipaajournal.com/kaye-smith-data-breach-settlement/" TargetMode="External"/><Relationship Id="rId19" Type="http://schemas.openxmlformats.org/officeDocument/2006/relationships/hyperlink" Target="https://www.pmcpa.org.uk/cases/completed-cases/auth3886324-a-complaint-on-behalf-of-children-s-covid-vaccines-advisory-council-v-moderna/" TargetMode="External"/><Relationship Id="rId4" Type="http://schemas.openxmlformats.org/officeDocument/2006/relationships/hyperlink" Target="https://www.multistate.us/insider/2023/11/7/more-states-enact-comprehensive-privacy-legislation-plus-experiment-with-broadband-social-media-regulation-youth-safety-and-ai" TargetMode="External"/><Relationship Id="rId9" Type="http://schemas.openxmlformats.org/officeDocument/2006/relationships/hyperlink" Target="https://oig.hhs.gov/reports/all/2024/the-office-for-civil-rights-should-enhance-its-hipaa-audit-program-to-enforce-hipaa-requirements-and-improve-the-protection-of-electronic-protected-health-information/" TargetMode="External"/><Relationship Id="rId14" Type="http://schemas.openxmlformats.org/officeDocument/2006/relationships/hyperlink" Target="https://www.statista.com/forecasts/1474143/global-ai-market-size#:~:text=The%20market%20for%20artificial%20intelligence,billion%20U.S.%20dollars%20in%202030." TargetMode="External"/><Relationship Id="rId22" Type="http://schemas.openxmlformats.org/officeDocument/2006/relationships/hyperlink" Target="https://www.fda.gov/medical-devices/software-medical-device-samd/artificial-intelligence-and-machine-learning-software-medical-device" TargetMode="External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biospace.com/fda-updates-guidance-to-further-empower-companies-to-address-the-spread-of-misinformation" TargetMode="External"/><Relationship Id="rId18" Type="http://schemas.openxmlformats.org/officeDocument/2006/relationships/hyperlink" Target="https://www.durbin.senate.gov/newsroom/press-releases/durbin-leads-senators-in-demanding-answers-from-pfizer-eli-lilly-on-new-telehealth-platforms-amid-concerns-of-inappropriate-prescribing" TargetMode="External"/><Relationship Id="rId26" Type="http://schemas.openxmlformats.org/officeDocument/2006/relationships/hyperlink" Target="https://www.justice.gov/usao-nj/pr/california-pharmaceutical-company-pay-750000-resolve-false-claims-act-liability" TargetMode="External"/><Relationship Id="rId3" Type="http://schemas.openxmlformats.org/officeDocument/2006/relationships/hyperlink" Target="https://www.pmcpa.org.uk/cases/completed-cases/auth3725123-complainant-v-novartis/" TargetMode="External"/><Relationship Id="rId21" Type="http://schemas.openxmlformats.org/officeDocument/2006/relationships/hyperlink" Target="https://www.justice.gov/opa/pr/drug-maker-teva-pharmaceuticals-agrees-pay-450m-false-claims-act-settlement-resolve-kickback" TargetMode="External"/><Relationship Id="rId34" Type="http://schemas.openxmlformats.org/officeDocument/2006/relationships/hyperlink" Target="https://www.justice.gov/opa/pr/compound-ingredient-supplier-medisca-inc-pay-2175m-resolve-allegations-false-and-inflated" TargetMode="External"/><Relationship Id="rId7" Type="http://schemas.openxmlformats.org/officeDocument/2006/relationships/hyperlink" Target="https://www.pmcpa.org.uk/cases/completed-cases/auth3768523-health-professional-v-sandoz/#:~:text=HEALTH%20PROFESSIONAL%20v%20SANDOZ" TargetMode="External"/><Relationship Id="rId12" Type="http://schemas.openxmlformats.org/officeDocument/2006/relationships/hyperlink" Target="https://www.raps.org/news-and-articles/news-articles/2024/4/fda-updates-guidance-on-promotional-labeling-and-a" TargetMode="External"/><Relationship Id="rId17" Type="http://schemas.openxmlformats.org/officeDocument/2006/relationships/hyperlink" Target="https://www.durbin.senate.gov/newsroom/press-releases/durbin-braun-introduce-protecting-patients-from-deceptive-drug-ads-online-act" TargetMode="External"/><Relationship Id="rId25" Type="http://schemas.openxmlformats.org/officeDocument/2006/relationships/hyperlink" Target="https://www.justice.gov/opa/pr/generic-pharmaceuticals-manufacturer-pleads-guilty-agrees-15-million-criminal-penalty" TargetMode="External"/><Relationship Id="rId33" Type="http://schemas.openxmlformats.org/officeDocument/2006/relationships/hyperlink" Target="https://www.justice.gov/usao-sdny/pr/us-attorney-announces-255-million-settlement-durable-medical-equipment-supplier" TargetMode="External"/><Relationship Id="rId2" Type="http://schemas.openxmlformats.org/officeDocument/2006/relationships/notesSlide" Target="../notesSlides/notesSlide64.xml"/><Relationship Id="rId16" Type="http://schemas.openxmlformats.org/officeDocument/2006/relationships/hyperlink" Target="https://www.raps.org/news-and-articles/news-articles/2024/11/opdp-reprimands-merz-over-instagram-ad-for-botox-c" TargetMode="External"/><Relationship Id="rId20" Type="http://schemas.openxmlformats.org/officeDocument/2006/relationships/hyperlink" Target="https://www.justice.gov/opa/pr/opioid-manufacturer-endo-health-solutions-inc-agrees-global-resolution-criminal-and-civil" TargetMode="External"/><Relationship Id="rId29" Type="http://schemas.openxmlformats.org/officeDocument/2006/relationships/hyperlink" Target="https://www.justice.gov/opa/pr/justice-department-announces-resolution-criminal-and-civil-investigations-mckinsey-companys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pmcpa.org.uk/cases/completed-cases/auth3741223-complainant-v-pfizer/" TargetMode="External"/><Relationship Id="rId11" Type="http://schemas.openxmlformats.org/officeDocument/2006/relationships/hyperlink" Target="https://www.raps.org/news-and-articles/news-articles/2024/1/fda-issues-final-guidance-on-major-statement-dtc-a" TargetMode="External"/><Relationship Id="rId24" Type="http://schemas.openxmlformats.org/officeDocument/2006/relationships/hyperlink" Target="https://www.justice.gov/opa/pr/pharmaceutical-company-pays-25m-resolve-alleged-false-claims-act-liability-price-fixing" TargetMode="External"/><Relationship Id="rId32" Type="http://schemas.openxmlformats.org/officeDocument/2006/relationships/hyperlink" Target="https://www.justice.gov/opa/pr/davita-pay-over-34m-resolve-allegations-illegal-kickbacks" TargetMode="External"/><Relationship Id="rId5" Type="http://schemas.openxmlformats.org/officeDocument/2006/relationships/hyperlink" Target="https://www.pmcpa.org.uk/cases/completed-cases/auth3751323-ex-employee-v-otsuka/" TargetMode="External"/><Relationship Id="rId15" Type="http://schemas.openxmlformats.org/officeDocument/2006/relationships/hyperlink" Target="https://www.mmm-online.com/home/channel/fda-slaps-kaleo-for-misleading-brittany-mahomes-instagram-post/" TargetMode="External"/><Relationship Id="rId23" Type="http://schemas.openxmlformats.org/officeDocument/2006/relationships/hyperlink" Target="https://www.sec.gov/enforcement-litigation/litigation-releases/lr-26132" TargetMode="External"/><Relationship Id="rId28" Type="http://schemas.openxmlformats.org/officeDocument/2006/relationships/hyperlink" Target="https://www.justice.gov/opa/pr/medical-device-company-pay-700000-resolve-false-claims-act-allegations-concerning-inflated" TargetMode="External"/><Relationship Id="rId36" Type="http://schemas.openxmlformats.org/officeDocument/2006/relationships/hyperlink" Target="https://www.justice.gov/opa/pr/united-states-settles-false-claims-act-allegations-against-pharmaceutical-distributor-paying" TargetMode="External"/><Relationship Id="rId10" Type="http://schemas.openxmlformats.org/officeDocument/2006/relationships/hyperlink" Target="https://www.pmcpa.org.uk/the-code/2024-abpi-code-of-practice-launched-with-a-new-constitution-and-procedure-for-the-pmcpa/" TargetMode="External"/><Relationship Id="rId19" Type="http://schemas.openxmlformats.org/officeDocument/2006/relationships/hyperlink" Target="https://www.justice.gov/opa/pr/opioid-manufacturer-endo-health-solutions-inc-ordered-pay-1536b-criminal-fines-and" TargetMode="External"/><Relationship Id="rId31" Type="http://schemas.openxmlformats.org/officeDocument/2006/relationships/hyperlink" Target="https://www.policymed.com/2024/11/hhs-oig-says-humana-received-more-than-13-million-in-cms-overpayments-in-2017-and-2018.html" TargetMode="External"/><Relationship Id="rId4" Type="http://schemas.openxmlformats.org/officeDocument/2006/relationships/hyperlink" Target="https://www.pmcpa.org.uk/media/dqqefepg/public-reprimand-novo-nordisk-final.pdf" TargetMode="External"/><Relationship Id="rId9" Type="http://schemas.openxmlformats.org/officeDocument/2006/relationships/hyperlink" Target="https://www.gov.uk/government/publications/advertising-investigations-june-2024/promotion-of-a-prescription-only-medicine-by-vertex-pharmaceuticals-incorporated-june-2024" TargetMode="External"/><Relationship Id="rId14" Type="http://schemas.openxmlformats.org/officeDocument/2006/relationships/hyperlink" Target="https://www.statnews.com/pharmalot/2024/09/11/fda-abbvie-migraine-serena-williams-ubrelvy-television-ad/" TargetMode="External"/><Relationship Id="rId22" Type="http://schemas.openxmlformats.org/officeDocument/2006/relationships/hyperlink" Target="https://www.justice.gov/opa/pr/pharmaceutical-company-qol-medical-and-ceo-agree-pay-47m-allegedly-paying-kickbacks-induce" TargetMode="External"/><Relationship Id="rId27" Type="http://schemas.openxmlformats.org/officeDocument/2006/relationships/hyperlink" Target="https://www.justice.gov/opa/pr/medical-device-manufacturer-innovasis-inc-and-two-top-executives-agree-pay-12m-settle" TargetMode="External"/><Relationship Id="rId30" Type="http://schemas.openxmlformats.org/officeDocument/2006/relationships/hyperlink" Target="https://www.policymed.com/2024/10/humana-reaches-90-million-settlement-in-first-of-its-kind-false-claims-act-settlement.html" TargetMode="External"/><Relationship Id="rId35" Type="http://schemas.openxmlformats.org/officeDocument/2006/relationships/hyperlink" Target="https://www.justice.gov/opa/pr/new-jersey-laboratory-and-its-owner-and-ceo-agree-pay-over-13-million-settle-allegations" TargetMode="External"/><Relationship Id="rId8" Type="http://schemas.openxmlformats.org/officeDocument/2006/relationships/hyperlink" Target="https://www.pmcpa.org.uk/cases/completed-cases/auth3656622-health-professional-v-teva/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ncdoj.gov/attorney-general-josh-stein-announces-150-million-bipartisan-opioid-settlement-in-principle-with-hikma-pharmaceuticals/" TargetMode="External"/><Relationship Id="rId13" Type="http://schemas.openxmlformats.org/officeDocument/2006/relationships/hyperlink" Target="https://www.lieffcabraser.com/2024/02/plaintiffs-counsel-announce-that-court-grants-final-approval-to-mckinseys-230m-opioid-settlement-with-cities-schools/#:~:text=McKinsey%20had%20agreed%20to%20the,monetary%20restitution%20specifically%20for%20schools." TargetMode="External"/><Relationship Id="rId18" Type="http://schemas.openxmlformats.org/officeDocument/2006/relationships/hyperlink" Target="https://www.pymnts.com/cpi-posts/pfizers-wyeth-to-pay-39-million-to-settle-antitrust-claims-on-effexor-xr/" TargetMode="External"/><Relationship Id="rId26" Type="http://schemas.openxmlformats.org/officeDocument/2006/relationships/hyperlink" Target="https://www.yahoo.com/news/medical-entrepreneur-her-dj-husband-211153984.html" TargetMode="External"/><Relationship Id="rId3" Type="http://schemas.openxmlformats.org/officeDocument/2006/relationships/hyperlink" Target="https://www.sandoz.com/sandoz-takes-further-steps-resolve-legacy-us-generic-drug-antitrust-class-action-litigation/" TargetMode="External"/><Relationship Id="rId21" Type="http://schemas.openxmlformats.org/officeDocument/2006/relationships/hyperlink" Target="https://otp.tools.investis.com/generic/regulatory-story.aspx?cid=410&amp;newsid=1873769" TargetMode="External"/><Relationship Id="rId7" Type="http://schemas.openxmlformats.org/officeDocument/2006/relationships/hyperlink" Target="https://www.ag.state.mn.us/MNinsulin35/" TargetMode="External"/><Relationship Id="rId12" Type="http://schemas.openxmlformats.org/officeDocument/2006/relationships/hyperlink" Target="https://www.reuters.com/legal/ohio-top-court-says-pharmacies-could-not-be-sued-over-opioid-epidemic-2024-12-10/" TargetMode="External"/><Relationship Id="rId17" Type="http://schemas.openxmlformats.org/officeDocument/2006/relationships/hyperlink" Target="https://news.bloomberglaw.com/antitrust/pfizer-settles-lipitor-antitrust-lawsuit-with-93-million-payout" TargetMode="External"/><Relationship Id="rId25" Type="http://schemas.openxmlformats.org/officeDocument/2006/relationships/hyperlink" Target="https://www.justice.gov/usao-az/pr/seven-charged-arizona-part-department-justices-2024-national-health-care-fraud" TargetMode="External"/><Relationship Id="rId2" Type="http://schemas.openxmlformats.org/officeDocument/2006/relationships/notesSlide" Target="../notesSlides/notesSlide65.xml"/><Relationship Id="rId16" Type="http://schemas.openxmlformats.org/officeDocument/2006/relationships/hyperlink" Target="https://topclassactions.com/lawsuit-settlements/prescription/generic-drug-makers-to-pay-combined-45m-to-settle-price-fixing-litigation/#:~:text=Who%3A%20Generic%20drug%20makers%20Apotex,for%20a%20number%20of%20medications." TargetMode="External"/><Relationship Id="rId20" Type="http://schemas.openxmlformats.org/officeDocument/2006/relationships/hyperlink" Target="https://healthexec.com/topics/healthcare-management/legal-news/philips-settles-cases-over-faulty-sleep-apnea-machines-11b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lawsuit-information-center.com/2-billion-verdict-in-missouri-motivates-jj-to-settle-talcum-powder-lawsuits.html" TargetMode="External"/><Relationship Id="rId11" Type="http://schemas.openxmlformats.org/officeDocument/2006/relationships/hyperlink" Target="https://mayor.baltimorecity.gov/news/press-releases/2024-09-09-city-baltimore-reaches-80-million-deal-teva-pharmaceuticals-resolve" TargetMode="External"/><Relationship Id="rId24" Type="http://schemas.openxmlformats.org/officeDocument/2006/relationships/hyperlink" Target="https://www.cnn.com/2024/03/27/health/fda-ivermectin-lawsuit/index.html" TargetMode="External"/><Relationship Id="rId5" Type="http://schemas.openxmlformats.org/officeDocument/2006/relationships/hyperlink" Target="https://governor.hawaii.gov/newsroom/2024-23-state-awarded-more-than-900-million-against-major-pharmaceutical-manufacturers-of-plavix/" TargetMode="External"/><Relationship Id="rId15" Type="http://schemas.openxmlformats.org/officeDocument/2006/relationships/hyperlink" Target="https://www.texasattorneygeneral.gov/news/releases/attorney-general-ken-paxton-secures-14-billion-settlement-meta-over-its-unauthorized-capture" TargetMode="External"/><Relationship Id="rId23" Type="http://schemas.openxmlformats.org/officeDocument/2006/relationships/hyperlink" Target="https://www.bloomberg.com/news/articles/2024-05-08/pfizer-agrees-to-settle-more-than-10-000-zantac-cancer-lawsuits?sref=XGjS8839" TargetMode="External"/><Relationship Id="rId28" Type="http://schemas.openxmlformats.org/officeDocument/2006/relationships/hyperlink" Target="https://www.startribune.com/former-medtronic-consultant-sentenced-to-18-months-in-federal-prison-for-insider-trading/601172547" TargetMode="External"/><Relationship Id="rId10" Type="http://schemas.openxmlformats.org/officeDocument/2006/relationships/hyperlink" Target="https://www.bizjournals.com/richmond/inno/stories/news/2024/07/26/indivior-opioid-settlement-virginia.html" TargetMode="External"/><Relationship Id="rId19" Type="http://schemas.openxmlformats.org/officeDocument/2006/relationships/hyperlink" Target="https://www.eatg.org/hiv-news/hiv-drugmaker-gilead-sciences-agrees-to-40m-settlement-over-claims-it-delayed-treatment-rollout/" TargetMode="External"/><Relationship Id="rId4" Type="http://schemas.openxmlformats.org/officeDocument/2006/relationships/hyperlink" Target="https://www.globenewswire.com/news-release/2024/02/29/2837592/0/en/Sandoz-US-subsidiaries-resolve-generic-drug-antitrust-class-action-litigation-with-direct-purchaser-class-plaintiffs.html" TargetMode="External"/><Relationship Id="rId9" Type="http://schemas.openxmlformats.org/officeDocument/2006/relationships/hyperlink" Target="https://www.reuters.com/business/healthcare-pharmaceuticals/drugmaker-amneal-agrees-270-million-us-opioid-settlement-2024-05-03/" TargetMode="External"/><Relationship Id="rId14" Type="http://schemas.openxmlformats.org/officeDocument/2006/relationships/hyperlink" Target="https://abcnews.go.com/US/publicis-health-agrees-350m-settlement-claims-helped-purdue/story?id=106880427" TargetMode="External"/><Relationship Id="rId22" Type="http://schemas.openxmlformats.org/officeDocument/2006/relationships/hyperlink" Target="https://www.biospace.com/sanofi-agrees-to-settle-4-000-zantac-cancer-lawsuits-in-us-state-courts" TargetMode="External"/><Relationship Id="rId27" Type="http://schemas.openxmlformats.org/officeDocument/2006/relationships/hyperlink" Target="https://www.justice.gov/usao-mn/pr/federal-jury-convicts-minneapolis-man-insider-trading-scheme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premecourt.gov/opinions/23pdf/22-451_7m58.pdf" TargetMode="External"/><Relationship Id="rId13" Type="http://schemas.openxmlformats.org/officeDocument/2006/relationships/hyperlink" Target="https://www.reuters.com/legal/government/ex-sandoz-exec-gets-probation-price-fixing-after-cooperation-deal-2024-05-15/" TargetMode="External"/><Relationship Id="rId18" Type="http://schemas.openxmlformats.org/officeDocument/2006/relationships/hyperlink" Target="https://www.supremecourt.gov/opinions/23pdf/23-124_8nk0.pdf" TargetMode="External"/><Relationship Id="rId26" Type="http://schemas.openxmlformats.org/officeDocument/2006/relationships/hyperlink" Target="https://www.bcg.com/press/28august2024-bcg-resolution" TargetMode="External"/><Relationship Id="rId3" Type="http://schemas.openxmlformats.org/officeDocument/2006/relationships/hyperlink" Target="https://www.fda.gov/news-events/press-announcements/fda-authorizes-floridas-drug-importation-program" TargetMode="External"/><Relationship Id="rId21" Type="http://schemas.openxmlformats.org/officeDocument/2006/relationships/hyperlink" Target="https://www.fda.gov/media/175584/download?attachment" TargetMode="External"/><Relationship Id="rId7" Type="http://schemas.openxmlformats.org/officeDocument/2006/relationships/hyperlink" Target="https://www.fda.gov/news-events/press-announcements/fda-takes-action-aimed-helping-ensure-safety-and-effectiveness-laboratory-developed-tests" TargetMode="External"/><Relationship Id="rId12" Type="http://schemas.openxmlformats.org/officeDocument/2006/relationships/hyperlink" Target="https://www.justice.gov/opa/pr/biotech-ceo-sentenced-28m-covid-19-securities-fraud-scheme-and-obstruction-related" TargetMode="External"/><Relationship Id="rId17" Type="http://schemas.openxmlformats.org/officeDocument/2006/relationships/hyperlink" Target="https://www.sidley.com/en/insights/newsupdates/2024/06/the-potential-implications-of-loper-bright-for-fda-and-fda-regulated-industries" TargetMode="External"/><Relationship Id="rId25" Type="http://schemas.openxmlformats.org/officeDocument/2006/relationships/hyperlink" Target="https://www.fda.gov/inspections-compliance-enforcement-and-criminal-investigations/warning-letters/applied-therapeutics-inc-696833-12032024" TargetMode="External"/><Relationship Id="rId2" Type="http://schemas.openxmlformats.org/officeDocument/2006/relationships/notesSlide" Target="../notesSlides/notesSlide66.xml"/><Relationship Id="rId16" Type="http://schemas.openxmlformats.org/officeDocument/2006/relationships/hyperlink" Target="https://www.justice.gov/opa/pr/federal-jury-maryland-convicted-two-men-yesterday-their-roles-scheme-lie-investors-cytodyn" TargetMode="External"/><Relationship Id="rId20" Type="http://schemas.openxmlformats.org/officeDocument/2006/relationships/hyperlink" Target="https://oig.hhs.gov/documents/advisory-opinions/9914/AO-24-03.pdf" TargetMode="External"/><Relationship Id="rId29" Type="http://schemas.openxmlformats.org/officeDocument/2006/relationships/hyperlink" Target="https://www.msn.com/en-in/news/other/govt-bans-pharma-firms-gifts-travel-sponsorship-for-doctors/ar-BB1jMCKd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fda.gov/regulatory-information/search-fda-guidance-documents/real-world-evidence-considerations-regarding-non-interventional-studies-drug-and-biological-products" TargetMode="External"/><Relationship Id="rId11" Type="http://schemas.openxmlformats.org/officeDocument/2006/relationships/hyperlink" Target="https://www.sec.gov/litigation/litreleases/lr-25970" TargetMode="External"/><Relationship Id="rId24" Type="http://schemas.openxmlformats.org/officeDocument/2006/relationships/hyperlink" Target="https://www.fda.gov/inspections-compliance-enforcement-and-criminal-investigations/warning-letters/globus-medical-inc-685606-07152024" TargetMode="External"/><Relationship Id="rId32" Type="http://schemas.openxmlformats.org/officeDocument/2006/relationships/hyperlink" Target="https://www.ifpma.org/resources/our-ethos-in-action-decision-making-framework-toolkit/" TargetMode="External"/><Relationship Id="rId5" Type="http://schemas.openxmlformats.org/officeDocument/2006/relationships/hyperlink" Target="https://www.fda.gov/media/176663/download" TargetMode="External"/><Relationship Id="rId15" Type="http://schemas.openxmlformats.org/officeDocument/2006/relationships/hyperlink" Target="https://www.justice.gov/opa/pr/founder-and-chief-executive-officer-injectable-stem-cell-product-manufacturer-sentenced" TargetMode="External"/><Relationship Id="rId23" Type="http://schemas.openxmlformats.org/officeDocument/2006/relationships/hyperlink" Target="https://www.fda.gov/inspections-compliance-enforcement-and-criminal-investigations/warning-letters/mimedx-group-inc-662942-12202023" TargetMode="External"/><Relationship Id="rId28" Type="http://schemas.openxmlformats.org/officeDocument/2006/relationships/hyperlink" Target="https://www.sidley.com/en/insights/newsupdates/2024/12/hhs-oig-updates-compliance-program-guidance-for-nursing-facilities" TargetMode="External"/><Relationship Id="rId10" Type="http://schemas.openxmlformats.org/officeDocument/2006/relationships/hyperlink" Target="https://www.justice.gov/opa/pr/man-sentenced-87m-healthcare-fraud-kickback-conspiracy" TargetMode="External"/><Relationship Id="rId19" Type="http://schemas.openxmlformats.org/officeDocument/2006/relationships/hyperlink" Target="https://www.cbsnews.com/news/supreme-court-purdue-pharma-bankruptcy-opinion/" TargetMode="External"/><Relationship Id="rId31" Type="http://schemas.openxmlformats.org/officeDocument/2006/relationships/hyperlink" Target="https://www.europarl.europa.eu/news/en/press-room/20240408IPR20308/parliament-adopts-its-position-on-eu-pharmaceutical-reform" TargetMode="External"/><Relationship Id="rId4" Type="http://schemas.openxmlformats.org/officeDocument/2006/relationships/hyperlink" Target="https://medtechintelligence.com/news_article/discussion-paper-health-equity-for-medical-devices/" TargetMode="External"/><Relationship Id="rId9" Type="http://schemas.openxmlformats.org/officeDocument/2006/relationships/hyperlink" Target="https://www.sidley.com/en/insights/newsupdates/2024/07/potential-implications-of-loper-bright-for-the-healthcare-industry" TargetMode="External"/><Relationship Id="rId14" Type="http://schemas.openxmlformats.org/officeDocument/2006/relationships/hyperlink" Target="https://www.justice.gov/usao-ma/pr/former-takeda-employee-pleads-guilty-wire-fraud-23-million-embezzlement-scheme" TargetMode="External"/><Relationship Id="rId22" Type="http://schemas.openxmlformats.org/officeDocument/2006/relationships/hyperlink" Target="https://www.fda.gov/media/180633/download?attachment" TargetMode="External"/><Relationship Id="rId27" Type="http://schemas.openxmlformats.org/officeDocument/2006/relationships/hyperlink" Target="https://www.justice.gov/opa/pr/sap-pay-over-220m-resolve-foreign-bribery-investigations" TargetMode="External"/><Relationship Id="rId30" Type="http://schemas.openxmlformats.org/officeDocument/2006/relationships/hyperlink" Target="https://www.raps.org/news-and-articles/news-articles/2024/4/latin-america-roundup-brazil-to-recognize-other-ag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a.gov/drugs/novel-drug-approvals-fda/novel-drug-approvals-2024" TargetMode="External"/><Relationship Id="rId13" Type="http://schemas.openxmlformats.org/officeDocument/2006/relationships/hyperlink" Target="https://btlaw.com/insights/news/2024/us-healthcare-life-science-industries-face-rising-compliance-pressures?utm_source" TargetMode="External"/><Relationship Id="rId3" Type="http://schemas.openxmlformats.org/officeDocument/2006/relationships/hyperlink" Target="https://www.arnoldporter.com/en/perspectives/advisories/2024/10/chinas-first-official-anti-corruption" TargetMode="External"/><Relationship Id="rId7" Type="http://schemas.openxmlformats.org/officeDocument/2006/relationships/hyperlink" Target="https://www.reuters.com/business/healthcare-pharmaceuticals/uk-watchdog-fines-viatris-19-mln-over-rule-breach-theramex-probe-2024-11-22/" TargetMode="External"/><Relationship Id="rId12" Type="http://schemas.openxmlformats.org/officeDocument/2006/relationships/hyperlink" Target="https://www.hoganlovells.com/en/publications/chevrons-demise-brings-promises-perils-for-life-sciences-companies" TargetMode="External"/><Relationship Id="rId17" Type="http://schemas.openxmlformats.org/officeDocument/2006/relationships/hyperlink" Target="https://pixabay.com/music/corporate-medical-164815/" TargetMode="External"/><Relationship Id="rId2" Type="http://schemas.openxmlformats.org/officeDocument/2006/relationships/notesSlide" Target="../notesSlides/notesSlide67.xml"/><Relationship Id="rId16" Type="http://schemas.openxmlformats.org/officeDocument/2006/relationships/hyperlink" Target="https://freemusicarchive.org/music/lite-saturation/single/corporate-1/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koreabiomed.com/news/articleView.html?idxno=24690" TargetMode="External"/><Relationship Id="rId11" Type="http://schemas.openxmlformats.org/officeDocument/2006/relationships/hyperlink" Target="https://www2.deloitte.com/us/en/insights/industry/health-care/life-sciences-and-health-care-industry-outlooks/2025-life-sciences-executive-outlook.html" TargetMode="External"/><Relationship Id="rId5" Type="http://schemas.openxmlformats.org/officeDocument/2006/relationships/hyperlink" Target="https://ec.europa.eu/commission/presscorner/detail/en/ip_24_5581" TargetMode="External"/><Relationship Id="rId15" Type="http://schemas.openxmlformats.org/officeDocument/2006/relationships/hyperlink" Target="https://freemusicarchive.org/music/daynigthmorning/business/mellow-corporate/" TargetMode="External"/><Relationship Id="rId10" Type="http://schemas.openxmlformats.org/officeDocument/2006/relationships/hyperlink" Target="https://www.biospace.com/fda/5-novel-fda-approvals-notched-in-2024" TargetMode="External"/><Relationship Id="rId4" Type="http://schemas.openxmlformats.org/officeDocument/2006/relationships/hyperlink" Target="https://www.raps.org/News-and-Articles/News-Articles/2024/12/EMA,-HMA-overhaul-guidance-on-data-transparency-in" TargetMode="External"/><Relationship Id="rId9" Type="http://schemas.openxmlformats.org/officeDocument/2006/relationships/hyperlink" Target="https://www.fda.gov/medical-devices/recently-approved-devices/2024-device-approvals" TargetMode="External"/><Relationship Id="rId14" Type="http://schemas.openxmlformats.org/officeDocument/2006/relationships/hyperlink" Target="https://freemusicarchive.org/music/daynigthmorning/business/medical-news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1.xml"/><Relationship Id="rId6" Type="http://schemas.openxmlformats.org/officeDocument/2006/relationships/hyperlink" Target="http://www.potomacriverpartners.com/" TargetMode="External"/><Relationship Id="rId5" Type="http://schemas.openxmlformats.org/officeDocument/2006/relationships/hyperlink" Target="mailto:ContactUs@potomacriverpartners.com" TargetMode="External"/><Relationship Id="rId4" Type="http://schemas.openxmlformats.org/officeDocument/2006/relationships/image" Target="../media/image1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Placeholder 7">
            <a:extLst>
              <a:ext uri="{FF2B5EF4-FFF2-40B4-BE49-F238E27FC236}">
                <a16:creationId xmlns:a16="http://schemas.microsoft.com/office/drawing/2014/main" id="{6CD392A3-E339-FD4F-24A0-79AB00FC20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14245">
            <a:off x="3295598" y="1440660"/>
            <a:ext cx="1115865" cy="1115634"/>
          </a:xfrm>
          <a:prstGeom prst="ellipse">
            <a:avLst/>
          </a:prstGeom>
          <a:noFill/>
        </p:spPr>
      </p:pic>
      <p:pic>
        <p:nvPicPr>
          <p:cNvPr id="42" name="Picture Placeholder 7">
            <a:extLst>
              <a:ext uri="{FF2B5EF4-FFF2-40B4-BE49-F238E27FC236}">
                <a16:creationId xmlns:a16="http://schemas.microsoft.com/office/drawing/2014/main" id="{AA2F6C21-9F4C-7F4A-5C09-A3B4B68C8A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14245">
            <a:off x="3295598" y="1440660"/>
            <a:ext cx="1115865" cy="1115634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/>
          </a:bodyPr>
          <a:lstStyle/>
          <a:p>
            <a:r>
              <a:rPr lang="en-US" sz="5600">
                <a:solidFill>
                  <a:srgbClr val="FFC000"/>
                </a:solidFill>
                <a:cs typeface="Arial" panose="020B0604020202020204" pitchFamily="34" charset="0"/>
              </a:rPr>
              <a:t>2024</a:t>
            </a:r>
            <a:r>
              <a:rPr lang="en-US" sz="56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5600">
                <a:cs typeface="Arial" panose="020B0604020202020204" pitchFamily="34" charset="0"/>
              </a:rPr>
              <a:t>Year-in-Review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449"/>
            <a:ext cx="7453524" cy="6850551"/>
          </a:xfrm>
          <a:noFill/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4321C8DA-0E2A-F2CE-1E0C-76F45B1C2EFF}"/>
              </a:ext>
            </a:extLst>
          </p:cNvPr>
          <p:cNvGrpSpPr>
            <a:grpSpLocks noChangeAspect="1"/>
          </p:cNvGrpSpPr>
          <p:nvPr/>
        </p:nvGrpSpPr>
        <p:grpSpPr>
          <a:xfrm>
            <a:off x="7999413" y="5523240"/>
            <a:ext cx="1946832" cy="722354"/>
            <a:chOff x="4181189" y="2739104"/>
            <a:chExt cx="3821905" cy="1418081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23A8EAD9-C9F0-0CB0-0748-B24CD3F08731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12" name="Graphic 3">
                <a:extLst>
                  <a:ext uri="{FF2B5EF4-FFF2-40B4-BE49-F238E27FC236}">
                    <a16:creationId xmlns:a16="http://schemas.microsoft.com/office/drawing/2014/main" id="{4402D07F-DFD9-0ABB-1CCC-6B4CC66BAA3F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0F1ED39C-810A-4D0B-2909-D3FB32D3C123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F162F8A4-F7EA-E9EC-BA00-698DD1C53AF7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D35C81D-DEEF-F499-E874-78FBEFF6556D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EABFE206-5CDB-589C-C7D3-443C4E9166AF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D3A35371-0912-4D3A-F248-73DCD554762B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A67D5B3-F57E-B54B-8364-F91956C36416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E882860-5175-82C0-039E-6A3FC83A8D32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1BDC134B-7709-31C9-C878-CE07B850A913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id="{BC864FD0-0CD1-EB55-C042-BF9052372366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D80D30A-5EF4-EF1A-4BB5-DFB46CF8B803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F853749B-EDEA-0D03-8891-5093D58469F3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49428CCF-1937-135C-6785-C0C15290C343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F2A73650-158A-AE92-6555-0D6C262D7C77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5556686-655F-F2ED-1DEA-58ADC3BE2E36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6A473A5-502B-18BF-3AB6-6F4BFA4B2786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9F95274F-D992-63FC-8F3F-AFE65485BD5B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5258A770-4555-AB99-A533-565223F1A2E6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614A961D-E9D3-D38C-8716-134E3E06FDC9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EF4C84BE-4EFA-7917-DAC3-626B08A7D49A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2B23B02F-44C0-AF90-6BFF-075CFEA31835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68348905-73AD-08DC-26F6-3B80E6B3846D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846976-0178-374A-B56F-1109D6DA0BA3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692B6A0-206F-2927-3469-D07C86CF6883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AF2A752-5379-E428-8589-B09D3F3846D2}"/>
              </a:ext>
            </a:extLst>
          </p:cNvPr>
          <p:cNvSpPr txBox="1">
            <a:spLocks/>
          </p:cNvSpPr>
          <p:nvPr/>
        </p:nvSpPr>
        <p:spPr>
          <a:xfrm>
            <a:off x="548640" y="721024"/>
            <a:ext cx="5684582" cy="116801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spc="50">
                <a:solidFill>
                  <a:schemeClr val="bg1">
                    <a:lumMod val="25000"/>
                    <a:lumOff val="75000"/>
                    <a:alpha val="0"/>
                  </a:schemeClr>
                </a:solidFill>
              </a:rPr>
              <a:t>2024 at a Glance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7C89AF9-0F64-F1E7-CE10-FF3F5CBF7A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671083">
            <a:off x="912160" y="1708318"/>
            <a:ext cx="3452574" cy="3456263"/>
          </a:xfrm>
          <a:prstGeom prst="ellipse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5B8B7E-DDC8-2E3B-50D9-470C499B70FD}"/>
              </a:ext>
            </a:extLst>
          </p:cNvPr>
          <p:cNvSpPr txBox="1">
            <a:spLocks/>
          </p:cNvSpPr>
          <p:nvPr/>
        </p:nvSpPr>
        <p:spPr>
          <a:xfrm>
            <a:off x="548640" y="721024"/>
            <a:ext cx="5684582" cy="1168013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spc="50">
                <a:noFill/>
              </a:rPr>
              <a:t>2024 at a Glance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71278-CA66-0EA4-E088-626F80E45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755C6B3-D5C2-537A-FE4D-2D1BC3426476}"/>
              </a:ext>
            </a:extLst>
          </p:cNvPr>
          <p:cNvGrpSpPr>
            <a:grpSpLocks noChangeAspect="1"/>
          </p:cNvGrpSpPr>
          <p:nvPr/>
        </p:nvGrpSpPr>
        <p:grpSpPr>
          <a:xfrm>
            <a:off x="5244156" y="1459584"/>
            <a:ext cx="6428009" cy="3938832"/>
            <a:chOff x="2797320" y="2590800"/>
            <a:chExt cx="5889480" cy="3745524"/>
          </a:xfrm>
          <a:solidFill>
            <a:schemeClr val="bg1">
              <a:lumMod val="25000"/>
              <a:lumOff val="75000"/>
            </a:schemeClr>
          </a:solidFill>
          <a:effectLst/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EF4CB80-06A0-EDD2-BA80-026A8D9ED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2B96C29-E23A-5E88-ADD2-C7A1124D8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FD3202-61A8-C891-6D09-3AE55DA4C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2A8F147-56AD-0E60-7BD1-966335A9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827A7216-8307-9608-BE25-4576A876A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8C628EE8-9BE7-7B32-B38D-D240D43E7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937181A-0A75-ECDE-FE11-E49BD6248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43DA8DC5-8FFC-3367-E04F-2456EFD9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9DACF607-843E-DD6F-CF87-C45E1ECEE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FF651547-781E-7A32-DEF2-DFE675A6A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BE7974E7-6869-A949-3C15-1A3F24796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171DB4C2-4040-83BD-26E7-C1AD7D1E8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5E6B2FE5-BC68-2A3C-D1CA-510E46C7A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34" name="Freeform 73">
              <a:extLst>
                <a:ext uri="{FF2B5EF4-FFF2-40B4-BE49-F238E27FC236}">
                  <a16:creationId xmlns:a16="http://schemas.microsoft.com/office/drawing/2014/main" id="{EA4FCE6A-557E-4A92-157B-9D662DF2B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B0727497-32DE-17DB-39A5-FED99A23E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75">
              <a:extLst>
                <a:ext uri="{FF2B5EF4-FFF2-40B4-BE49-F238E27FC236}">
                  <a16:creationId xmlns:a16="http://schemas.microsoft.com/office/drawing/2014/main" id="{E34A719C-5146-1F3E-51C9-D4E7954DB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76">
              <a:extLst>
                <a:ext uri="{FF2B5EF4-FFF2-40B4-BE49-F238E27FC236}">
                  <a16:creationId xmlns:a16="http://schemas.microsoft.com/office/drawing/2014/main" id="{0888206A-0963-C183-3D81-A6D32E3C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78">
              <a:extLst>
                <a:ext uri="{FF2B5EF4-FFF2-40B4-BE49-F238E27FC236}">
                  <a16:creationId xmlns:a16="http://schemas.microsoft.com/office/drawing/2014/main" id="{00E9BFDD-449A-3094-D902-35ADF5E65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0E5C1949-72CD-B292-D9C2-75C5A64A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80">
              <a:extLst>
                <a:ext uri="{FF2B5EF4-FFF2-40B4-BE49-F238E27FC236}">
                  <a16:creationId xmlns:a16="http://schemas.microsoft.com/office/drawing/2014/main" id="{654093A2-D70D-37E9-5E17-15D93BCD6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735FE57B-FE67-004E-028B-4557B3E72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82">
              <a:extLst>
                <a:ext uri="{FF2B5EF4-FFF2-40B4-BE49-F238E27FC236}">
                  <a16:creationId xmlns:a16="http://schemas.microsoft.com/office/drawing/2014/main" id="{7E86B13B-8B31-49DD-BD15-56BE30AB8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83">
              <a:extLst>
                <a:ext uri="{FF2B5EF4-FFF2-40B4-BE49-F238E27FC236}">
                  <a16:creationId xmlns:a16="http://schemas.microsoft.com/office/drawing/2014/main" id="{290E0D2D-1F15-FB87-24D1-219C7EDF5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45" name="Freeform 84">
              <a:extLst>
                <a:ext uri="{FF2B5EF4-FFF2-40B4-BE49-F238E27FC236}">
                  <a16:creationId xmlns:a16="http://schemas.microsoft.com/office/drawing/2014/main" id="{631AB6F4-4B5D-8869-14AE-1E83831D2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85">
              <a:extLst>
                <a:ext uri="{FF2B5EF4-FFF2-40B4-BE49-F238E27FC236}">
                  <a16:creationId xmlns:a16="http://schemas.microsoft.com/office/drawing/2014/main" id="{1F200F1B-1AB1-0B44-2AA1-A783E1600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9D8E4863-E109-41F3-1FE9-5A26EA3E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C27DCCC6-A197-4231-6900-42509B74F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89">
              <a:extLst>
                <a:ext uri="{FF2B5EF4-FFF2-40B4-BE49-F238E27FC236}">
                  <a16:creationId xmlns:a16="http://schemas.microsoft.com/office/drawing/2014/main" id="{D534FE2D-8F73-6EEB-3CE8-193F3FFF9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90">
              <a:extLst>
                <a:ext uri="{FF2B5EF4-FFF2-40B4-BE49-F238E27FC236}">
                  <a16:creationId xmlns:a16="http://schemas.microsoft.com/office/drawing/2014/main" id="{A8F4A21B-26A6-BBD4-DF1F-98B49E75A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91">
              <a:extLst>
                <a:ext uri="{FF2B5EF4-FFF2-40B4-BE49-F238E27FC236}">
                  <a16:creationId xmlns:a16="http://schemas.microsoft.com/office/drawing/2014/main" id="{66819DB0-D24C-C2EB-480A-E13F35156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92">
              <a:extLst>
                <a:ext uri="{FF2B5EF4-FFF2-40B4-BE49-F238E27FC236}">
                  <a16:creationId xmlns:a16="http://schemas.microsoft.com/office/drawing/2014/main" id="{DB98C2E4-09FF-05EB-8505-676918CF0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3">
              <a:extLst>
                <a:ext uri="{FF2B5EF4-FFF2-40B4-BE49-F238E27FC236}">
                  <a16:creationId xmlns:a16="http://schemas.microsoft.com/office/drawing/2014/main" id="{78A582CE-55B6-D4AA-C8F2-17BC0EAAE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94">
              <a:extLst>
                <a:ext uri="{FF2B5EF4-FFF2-40B4-BE49-F238E27FC236}">
                  <a16:creationId xmlns:a16="http://schemas.microsoft.com/office/drawing/2014/main" id="{40520261-CC84-F4EB-C4BD-B1BCFF0FF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95">
              <a:extLst>
                <a:ext uri="{FF2B5EF4-FFF2-40B4-BE49-F238E27FC236}">
                  <a16:creationId xmlns:a16="http://schemas.microsoft.com/office/drawing/2014/main" id="{5361E5D4-0B6A-28B9-34CE-8FECDEC58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96">
              <a:extLst>
                <a:ext uri="{FF2B5EF4-FFF2-40B4-BE49-F238E27FC236}">
                  <a16:creationId xmlns:a16="http://schemas.microsoft.com/office/drawing/2014/main" id="{E86CD078-413F-BD9E-F380-C063A88A3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7">
              <a:extLst>
                <a:ext uri="{FF2B5EF4-FFF2-40B4-BE49-F238E27FC236}">
                  <a16:creationId xmlns:a16="http://schemas.microsoft.com/office/drawing/2014/main" id="{BB89B958-B78A-16BC-39A8-214A5D242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98">
              <a:extLst>
                <a:ext uri="{FF2B5EF4-FFF2-40B4-BE49-F238E27FC236}">
                  <a16:creationId xmlns:a16="http://schemas.microsoft.com/office/drawing/2014/main" id="{0A20E4FA-0F6B-D8B1-9C27-9F22C7A14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99">
              <a:extLst>
                <a:ext uri="{FF2B5EF4-FFF2-40B4-BE49-F238E27FC236}">
                  <a16:creationId xmlns:a16="http://schemas.microsoft.com/office/drawing/2014/main" id="{D921B2B1-14B8-E62F-F15A-B4656448B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00">
              <a:extLst>
                <a:ext uri="{FF2B5EF4-FFF2-40B4-BE49-F238E27FC236}">
                  <a16:creationId xmlns:a16="http://schemas.microsoft.com/office/drawing/2014/main" id="{658E6AEB-30B7-9B5C-9A52-FF88F2DDA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A3C4B922-87A0-AD43-6362-6BF736363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D12381E7-8F1D-C290-F037-59922288A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98ABC4F1-BB05-4C17-20A7-864B95CDB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7B2EB7EC-57FA-4E35-942C-32E889EE5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B783CEC9-E3CA-2152-1DCC-B7B2EBFB7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08C55BFD-5DCF-6044-CB44-87257075D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07">
              <a:extLst>
                <a:ext uri="{FF2B5EF4-FFF2-40B4-BE49-F238E27FC236}">
                  <a16:creationId xmlns:a16="http://schemas.microsoft.com/office/drawing/2014/main" id="{A2E6441C-63F5-901B-8A8B-09E54385C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08">
              <a:extLst>
                <a:ext uri="{FF2B5EF4-FFF2-40B4-BE49-F238E27FC236}">
                  <a16:creationId xmlns:a16="http://schemas.microsoft.com/office/drawing/2014/main" id="{83C3EA6D-BB1C-EFA8-09B3-A086A60F3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109">
              <a:extLst>
                <a:ext uri="{FF2B5EF4-FFF2-40B4-BE49-F238E27FC236}">
                  <a16:creationId xmlns:a16="http://schemas.microsoft.com/office/drawing/2014/main" id="{6A1E0003-8153-C14B-9925-88E4B46A9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6A63433-181F-C8E5-CB75-E15451EAA8A6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75" name="Freeform 105">
                <a:extLst>
                  <a:ext uri="{FF2B5EF4-FFF2-40B4-BE49-F238E27FC236}">
                    <a16:creationId xmlns:a16="http://schemas.microsoft.com/office/drawing/2014/main" id="{8FB21109-435B-8EA7-0DF6-DCBDDE04C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06">
                <a:extLst>
                  <a:ext uri="{FF2B5EF4-FFF2-40B4-BE49-F238E27FC236}">
                    <a16:creationId xmlns:a16="http://schemas.microsoft.com/office/drawing/2014/main" id="{D712475F-BD28-3C4D-7831-19F0A9D8E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07">
                <a:extLst>
                  <a:ext uri="{FF2B5EF4-FFF2-40B4-BE49-F238E27FC236}">
                    <a16:creationId xmlns:a16="http://schemas.microsoft.com/office/drawing/2014/main" id="{53C1C9A2-D9CE-435E-23E3-B6BAFF986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08">
                <a:extLst>
                  <a:ext uri="{FF2B5EF4-FFF2-40B4-BE49-F238E27FC236}">
                    <a16:creationId xmlns:a16="http://schemas.microsoft.com/office/drawing/2014/main" id="{E61FD40F-4D8F-DAAE-9ADD-7F6439FD4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09">
                <a:extLst>
                  <a:ext uri="{FF2B5EF4-FFF2-40B4-BE49-F238E27FC236}">
                    <a16:creationId xmlns:a16="http://schemas.microsoft.com/office/drawing/2014/main" id="{00F5CB24-2F06-391A-2880-DF24F13E5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0">
                <a:extLst>
                  <a:ext uri="{FF2B5EF4-FFF2-40B4-BE49-F238E27FC236}">
                    <a16:creationId xmlns:a16="http://schemas.microsoft.com/office/drawing/2014/main" id="{BC66ABDD-18E1-0089-0A7D-26FD90932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1">
                <a:extLst>
                  <a:ext uri="{FF2B5EF4-FFF2-40B4-BE49-F238E27FC236}">
                    <a16:creationId xmlns:a16="http://schemas.microsoft.com/office/drawing/2014/main" id="{867CAA8B-4D62-CF05-B1E0-E6B4BE63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2">
                <a:extLst>
                  <a:ext uri="{FF2B5EF4-FFF2-40B4-BE49-F238E27FC236}">
                    <a16:creationId xmlns:a16="http://schemas.microsoft.com/office/drawing/2014/main" id="{719ED782-8564-3E4D-4A08-218B5B224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113">
              <a:extLst>
                <a:ext uri="{FF2B5EF4-FFF2-40B4-BE49-F238E27FC236}">
                  <a16:creationId xmlns:a16="http://schemas.microsoft.com/office/drawing/2014/main" id="{DDA4EC1C-6F66-D458-DE33-3FFCA4552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3CA2E7A0-C67A-EEF5-C86D-B30057FD7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86">
              <a:extLst>
                <a:ext uri="{FF2B5EF4-FFF2-40B4-BE49-F238E27FC236}">
                  <a16:creationId xmlns:a16="http://schemas.microsoft.com/office/drawing/2014/main" id="{0481AC65-9F87-B701-07DE-6B8171B9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1BBD624-9887-B546-754D-C9962F5F3A99}"/>
              </a:ext>
            </a:extLst>
          </p:cNvPr>
          <p:cNvGrpSpPr/>
          <p:nvPr/>
        </p:nvGrpSpPr>
        <p:grpSpPr>
          <a:xfrm>
            <a:off x="5738957" y="2387425"/>
            <a:ext cx="5630024" cy="1731170"/>
            <a:chOff x="5860329" y="-731809"/>
            <a:chExt cx="5630024" cy="1731170"/>
          </a:xfrm>
          <a:solidFill>
            <a:srgbClr val="6EB2FF">
              <a:alpha val="69000"/>
            </a:srgbClr>
          </a:solidFill>
        </p:grpSpPr>
        <p:sp>
          <p:nvSpPr>
            <p:cNvPr id="125" name="Freeform 98">
              <a:extLst>
                <a:ext uri="{FF2B5EF4-FFF2-40B4-BE49-F238E27FC236}">
                  <a16:creationId xmlns:a16="http://schemas.microsoft.com/office/drawing/2014/main" id="{5AA28A96-230F-DC63-3F25-E0D4D3B80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2052" y="-160739"/>
              <a:ext cx="858607" cy="569874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26" name="Freeform 106">
              <a:extLst>
                <a:ext uri="{FF2B5EF4-FFF2-40B4-BE49-F238E27FC236}">
                  <a16:creationId xmlns:a16="http://schemas.microsoft.com/office/drawing/2014/main" id="{CAED4888-2995-34E9-596F-1A9B8B7C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2906" y="-731809"/>
              <a:ext cx="217447" cy="178385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27" name="Freeform 14">
              <a:extLst>
                <a:ext uri="{FF2B5EF4-FFF2-40B4-BE49-F238E27FC236}">
                  <a16:creationId xmlns:a16="http://schemas.microsoft.com/office/drawing/2014/main" id="{A18A4042-23CB-E94E-D8FB-1DC14A6D5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5378" y="-378632"/>
              <a:ext cx="616308" cy="847627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92" name="Freeform 71">
              <a:extLst>
                <a:ext uri="{FF2B5EF4-FFF2-40B4-BE49-F238E27FC236}">
                  <a16:creationId xmlns:a16="http://schemas.microsoft.com/office/drawing/2014/main" id="{8B60B0DE-82AB-CF27-1106-6A26A6803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4589" y="-148767"/>
              <a:ext cx="825058" cy="65487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93" name="Freeform 11">
              <a:extLst>
                <a:ext uri="{FF2B5EF4-FFF2-40B4-BE49-F238E27FC236}">
                  <a16:creationId xmlns:a16="http://schemas.microsoft.com/office/drawing/2014/main" id="{C6CAFF73-7A46-C127-0CF3-F5227D953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329" y="-607299"/>
              <a:ext cx="974164" cy="1606660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6B75C1A0-1925-2EFF-4EFA-471015EA920F}"/>
              </a:ext>
            </a:extLst>
          </p:cNvPr>
          <p:cNvGrpSpPr/>
          <p:nvPr/>
        </p:nvGrpSpPr>
        <p:grpSpPr>
          <a:xfrm>
            <a:off x="5717751" y="5793205"/>
            <a:ext cx="1807871" cy="276999"/>
            <a:chOff x="6913418" y="5971353"/>
            <a:chExt cx="1807871" cy="276999"/>
          </a:xfrm>
        </p:grpSpPr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574F7E99-33F4-CD13-FAA8-6F6703EDF751}"/>
                </a:ext>
              </a:extLst>
            </p:cNvPr>
            <p:cNvSpPr/>
            <p:nvPr/>
          </p:nvSpPr>
          <p:spPr>
            <a:xfrm>
              <a:off x="6913418" y="6042172"/>
              <a:ext cx="136955" cy="136955"/>
            </a:xfrm>
            <a:prstGeom prst="rect">
              <a:avLst/>
            </a:prstGeom>
            <a:solidFill>
              <a:srgbClr val="6EB2FF">
                <a:alpha val="54000"/>
              </a:srgbClr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2700" dir="2700000" algn="tl" rotWithShape="0">
                <a:prstClr val="black">
                  <a:alpha val="20555"/>
                </a:prstClr>
              </a:outerShdw>
            </a:effectLst>
          </p:spPr>
          <p:txBody>
            <a:bodyPr/>
            <a:lstStyle/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9DFCC04-A3ED-5A1F-DC81-74B7FB7BFA44}"/>
                </a:ext>
              </a:extLst>
            </p:cNvPr>
            <p:cNvSpPr txBox="1"/>
            <p:nvPr/>
          </p:nvSpPr>
          <p:spPr>
            <a:xfrm>
              <a:off x="7064228" y="5971353"/>
              <a:ext cx="165706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effect before 2024</a:t>
              </a:r>
              <a:endParaRPr lang="en-US" sz="1200"/>
            </a:p>
          </p:txBody>
        </p:sp>
      </p:grpSp>
      <p:sp>
        <p:nvSpPr>
          <p:cNvPr id="215" name="Content Placeholder 11">
            <a:extLst>
              <a:ext uri="{FF2B5EF4-FFF2-40B4-BE49-F238E27FC236}">
                <a16:creationId xmlns:a16="http://schemas.microsoft.com/office/drawing/2014/main" id="{58DEC179-A856-21BE-D633-90DF1A6C6F50}"/>
              </a:ext>
            </a:extLst>
          </p:cNvPr>
          <p:cNvSpPr txBox="1">
            <a:spLocks/>
          </p:cNvSpPr>
          <p:nvPr/>
        </p:nvSpPr>
        <p:spPr>
          <a:xfrm>
            <a:off x="3377191" y="914400"/>
            <a:ext cx="11724264" cy="703109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bg2"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According to 2024 Annual Data Exposure Report…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879AC2DA-2354-42CB-3C1E-0CE9DFB684A0}"/>
              </a:ext>
            </a:extLst>
          </p:cNvPr>
          <p:cNvSpPr txBox="1">
            <a:spLocks/>
          </p:cNvSpPr>
          <p:nvPr/>
        </p:nvSpPr>
        <p:spPr>
          <a:xfrm>
            <a:off x="548640" y="856488"/>
            <a:ext cx="3691353" cy="165771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300">
                <a:solidFill>
                  <a:srgbClr val="000E22"/>
                </a:solidFill>
                <a:latin typeface="+mj-lt"/>
                <a:cs typeface="Arial" panose="020B0604020202020204" pitchFamily="34" charset="0"/>
              </a:rPr>
              <a:t>States Prioritize Comprehensive Data Privacy Laws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6DC9F2A5-39CB-E016-0E16-39A8DE950777}"/>
              </a:ext>
            </a:extLst>
          </p:cNvPr>
          <p:cNvSpPr txBox="1">
            <a:spLocks/>
          </p:cNvSpPr>
          <p:nvPr/>
        </p:nvSpPr>
        <p:spPr>
          <a:xfrm>
            <a:off x="550862" y="500703"/>
            <a:ext cx="5545137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&amp; Data Privacy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5017210F-2835-1248-BED8-BDBBDEF78B25}"/>
              </a:ext>
            </a:extLst>
          </p:cNvPr>
          <p:cNvGrpSpPr/>
          <p:nvPr/>
        </p:nvGrpSpPr>
        <p:grpSpPr>
          <a:xfrm>
            <a:off x="457200" y="3044952"/>
            <a:ext cx="4522763" cy="2514022"/>
            <a:chOff x="3660500" y="191280"/>
            <a:chExt cx="4522763" cy="2514022"/>
          </a:xfrm>
        </p:grpSpPr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5BE62170-F44F-0234-E9C4-011D9296147A}"/>
                </a:ext>
              </a:extLst>
            </p:cNvPr>
            <p:cNvSpPr txBox="1"/>
            <p:nvPr/>
          </p:nvSpPr>
          <p:spPr>
            <a:xfrm>
              <a:off x="3660500" y="191280"/>
              <a:ext cx="4522763" cy="251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</a:pPr>
              <a:r>
                <a:rPr lang="en-US" sz="2000" dirty="0">
                  <a:solidFill>
                    <a:srgbClr val="9002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comprehensive data privacy laws that will </a:t>
              </a:r>
              <a:r>
                <a:rPr lang="en-US" sz="2000" b="1" dirty="0">
                  <a:solidFill>
                    <a:srgbClr val="9002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effect 2025/2026:</a:t>
              </a:r>
            </a:p>
            <a:p>
              <a:pPr marL="12700" algn="l">
                <a:lnSpc>
                  <a:spcPct val="95000"/>
                </a:lnSpc>
                <a:spcBef>
                  <a:spcPts val="1200"/>
                </a:spcBef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Delaware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Indiana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Iowa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Kentucky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Maryland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Minnesota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967CF367-306E-7B94-8A25-7E0CA4380226}"/>
                </a:ext>
              </a:extLst>
            </p:cNvPr>
            <p:cNvSpPr txBox="1"/>
            <p:nvPr/>
          </p:nvSpPr>
          <p:spPr>
            <a:xfrm>
              <a:off x="5597616" y="949224"/>
              <a:ext cx="16786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Nebraska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Hampshire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Jersey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Rhode Island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Tennessee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FAB385F-D991-E03C-80F6-0068247F066A}"/>
              </a:ext>
            </a:extLst>
          </p:cNvPr>
          <p:cNvGrpSpPr/>
          <p:nvPr/>
        </p:nvGrpSpPr>
        <p:grpSpPr>
          <a:xfrm>
            <a:off x="5813510" y="1649941"/>
            <a:ext cx="5171521" cy="3637140"/>
            <a:chOff x="5934882" y="-1469293"/>
            <a:chExt cx="5171521" cy="3637140"/>
          </a:xfrm>
          <a:solidFill>
            <a:srgbClr val="FF00FB">
              <a:alpha val="34402"/>
            </a:srgbClr>
          </a:solidFill>
          <a:effectLst/>
        </p:grpSpPr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51BAA683-1EDC-1B17-7951-B4C067BAB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521" y="577948"/>
              <a:ext cx="1609111" cy="1589899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0" name="Freeform 96">
              <a:extLst>
                <a:ext uri="{FF2B5EF4-FFF2-40B4-BE49-F238E27FC236}">
                  <a16:creationId xmlns:a16="http://schemas.microsoft.com/office/drawing/2014/main" id="{B9BCEA51-7807-0998-935F-7BBA2DAB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9046" y="1236409"/>
              <a:ext cx="1067357" cy="771005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8B03AB4A-70F6-CA96-1D9E-6AB9576C1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15" y="-1469293"/>
              <a:ext cx="1158063" cy="767414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2" name="Freeform 10">
              <a:extLst>
                <a:ext uri="{FF2B5EF4-FFF2-40B4-BE49-F238E27FC236}">
                  <a16:creationId xmlns:a16="http://schemas.microsoft.com/office/drawing/2014/main" id="{2EA37F20-2EFC-080E-8DFE-E478683FD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882" y="-1186750"/>
              <a:ext cx="925704" cy="75065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0426C52-D2E7-D0C2-3573-2CF5E94D674A}"/>
              </a:ext>
            </a:extLst>
          </p:cNvPr>
          <p:cNvGrpSpPr/>
          <p:nvPr/>
        </p:nvGrpSpPr>
        <p:grpSpPr>
          <a:xfrm>
            <a:off x="7715154" y="5793205"/>
            <a:ext cx="2107421" cy="276999"/>
            <a:chOff x="7630749" y="5793205"/>
            <a:chExt cx="2107421" cy="27699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2445CFD6-A0D4-3C5D-8800-B6820DF7CA3E}"/>
                </a:ext>
              </a:extLst>
            </p:cNvPr>
            <p:cNvSpPr txBox="1"/>
            <p:nvPr/>
          </p:nvSpPr>
          <p:spPr>
            <a:xfrm>
              <a:off x="7781559" y="5793205"/>
              <a:ext cx="19566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Took effect in 2024</a:t>
              </a:r>
              <a:endParaRPr lang="en-US" sz="120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78DC772-185F-A7F3-CE5F-FD125AAE0BEA}"/>
                </a:ext>
              </a:extLst>
            </p:cNvPr>
            <p:cNvSpPr/>
            <p:nvPr/>
          </p:nvSpPr>
          <p:spPr>
            <a:xfrm>
              <a:off x="7630749" y="5864024"/>
              <a:ext cx="136955" cy="136955"/>
            </a:xfrm>
            <a:prstGeom prst="rect">
              <a:avLst/>
            </a:prstGeom>
            <a:solidFill>
              <a:srgbClr val="FF00FB">
                <a:alpha val="50470"/>
              </a:srgbClr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2700" dir="2700000" algn="ctr" rotWithShape="0">
                <a:srgbClr val="000000">
                  <a:alpha val="21000"/>
                </a:srgbClr>
              </a:outerShdw>
            </a:effectLst>
          </p:spPr>
          <p:txBody>
            <a:bodyPr/>
            <a:lstStyle/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193BB2AE-D20F-76C2-6088-7AAC145243C1}"/>
              </a:ext>
            </a:extLst>
          </p:cNvPr>
          <p:cNvSpPr txBox="1"/>
          <p:nvPr/>
        </p:nvSpPr>
        <p:spPr>
          <a:xfrm>
            <a:off x="9652562" y="5793205"/>
            <a:ext cx="2220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take effect in 2025/26</a:t>
            </a:r>
            <a:endParaRPr lang="en-US" sz="1200" b="1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C0C2A90-D319-6522-F5E4-995352623DDE}"/>
              </a:ext>
            </a:extLst>
          </p:cNvPr>
          <p:cNvSpPr/>
          <p:nvPr/>
        </p:nvSpPr>
        <p:spPr>
          <a:xfrm>
            <a:off x="9501752" y="5864024"/>
            <a:ext cx="136955" cy="136955"/>
          </a:xfrm>
          <a:prstGeom prst="rect">
            <a:avLst/>
          </a:prstGeom>
          <a:pattFill prst="dkDnDiag">
            <a:fgClr>
              <a:srgbClr val="9517D2"/>
            </a:fgClr>
            <a:bgClr>
              <a:srgbClr val="B545D8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139700" dist="38100" dir="270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E48E3E22-B129-F724-F21C-E177B7352B54}"/>
              </a:ext>
            </a:extLst>
          </p:cNvPr>
          <p:cNvGrpSpPr/>
          <p:nvPr/>
        </p:nvGrpSpPr>
        <p:grpSpPr>
          <a:xfrm>
            <a:off x="7923369" y="1713330"/>
            <a:ext cx="3505006" cy="2150195"/>
            <a:chOff x="7923369" y="1713330"/>
            <a:chExt cx="3505006" cy="2150195"/>
          </a:xfrm>
        </p:grpSpPr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A1437B80-36D5-4EA0-EFEF-18EB5655D787}"/>
                </a:ext>
              </a:extLst>
            </p:cNvPr>
            <p:cNvGrpSpPr/>
            <p:nvPr/>
          </p:nvGrpSpPr>
          <p:grpSpPr>
            <a:xfrm>
              <a:off x="7923369" y="1713330"/>
              <a:ext cx="3487856" cy="2150195"/>
              <a:chOff x="7923369" y="1713330"/>
              <a:chExt cx="3487856" cy="2150195"/>
            </a:xfrm>
          </p:grpSpPr>
          <p:sp>
            <p:nvSpPr>
              <p:cNvPr id="6" name="Freeform 108">
                <a:extLst>
                  <a:ext uri="{FF2B5EF4-FFF2-40B4-BE49-F238E27FC236}">
                    <a16:creationId xmlns:a16="http://schemas.microsoft.com/office/drawing/2014/main" id="{2EA6A1EA-23C8-44E3-60AC-639B39CE1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080" y="1866573"/>
                <a:ext cx="226145" cy="427405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88">
                <a:extLst>
                  <a:ext uri="{FF2B5EF4-FFF2-40B4-BE49-F238E27FC236}">
                    <a16:creationId xmlns:a16="http://schemas.microsoft.com/office/drawing/2014/main" id="{427AF84D-C808-155D-4FF0-813A9655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1585" y="2756103"/>
                <a:ext cx="374010" cy="657270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90">
                <a:extLst>
                  <a:ext uri="{FF2B5EF4-FFF2-40B4-BE49-F238E27FC236}">
                    <a16:creationId xmlns:a16="http://schemas.microsoft.com/office/drawing/2014/main" id="{CC96C179-8D1D-398E-A423-363BFB144B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2419" y="3159564"/>
                <a:ext cx="849909" cy="501632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91">
                <a:extLst>
                  <a:ext uri="{FF2B5EF4-FFF2-40B4-BE49-F238E27FC236}">
                    <a16:creationId xmlns:a16="http://schemas.microsoft.com/office/drawing/2014/main" id="{18112E63-539E-0673-9AFE-FA4511693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7747" y="3484008"/>
                <a:ext cx="977892" cy="379517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D57819F-75B3-A6C0-D473-75BF212D8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4925" y="2863852"/>
                <a:ext cx="562878" cy="246626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02">
                <a:extLst>
                  <a:ext uri="{FF2B5EF4-FFF2-40B4-BE49-F238E27FC236}">
                    <a16:creationId xmlns:a16="http://schemas.microsoft.com/office/drawing/2014/main" id="{D8539298-E98A-69C7-0D54-53555E5432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17335" y="2547787"/>
                <a:ext cx="175200" cy="371136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00">
                <a:extLst>
                  <a:ext uri="{FF2B5EF4-FFF2-40B4-BE49-F238E27FC236}">
                    <a16:creationId xmlns:a16="http://schemas.microsoft.com/office/drawing/2014/main" id="{DC9E2838-FBB8-A9D3-67E5-D825670D7C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3666" y="2851879"/>
                <a:ext cx="140409" cy="181976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76">
                <a:extLst>
                  <a:ext uri="{FF2B5EF4-FFF2-40B4-BE49-F238E27FC236}">
                    <a16:creationId xmlns:a16="http://schemas.microsoft.com/office/drawing/2014/main" id="{006255FF-C315-06D3-6230-89636F455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3369" y="2707017"/>
                <a:ext cx="971680" cy="465715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81">
                <a:extLst>
                  <a:ext uri="{FF2B5EF4-FFF2-40B4-BE49-F238E27FC236}">
                    <a16:creationId xmlns:a16="http://schemas.microsoft.com/office/drawing/2014/main" id="{B9B06CC0-1005-25FD-5FDC-FF2FA2D91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4289" y="1713330"/>
                <a:ext cx="761687" cy="912276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83">
                <a:extLst>
                  <a:ext uri="{FF2B5EF4-FFF2-40B4-BE49-F238E27FC236}">
                    <a16:creationId xmlns:a16="http://schemas.microsoft.com/office/drawing/2014/main" id="{B6617C01-468D-5882-C677-9149D71E2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2272" y="2596873"/>
                <a:ext cx="672224" cy="468110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pattFill prst="dkDnDiag">
                <a:fgClr>
                  <a:srgbClr val="B545D8"/>
                </a:fgClr>
                <a:bgClr>
                  <a:srgbClr val="9517D2"/>
                </a:bgClr>
              </a:pattFill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99" name="Freeform 109">
              <a:extLst>
                <a:ext uri="{FF2B5EF4-FFF2-40B4-BE49-F238E27FC236}">
                  <a16:creationId xmlns:a16="http://schemas.microsoft.com/office/drawing/2014/main" id="{A2EB482B-5F07-4B94-A632-32DA40EDE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0272" y="2368296"/>
              <a:ext cx="108103" cy="95778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pattFill prst="dkDnDiag">
              <a:fgClr>
                <a:srgbClr val="B545D8"/>
              </a:fgClr>
              <a:bgClr>
                <a:srgbClr val="9517D2"/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7181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EE2A1-21F3-7C9A-E961-F14292ACC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8E48BAE-4011-67AE-AB93-67380D2564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6"/>
          <a:stretch/>
        </p:blipFill>
        <p:spPr>
          <a:xfrm rot="900000" flipV="1">
            <a:off x="1286810" y="-2259613"/>
            <a:ext cx="12649524" cy="399650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416384F-1EF7-6B50-9FAC-1E651AAF18C1}"/>
              </a:ext>
            </a:extLst>
          </p:cNvPr>
          <p:cNvSpPr/>
          <p:nvPr/>
        </p:nvSpPr>
        <p:spPr>
          <a:xfrm rot="10800000">
            <a:off x="-76200" y="-23965"/>
            <a:ext cx="12344400" cy="4821058"/>
          </a:xfrm>
          <a:prstGeom prst="rect">
            <a:avLst/>
          </a:prstGeom>
          <a:gradFill flip="none" rotWithShape="1">
            <a:gsLst>
              <a:gs pos="62000">
                <a:srgbClr val="000E22"/>
              </a:gs>
              <a:gs pos="100000">
                <a:srgbClr val="000E22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4EC0D6-7C0D-8FCA-6331-7C219FEB6F92}"/>
              </a:ext>
            </a:extLst>
          </p:cNvPr>
          <p:cNvSpPr/>
          <p:nvPr/>
        </p:nvSpPr>
        <p:spPr>
          <a:xfrm>
            <a:off x="566616" y="3438407"/>
            <a:ext cx="11211276" cy="2834563"/>
          </a:xfrm>
          <a:prstGeom prst="rect">
            <a:avLst/>
          </a:prstGeom>
          <a:solidFill>
            <a:srgbClr val="AB1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63B6A1-02F6-1D3F-BDF2-B57D485E9B8A}"/>
              </a:ext>
            </a:extLst>
          </p:cNvPr>
          <p:cNvSpPr/>
          <p:nvPr/>
        </p:nvSpPr>
        <p:spPr>
          <a:xfrm>
            <a:off x="490362" y="3349985"/>
            <a:ext cx="11211276" cy="2834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B25E3C14-1C86-B273-D8C6-25A501BBE878}"/>
              </a:ext>
            </a:extLst>
          </p:cNvPr>
          <p:cNvSpPr txBox="1">
            <a:spLocks/>
          </p:cNvSpPr>
          <p:nvPr/>
        </p:nvSpPr>
        <p:spPr>
          <a:xfrm>
            <a:off x="550868" y="838200"/>
            <a:ext cx="5669824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Cencora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* Cyber Attack Exposes Patient Data from 11 Pharma Companies</a:t>
            </a:r>
          </a:p>
          <a:p>
            <a:pPr marL="0" indent="0">
              <a:lnSpc>
                <a:spcPct val="95000"/>
              </a:lnSpc>
              <a:buNone/>
            </a:pPr>
            <a:r>
              <a:rPr lang="en-US" i="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*</a:t>
            </a:r>
            <a:r>
              <a:rPr lang="en-US" sz="1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AmerisourceBergen Specialty Group and Lash Group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4F6315-C2A0-FF15-9D89-781A77B42A6A}"/>
              </a:ext>
            </a:extLst>
          </p:cNvPr>
          <p:cNvGrpSpPr/>
          <p:nvPr/>
        </p:nvGrpSpPr>
        <p:grpSpPr>
          <a:xfrm>
            <a:off x="1090640" y="3900543"/>
            <a:ext cx="9926934" cy="1698570"/>
            <a:chOff x="1090640" y="3963605"/>
            <a:chExt cx="9926934" cy="16985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32289A-CA57-3F5C-8752-F1818094A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010" y="5275679"/>
              <a:ext cx="1389881" cy="22784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9A97A97-D89F-DC88-27BD-A1FBE6565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3965" y="4192236"/>
              <a:ext cx="1256861" cy="235662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E8679D5-2E20-975B-A103-EE44E5E100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441" y="3963605"/>
              <a:ext cx="692924" cy="692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Why Regeneron Pharmaceuticals (NASDAQ: REGN) is biotech ...">
              <a:extLst>
                <a:ext uri="{FF2B5EF4-FFF2-40B4-BE49-F238E27FC236}">
                  <a16:creationId xmlns:a16="http://schemas.microsoft.com/office/drawing/2014/main" id="{26293F7D-E1E4-5AE2-76B5-82F1A66D8D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67" b="46966"/>
            <a:stretch/>
          </p:blipFill>
          <p:spPr bwMode="auto">
            <a:xfrm>
              <a:off x="7022509" y="5277981"/>
              <a:ext cx="1722347" cy="223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4931CA65-E2AA-AD16-99A3-A08C1725F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9928" y="3982511"/>
              <a:ext cx="974177" cy="655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enentech">
              <a:extLst>
                <a:ext uri="{FF2B5EF4-FFF2-40B4-BE49-F238E27FC236}">
                  <a16:creationId xmlns:a16="http://schemas.microsoft.com/office/drawing/2014/main" id="{BF208288-CEB6-6BAB-3ABA-1A564E6E3C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36"/>
            <a:stretch/>
          </p:blipFill>
          <p:spPr bwMode="auto">
            <a:xfrm>
              <a:off x="2923121" y="5269131"/>
              <a:ext cx="1558271" cy="240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Sumitomo Pharma America (SMPA) | Gerontological Advanced Practice Nurses  Association (GAPNA)">
              <a:extLst>
                <a:ext uri="{FF2B5EF4-FFF2-40B4-BE49-F238E27FC236}">
                  <a16:creationId xmlns:a16="http://schemas.microsoft.com/office/drawing/2014/main" id="{811E33F8-81D0-F65F-C6E6-FBA7642618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08" b="35203"/>
            <a:stretch/>
          </p:blipFill>
          <p:spPr bwMode="auto">
            <a:xfrm>
              <a:off x="9320475" y="5176992"/>
              <a:ext cx="1697099" cy="485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BCBA9174-706F-398E-4435-7E6C8EB48F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8017" y="4145662"/>
              <a:ext cx="1021549" cy="328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Acadia Pharmaceuticals: Elevate Life">
              <a:extLst>
                <a:ext uri="{FF2B5EF4-FFF2-40B4-BE49-F238E27FC236}">
                  <a16:creationId xmlns:a16="http://schemas.microsoft.com/office/drawing/2014/main" id="{E9D4A99E-0388-9996-E75B-3BA7ED4D8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408" y="4137406"/>
              <a:ext cx="1728866" cy="345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Endo Pharmaceuticals - Pediatric Endocrine Society">
              <a:extLst>
                <a:ext uri="{FF2B5EF4-FFF2-40B4-BE49-F238E27FC236}">
                  <a16:creationId xmlns:a16="http://schemas.microsoft.com/office/drawing/2014/main" id="{0B7F469B-C30F-D9EE-F97F-288A49EB9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640" y="5209502"/>
              <a:ext cx="1256862" cy="360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31C4FC2-230B-DD4B-1868-47CDA0E7C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417532" y="4155724"/>
              <a:ext cx="1478318" cy="308686"/>
            </a:xfrm>
            <a:prstGeom prst="rect">
              <a:avLst/>
            </a:prstGeom>
          </p:spPr>
        </p:pic>
      </p:grpSp>
      <p:sp>
        <p:nvSpPr>
          <p:cNvPr id="32" name="Footer Placeholder 13">
            <a:extLst>
              <a:ext uri="{FF2B5EF4-FFF2-40B4-BE49-F238E27FC236}">
                <a16:creationId xmlns:a16="http://schemas.microsoft.com/office/drawing/2014/main" id="{BD372B2F-28AB-421C-E20B-711B75F59491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</a:t>
            </a:r>
            <a:r>
              <a:rPr lang="en-US">
                <a:solidFill>
                  <a:srgbClr val="6EB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Year-in-Review</a:t>
            </a:r>
          </a:p>
        </p:txBody>
      </p:sp>
      <p:sp>
        <p:nvSpPr>
          <p:cNvPr id="39" name="Title 10">
            <a:extLst>
              <a:ext uri="{FF2B5EF4-FFF2-40B4-BE49-F238E27FC236}">
                <a16:creationId xmlns:a16="http://schemas.microsoft.com/office/drawing/2014/main" id="{FD23AAA8-8617-9B4B-E819-EF1180BA68AF}"/>
              </a:ext>
            </a:extLst>
          </p:cNvPr>
          <p:cNvSpPr txBox="1">
            <a:spLocks/>
          </p:cNvSpPr>
          <p:nvPr/>
        </p:nvSpPr>
        <p:spPr>
          <a:xfrm>
            <a:off x="8504522" y="21418"/>
            <a:ext cx="1929875" cy="113557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chemeClr val="accent2">
                    <a:lumMod val="60000"/>
                    <a:lumOff val="40000"/>
                    <a:alpha val="0"/>
                  </a:schemeClr>
                </a:solidFill>
              </a:rPr>
              <a:t>Digital Marketing Enforcement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726142CF-8222-E7AA-7AB5-6DF42B8FB10D}"/>
              </a:ext>
            </a:extLst>
          </p:cNvPr>
          <p:cNvSpPr txBox="1">
            <a:spLocks/>
          </p:cNvSpPr>
          <p:nvPr/>
        </p:nvSpPr>
        <p:spPr>
          <a:xfrm>
            <a:off x="550863" y="500703"/>
            <a:ext cx="5284502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rgbClr val="B54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&amp; Data Privacy</a:t>
            </a:r>
          </a:p>
        </p:txBody>
      </p:sp>
      <p:pic>
        <p:nvPicPr>
          <p:cNvPr id="5" name="Picture 2" descr="Besse Medical | LinkedIn">
            <a:extLst>
              <a:ext uri="{FF2B5EF4-FFF2-40B4-BE49-F238E27FC236}">
                <a16:creationId xmlns:a16="http://schemas.microsoft.com/office/drawing/2014/main" id="{5E2041D1-E576-8D30-D636-59BF6139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405" y="1127755"/>
            <a:ext cx="1297333" cy="12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52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500">
        <p:blinds dir="vert"/>
      </p:transition>
    </mc:Choice>
    <mc:Fallback xmlns="">
      <p:transition spd="slow" advClick="0" advTm="450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5497E-60AB-74FA-177C-F227DA2D4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7">
            <a:extLst>
              <a:ext uri="{FF2B5EF4-FFF2-40B4-BE49-F238E27FC236}">
                <a16:creationId xmlns:a16="http://schemas.microsoft.com/office/drawing/2014/main" id="{7D937D44-6C3E-36BE-B32F-F331BBE2A265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0"/>
            <a:ext cx="12206991" cy="6858000"/>
          </a:xfrm>
          <a:noFill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18A3CAD-6C81-9879-BF60-590822E8AB80}"/>
              </a:ext>
            </a:extLst>
          </p:cNvPr>
          <p:cNvSpPr/>
          <p:nvPr/>
        </p:nvSpPr>
        <p:spPr>
          <a:xfrm>
            <a:off x="-1" y="0"/>
            <a:ext cx="11176001" cy="6858000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71000"/>
                </a:schemeClr>
              </a:gs>
              <a:gs pos="84000">
                <a:schemeClr val="bg2"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0A88E9-851C-964A-B2E7-4D3D3905F16D}"/>
              </a:ext>
            </a:extLst>
          </p:cNvPr>
          <p:cNvGrpSpPr/>
          <p:nvPr/>
        </p:nvGrpSpPr>
        <p:grpSpPr>
          <a:xfrm rot="11700000">
            <a:off x="9549432" y="2683282"/>
            <a:ext cx="2248253" cy="2100119"/>
            <a:chOff x="3949955" y="-321695"/>
            <a:chExt cx="2858061" cy="2669748"/>
          </a:xfrm>
          <a:noFill/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1295A81-6008-B083-532E-A369082D1B73}"/>
                </a:ext>
              </a:extLst>
            </p:cNvPr>
            <p:cNvSpPr/>
            <p:nvPr/>
          </p:nvSpPr>
          <p:spPr>
            <a:xfrm>
              <a:off x="5284499" y="95016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aphic 15">
              <a:extLst>
                <a:ext uri="{FF2B5EF4-FFF2-40B4-BE49-F238E27FC236}">
                  <a16:creationId xmlns:a16="http://schemas.microsoft.com/office/drawing/2014/main" id="{15F67E59-BCE4-4EE9-5660-37AD7333A78B}"/>
                </a:ext>
              </a:extLst>
            </p:cNvPr>
            <p:cNvGrpSpPr/>
            <p:nvPr/>
          </p:nvGrpSpPr>
          <p:grpSpPr>
            <a:xfrm>
              <a:off x="4947314" y="950162"/>
              <a:ext cx="1332547" cy="1397891"/>
              <a:chOff x="4947314" y="950162"/>
              <a:chExt cx="1332547" cy="1397891"/>
            </a:xfrm>
            <a:grpFill/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8FE38054-3A75-3C31-7F67-9EA9D411DD09}"/>
                  </a:ext>
                </a:extLst>
              </p:cNvPr>
              <p:cNvSpPr/>
              <p:nvPr/>
            </p:nvSpPr>
            <p:spPr>
              <a:xfrm>
                <a:off x="5362604" y="1027315"/>
                <a:ext cx="917257" cy="966787"/>
              </a:xfrm>
              <a:custGeom>
                <a:avLst/>
                <a:gdLst>
                  <a:gd name="connsiteX0" fmla="*/ 828675 w 917257"/>
                  <a:gd name="connsiteY0" fmla="*/ 814388 h 966787"/>
                  <a:gd name="connsiteX1" fmla="*/ 0 w 917257"/>
                  <a:gd name="connsiteY1" fmla="*/ 0 h 966787"/>
                  <a:gd name="connsiteX2" fmla="*/ 763905 w 917257"/>
                  <a:gd name="connsiteY2" fmla="*/ 872490 h 966787"/>
                  <a:gd name="connsiteX3" fmla="*/ 846773 w 917257"/>
                  <a:gd name="connsiteY3" fmla="*/ 966788 h 966787"/>
                  <a:gd name="connsiteX4" fmla="*/ 847725 w 917257"/>
                  <a:gd name="connsiteY4" fmla="*/ 966788 h 966787"/>
                  <a:gd name="connsiteX5" fmla="*/ 917258 w 917257"/>
                  <a:gd name="connsiteY5" fmla="*/ 902018 h 966787"/>
                  <a:gd name="connsiteX6" fmla="*/ 827723 w 917257"/>
                  <a:gd name="connsiteY6" fmla="*/ 814388 h 96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7257" h="966787">
                    <a:moveTo>
                      <a:pt x="828675" y="814388"/>
                    </a:moveTo>
                    <a:lnTo>
                      <a:pt x="0" y="0"/>
                    </a:lnTo>
                    <a:lnTo>
                      <a:pt x="763905" y="872490"/>
                    </a:lnTo>
                    <a:lnTo>
                      <a:pt x="846773" y="966788"/>
                    </a:lnTo>
                    <a:lnTo>
                      <a:pt x="847725" y="966788"/>
                    </a:lnTo>
                    <a:cubicBezTo>
                      <a:pt x="871537" y="946785"/>
                      <a:pt x="895350" y="924878"/>
                      <a:pt x="917258" y="902018"/>
                    </a:cubicBezTo>
                    <a:lnTo>
                      <a:pt x="827723" y="8143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01C17EBB-396E-4A27-7493-A04C7C5BE631}"/>
                  </a:ext>
                </a:extLst>
              </p:cNvPr>
              <p:cNvSpPr/>
              <p:nvPr/>
            </p:nvSpPr>
            <p:spPr>
              <a:xfrm>
                <a:off x="4947314" y="950162"/>
                <a:ext cx="1264920" cy="1397891"/>
              </a:xfrm>
              <a:custGeom>
                <a:avLst/>
                <a:gdLst>
                  <a:gd name="connsiteX0" fmla="*/ 1263015 w 1264920"/>
                  <a:gd name="connsiteY0" fmla="*/ 1043940 h 1397891"/>
                  <a:gd name="connsiteX1" fmla="*/ 1180148 w 1264920"/>
                  <a:gd name="connsiteY1" fmla="*/ 949643 h 1397891"/>
                  <a:gd name="connsiteX2" fmla="*/ 416242 w 1264920"/>
                  <a:gd name="connsiteY2" fmla="*/ 77153 h 1397891"/>
                  <a:gd name="connsiteX3" fmla="*/ 416242 w 1264920"/>
                  <a:gd name="connsiteY3" fmla="*/ 77153 h 1397891"/>
                  <a:gd name="connsiteX4" fmla="*/ 340042 w 1264920"/>
                  <a:gd name="connsiteY4" fmla="*/ 1905 h 1397891"/>
                  <a:gd name="connsiteX5" fmla="*/ 338138 w 1264920"/>
                  <a:gd name="connsiteY5" fmla="*/ 0 h 1397891"/>
                  <a:gd name="connsiteX6" fmla="*/ 329565 w 1264920"/>
                  <a:gd name="connsiteY6" fmla="*/ 33338 h 1397891"/>
                  <a:gd name="connsiteX7" fmla="*/ 30480 w 1264920"/>
                  <a:gd name="connsiteY7" fmla="*/ 1234440 h 1397891"/>
                  <a:gd name="connsiteX8" fmla="*/ 15240 w 1264920"/>
                  <a:gd name="connsiteY8" fmla="*/ 1295400 h 1397891"/>
                  <a:gd name="connsiteX9" fmla="*/ 1905 w 1264920"/>
                  <a:gd name="connsiteY9" fmla="*/ 1348740 h 1397891"/>
                  <a:gd name="connsiteX10" fmla="*/ 0 w 1264920"/>
                  <a:gd name="connsiteY10" fmla="*/ 1356360 h 1397891"/>
                  <a:gd name="connsiteX11" fmla="*/ 717233 w 1264920"/>
                  <a:gd name="connsiteY11" fmla="*/ 1344930 h 1397891"/>
                  <a:gd name="connsiteX12" fmla="*/ 1264920 w 1264920"/>
                  <a:gd name="connsiteY12" fmla="*/ 1045845 h 1397891"/>
                  <a:gd name="connsiteX13" fmla="*/ 1263968 w 1264920"/>
                  <a:gd name="connsiteY13" fmla="*/ 1045845 h 139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64920" h="1397891">
                    <a:moveTo>
                      <a:pt x="1263015" y="1043940"/>
                    </a:moveTo>
                    <a:lnTo>
                      <a:pt x="1180148" y="949643"/>
                    </a:lnTo>
                    <a:lnTo>
                      <a:pt x="416242" y="77153"/>
                    </a:lnTo>
                    <a:lnTo>
                      <a:pt x="416242" y="77153"/>
                    </a:lnTo>
                    <a:cubicBezTo>
                      <a:pt x="416242" y="77153"/>
                      <a:pt x="340042" y="1905"/>
                      <a:pt x="340042" y="1905"/>
                    </a:cubicBezTo>
                    <a:lnTo>
                      <a:pt x="338138" y="0"/>
                    </a:lnTo>
                    <a:lnTo>
                      <a:pt x="329565" y="33338"/>
                    </a:lnTo>
                    <a:lnTo>
                      <a:pt x="30480" y="1234440"/>
                    </a:lnTo>
                    <a:lnTo>
                      <a:pt x="15240" y="1295400"/>
                    </a:lnTo>
                    <a:lnTo>
                      <a:pt x="1905" y="1348740"/>
                    </a:lnTo>
                    <a:lnTo>
                      <a:pt x="0" y="1356360"/>
                    </a:lnTo>
                    <a:cubicBezTo>
                      <a:pt x="228600" y="1413510"/>
                      <a:pt x="474345" y="1413510"/>
                      <a:pt x="717233" y="1344930"/>
                    </a:cubicBezTo>
                    <a:cubicBezTo>
                      <a:pt x="926783" y="1285875"/>
                      <a:pt x="1112520" y="1182053"/>
                      <a:pt x="1264920" y="1045845"/>
                    </a:cubicBezTo>
                    <a:lnTo>
                      <a:pt x="1263968" y="10458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A60D407-8BEB-F417-ED3A-20FF61C6A8BD}"/>
                </a:ext>
              </a:extLst>
            </p:cNvPr>
            <p:cNvSpPr/>
            <p:nvPr/>
          </p:nvSpPr>
          <p:spPr>
            <a:xfrm>
              <a:off x="5284499" y="-315709"/>
              <a:ext cx="1523517" cy="1908809"/>
            </a:xfrm>
            <a:custGeom>
              <a:avLst/>
              <a:gdLst>
                <a:gd name="connsiteX0" fmla="*/ 1465898 w 1523517"/>
                <a:gd name="connsiteY0" fmla="*/ 853440 h 1908809"/>
                <a:gd name="connsiteX1" fmla="*/ 936307 w 1523517"/>
                <a:gd name="connsiteY1" fmla="*/ 65723 h 1908809"/>
                <a:gd name="connsiteX2" fmla="*/ 844867 w 1523517"/>
                <a:gd name="connsiteY2" fmla="*/ 0 h 1908809"/>
                <a:gd name="connsiteX3" fmla="*/ 809625 w 1523517"/>
                <a:gd name="connsiteY3" fmla="*/ 52388 h 1908809"/>
                <a:gd name="connsiteX4" fmla="*/ 774382 w 1523517"/>
                <a:gd name="connsiteY4" fmla="*/ 104775 h 1908809"/>
                <a:gd name="connsiteX5" fmla="*/ 709613 w 1523517"/>
                <a:gd name="connsiteY5" fmla="*/ 201930 h 1908809"/>
                <a:gd name="connsiteX6" fmla="*/ 704850 w 1523517"/>
                <a:gd name="connsiteY6" fmla="*/ 208598 h 1908809"/>
                <a:gd name="connsiteX7" fmla="*/ 4763 w 1523517"/>
                <a:gd name="connsiteY7" fmla="*/ 1260158 h 1908809"/>
                <a:gd name="connsiteX8" fmla="*/ 0 w 1523517"/>
                <a:gd name="connsiteY8" fmla="*/ 1266825 h 1908809"/>
                <a:gd name="connsiteX9" fmla="*/ 0 w 1523517"/>
                <a:gd name="connsiteY9" fmla="*/ 1266825 h 1908809"/>
                <a:gd name="connsiteX10" fmla="*/ 1905 w 1523517"/>
                <a:gd name="connsiteY10" fmla="*/ 1267778 h 1908809"/>
                <a:gd name="connsiteX11" fmla="*/ 18097 w 1523517"/>
                <a:gd name="connsiteY11" fmla="*/ 1275398 h 1908809"/>
                <a:gd name="connsiteX12" fmla="*/ 101917 w 1523517"/>
                <a:gd name="connsiteY12" fmla="*/ 1314450 h 1908809"/>
                <a:gd name="connsiteX13" fmla="*/ 1153478 w 1523517"/>
                <a:gd name="connsiteY13" fmla="*/ 1802130 h 1908809"/>
                <a:gd name="connsiteX14" fmla="*/ 1210628 w 1523517"/>
                <a:gd name="connsiteY14" fmla="*/ 1828800 h 1908809"/>
                <a:gd name="connsiteX15" fmla="*/ 1267778 w 1523517"/>
                <a:gd name="connsiteY15" fmla="*/ 1855470 h 1908809"/>
                <a:gd name="connsiteX16" fmla="*/ 1324928 w 1523517"/>
                <a:gd name="connsiteY16" fmla="*/ 1882140 h 1908809"/>
                <a:gd name="connsiteX17" fmla="*/ 1382078 w 1523517"/>
                <a:gd name="connsiteY17" fmla="*/ 1908810 h 1908809"/>
                <a:gd name="connsiteX18" fmla="*/ 1465898 w 1523517"/>
                <a:gd name="connsiteY18" fmla="*/ 855345 h 190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3517" h="1908809">
                  <a:moveTo>
                    <a:pt x="1465898" y="853440"/>
                  </a:moveTo>
                  <a:cubicBezTo>
                    <a:pt x="1374457" y="528638"/>
                    <a:pt x="1183957" y="258127"/>
                    <a:pt x="936307" y="65723"/>
                  </a:cubicBezTo>
                  <a:cubicBezTo>
                    <a:pt x="906780" y="42863"/>
                    <a:pt x="876300" y="20002"/>
                    <a:pt x="844867" y="0"/>
                  </a:cubicBezTo>
                  <a:lnTo>
                    <a:pt x="809625" y="52388"/>
                  </a:lnTo>
                  <a:lnTo>
                    <a:pt x="774382" y="104775"/>
                  </a:lnTo>
                  <a:lnTo>
                    <a:pt x="709613" y="201930"/>
                  </a:lnTo>
                  <a:lnTo>
                    <a:pt x="704850" y="208598"/>
                  </a:lnTo>
                  <a:lnTo>
                    <a:pt x="4763" y="1260158"/>
                  </a:lnTo>
                  <a:lnTo>
                    <a:pt x="0" y="1266825"/>
                  </a:lnTo>
                  <a:lnTo>
                    <a:pt x="0" y="1266825"/>
                  </a:lnTo>
                  <a:cubicBezTo>
                    <a:pt x="0" y="1266825"/>
                    <a:pt x="1905" y="1267778"/>
                    <a:pt x="1905" y="1267778"/>
                  </a:cubicBezTo>
                  <a:lnTo>
                    <a:pt x="18097" y="1275398"/>
                  </a:lnTo>
                  <a:lnTo>
                    <a:pt x="101917" y="1314450"/>
                  </a:lnTo>
                  <a:lnTo>
                    <a:pt x="1153478" y="1802130"/>
                  </a:lnTo>
                  <a:lnTo>
                    <a:pt x="1210628" y="1828800"/>
                  </a:lnTo>
                  <a:lnTo>
                    <a:pt x="1267778" y="1855470"/>
                  </a:lnTo>
                  <a:lnTo>
                    <a:pt x="1324928" y="1882140"/>
                  </a:lnTo>
                  <a:lnTo>
                    <a:pt x="1382078" y="1908810"/>
                  </a:lnTo>
                  <a:cubicBezTo>
                    <a:pt x="1529715" y="1590675"/>
                    <a:pt x="1568767" y="1220153"/>
                    <a:pt x="1465898" y="8553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" name="Graphic 15">
              <a:extLst>
                <a:ext uri="{FF2B5EF4-FFF2-40B4-BE49-F238E27FC236}">
                  <a16:creationId xmlns:a16="http://schemas.microsoft.com/office/drawing/2014/main" id="{9A0AC629-AA82-2641-B2C6-7906E17F0A4A}"/>
                </a:ext>
              </a:extLst>
            </p:cNvPr>
            <p:cNvGrpSpPr/>
            <p:nvPr/>
          </p:nvGrpSpPr>
          <p:grpSpPr>
            <a:xfrm>
              <a:off x="4377719" y="-321695"/>
              <a:ext cx="1611630" cy="1271858"/>
              <a:chOff x="4377719" y="-321695"/>
              <a:chExt cx="1611630" cy="1271858"/>
            </a:xfrm>
            <a:grpFill/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CC9F3D1-8ED8-CDBB-A823-6129200535E5}"/>
                  </a:ext>
                </a:extLst>
              </p:cNvPr>
              <p:cNvSpPr/>
              <p:nvPr/>
            </p:nvSpPr>
            <p:spPr>
              <a:xfrm>
                <a:off x="4452967" y="-321695"/>
                <a:ext cx="1536382" cy="1265191"/>
              </a:xfrm>
              <a:custGeom>
                <a:avLst/>
                <a:gdLst>
                  <a:gd name="connsiteX0" fmla="*/ 1536383 w 1536382"/>
                  <a:gd name="connsiteY0" fmla="*/ 213631 h 1265191"/>
                  <a:gd name="connsiteX1" fmla="*/ 486727 w 1536382"/>
                  <a:gd name="connsiteY1" fmla="*/ 47896 h 1265191"/>
                  <a:gd name="connsiteX2" fmla="*/ 0 w 1536382"/>
                  <a:gd name="connsiteY2" fmla="*/ 309834 h 1265191"/>
                  <a:gd name="connsiteX3" fmla="*/ 836295 w 1536382"/>
                  <a:gd name="connsiteY3" fmla="*/ 1265191 h 1265191"/>
                  <a:gd name="connsiteX4" fmla="*/ 1536383 w 1536382"/>
                  <a:gd name="connsiteY4" fmla="*/ 213631 h 126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382" h="1265191">
                    <a:moveTo>
                      <a:pt x="1536383" y="213631"/>
                    </a:moveTo>
                    <a:cubicBezTo>
                      <a:pt x="1238250" y="15511"/>
                      <a:pt x="858202" y="-56879"/>
                      <a:pt x="486727" y="47896"/>
                    </a:cubicBezTo>
                    <a:cubicBezTo>
                      <a:pt x="300990" y="100284"/>
                      <a:pt x="137160" y="191724"/>
                      <a:pt x="0" y="309834"/>
                    </a:cubicBezTo>
                    <a:lnTo>
                      <a:pt x="836295" y="1265191"/>
                    </a:lnTo>
                    <a:lnTo>
                      <a:pt x="1536383" y="2136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D2AE05DB-742B-5722-7E2B-252EC6A3C8DB}"/>
                  </a:ext>
                </a:extLst>
              </p:cNvPr>
              <p:cNvSpPr/>
              <p:nvPr/>
            </p:nvSpPr>
            <p:spPr>
              <a:xfrm>
                <a:off x="4377719" y="-11861"/>
                <a:ext cx="911542" cy="962024"/>
              </a:xfrm>
              <a:custGeom>
                <a:avLst/>
                <a:gdLst>
                  <a:gd name="connsiteX0" fmla="*/ 75248 w 911542"/>
                  <a:gd name="connsiteY0" fmla="*/ 0 h 962024"/>
                  <a:gd name="connsiteX1" fmla="*/ 0 w 911542"/>
                  <a:gd name="connsiteY1" fmla="*/ 70485 h 962024"/>
                  <a:gd name="connsiteX2" fmla="*/ 0 w 911542"/>
                  <a:gd name="connsiteY2" fmla="*/ 70485 h 962024"/>
                  <a:gd name="connsiteX3" fmla="*/ 906780 w 911542"/>
                  <a:gd name="connsiteY3" fmla="*/ 962025 h 962024"/>
                  <a:gd name="connsiteX4" fmla="*/ 911543 w 911542"/>
                  <a:gd name="connsiteY4" fmla="*/ 955357 h 962024"/>
                  <a:gd name="connsiteX5" fmla="*/ 75248 w 911542"/>
                  <a:gd name="connsiteY5" fmla="*/ 0 h 96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542" h="962024">
                    <a:moveTo>
                      <a:pt x="75248" y="0"/>
                    </a:moveTo>
                    <a:cubicBezTo>
                      <a:pt x="49530" y="22860"/>
                      <a:pt x="23813" y="45720"/>
                      <a:pt x="0" y="70485"/>
                    </a:cubicBezTo>
                    <a:lnTo>
                      <a:pt x="0" y="70485"/>
                    </a:lnTo>
                    <a:cubicBezTo>
                      <a:pt x="0" y="70485"/>
                      <a:pt x="906780" y="962025"/>
                      <a:pt x="906780" y="962025"/>
                    </a:cubicBezTo>
                    <a:lnTo>
                      <a:pt x="911543" y="955357"/>
                    </a:lnTo>
                    <a:lnTo>
                      <a:pt x="752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15">
              <a:extLst>
                <a:ext uri="{FF2B5EF4-FFF2-40B4-BE49-F238E27FC236}">
                  <a16:creationId xmlns:a16="http://schemas.microsoft.com/office/drawing/2014/main" id="{76B838CF-B93B-F9DF-1CD4-706FBFC76BA9}"/>
                </a:ext>
              </a:extLst>
            </p:cNvPr>
            <p:cNvGrpSpPr/>
            <p:nvPr/>
          </p:nvGrpSpPr>
          <p:grpSpPr>
            <a:xfrm>
              <a:off x="5221158" y="912354"/>
              <a:ext cx="1389221" cy="1020550"/>
              <a:chOff x="5221158" y="912354"/>
              <a:chExt cx="1389221" cy="1020550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22853EA3-7C09-3DF4-3A2C-0502CF2174EC}"/>
                  </a:ext>
                </a:extLst>
              </p:cNvPr>
              <p:cNvSpPr/>
              <p:nvPr/>
            </p:nvSpPr>
            <p:spPr>
              <a:xfrm>
                <a:off x="5386417" y="996835"/>
                <a:ext cx="1223962" cy="656272"/>
              </a:xfrm>
              <a:custGeom>
                <a:avLst/>
                <a:gdLst>
                  <a:gd name="connsiteX0" fmla="*/ 1108710 w 1223962"/>
                  <a:gd name="connsiteY0" fmla="*/ 514350 h 656272"/>
                  <a:gd name="connsiteX1" fmla="*/ 1051560 w 1223962"/>
                  <a:gd name="connsiteY1" fmla="*/ 487680 h 656272"/>
                  <a:gd name="connsiteX2" fmla="*/ 0 w 1223962"/>
                  <a:gd name="connsiteY2" fmla="*/ 0 h 656272"/>
                  <a:gd name="connsiteX3" fmla="*/ 1013460 w 1223962"/>
                  <a:gd name="connsiteY3" fmla="*/ 564833 h 656272"/>
                  <a:gd name="connsiteX4" fmla="*/ 1068705 w 1223962"/>
                  <a:gd name="connsiteY4" fmla="*/ 595312 h 656272"/>
                  <a:gd name="connsiteX5" fmla="*/ 1123950 w 1223962"/>
                  <a:gd name="connsiteY5" fmla="*/ 625793 h 656272"/>
                  <a:gd name="connsiteX6" fmla="*/ 1178243 w 1223962"/>
                  <a:gd name="connsiteY6" fmla="*/ 656273 h 656272"/>
                  <a:gd name="connsiteX7" fmla="*/ 1223962 w 1223962"/>
                  <a:gd name="connsiteY7" fmla="*/ 566737 h 656272"/>
                  <a:gd name="connsiteX8" fmla="*/ 1166812 w 1223962"/>
                  <a:gd name="connsiteY8" fmla="*/ 540068 h 656272"/>
                  <a:gd name="connsiteX9" fmla="*/ 1109662 w 1223962"/>
                  <a:gd name="connsiteY9" fmla="*/ 513397 h 65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3962" h="656272">
                    <a:moveTo>
                      <a:pt x="1108710" y="514350"/>
                    </a:moveTo>
                    <a:lnTo>
                      <a:pt x="1051560" y="487680"/>
                    </a:lnTo>
                    <a:lnTo>
                      <a:pt x="0" y="0"/>
                    </a:lnTo>
                    <a:lnTo>
                      <a:pt x="1013460" y="564833"/>
                    </a:lnTo>
                    <a:lnTo>
                      <a:pt x="1068705" y="595312"/>
                    </a:lnTo>
                    <a:lnTo>
                      <a:pt x="1123950" y="625793"/>
                    </a:lnTo>
                    <a:lnTo>
                      <a:pt x="1178243" y="656273"/>
                    </a:lnTo>
                    <a:cubicBezTo>
                      <a:pt x="1194435" y="626745"/>
                      <a:pt x="1209675" y="597218"/>
                      <a:pt x="1223962" y="566737"/>
                    </a:cubicBezTo>
                    <a:lnTo>
                      <a:pt x="1166812" y="540068"/>
                    </a:lnTo>
                    <a:lnTo>
                      <a:pt x="1109662" y="5133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3B6FDF4-2CE1-EE4A-204D-C266A8ABE982}"/>
                  </a:ext>
                </a:extLst>
              </p:cNvPr>
              <p:cNvSpPr/>
              <p:nvPr/>
            </p:nvSpPr>
            <p:spPr>
              <a:xfrm>
                <a:off x="5221158" y="912354"/>
                <a:ext cx="1279207" cy="1020550"/>
              </a:xfrm>
              <a:custGeom>
                <a:avLst/>
                <a:gdLst>
                  <a:gd name="connsiteX0" fmla="*/ 1225867 w 1279207"/>
                  <a:gd name="connsiteY0" fmla="*/ 672888 h 1020550"/>
                  <a:gd name="connsiteX1" fmla="*/ 1170623 w 1279207"/>
                  <a:gd name="connsiteY1" fmla="*/ 642408 h 1020550"/>
                  <a:gd name="connsiteX2" fmla="*/ 1115378 w 1279207"/>
                  <a:gd name="connsiteY2" fmla="*/ 611929 h 1020550"/>
                  <a:gd name="connsiteX3" fmla="*/ 101917 w 1279207"/>
                  <a:gd name="connsiteY3" fmla="*/ 47096 h 1020550"/>
                  <a:gd name="connsiteX4" fmla="*/ 18097 w 1279207"/>
                  <a:gd name="connsiteY4" fmla="*/ 8043 h 1020550"/>
                  <a:gd name="connsiteX5" fmla="*/ 1905 w 1279207"/>
                  <a:gd name="connsiteY5" fmla="*/ 423 h 1020550"/>
                  <a:gd name="connsiteX6" fmla="*/ 0 w 1279207"/>
                  <a:gd name="connsiteY6" fmla="*/ 423 h 1020550"/>
                  <a:gd name="connsiteX7" fmla="*/ 1905 w 1279207"/>
                  <a:gd name="connsiteY7" fmla="*/ 423 h 1020550"/>
                  <a:gd name="connsiteX8" fmla="*/ 78105 w 1279207"/>
                  <a:gd name="connsiteY8" fmla="*/ 75671 h 1020550"/>
                  <a:gd name="connsiteX9" fmla="*/ 78105 w 1279207"/>
                  <a:gd name="connsiteY9" fmla="*/ 75671 h 1020550"/>
                  <a:gd name="connsiteX10" fmla="*/ 906780 w 1279207"/>
                  <a:gd name="connsiteY10" fmla="*/ 890058 h 1020550"/>
                  <a:gd name="connsiteX11" fmla="*/ 996315 w 1279207"/>
                  <a:gd name="connsiteY11" fmla="*/ 977688 h 1020550"/>
                  <a:gd name="connsiteX12" fmla="*/ 1040130 w 1279207"/>
                  <a:gd name="connsiteY12" fmla="*/ 1020551 h 1020550"/>
                  <a:gd name="connsiteX13" fmla="*/ 1041082 w 1279207"/>
                  <a:gd name="connsiteY13" fmla="*/ 1020551 h 1020550"/>
                  <a:gd name="connsiteX14" fmla="*/ 1190625 w 1279207"/>
                  <a:gd name="connsiteY14" fmla="*/ 842433 h 1020550"/>
                  <a:gd name="connsiteX15" fmla="*/ 1279207 w 1279207"/>
                  <a:gd name="connsiteY15" fmla="*/ 701463 h 1020550"/>
                  <a:gd name="connsiteX16" fmla="*/ 1224915 w 1279207"/>
                  <a:gd name="connsiteY16" fmla="*/ 670983 h 102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9207" h="1020550">
                    <a:moveTo>
                      <a:pt x="1225867" y="672888"/>
                    </a:moveTo>
                    <a:lnTo>
                      <a:pt x="1170623" y="642408"/>
                    </a:lnTo>
                    <a:lnTo>
                      <a:pt x="1115378" y="611929"/>
                    </a:lnTo>
                    <a:lnTo>
                      <a:pt x="101917" y="47096"/>
                    </a:lnTo>
                    <a:lnTo>
                      <a:pt x="18097" y="8043"/>
                    </a:lnTo>
                    <a:lnTo>
                      <a:pt x="1905" y="423"/>
                    </a:lnTo>
                    <a:lnTo>
                      <a:pt x="0" y="423"/>
                    </a:lnTo>
                    <a:cubicBezTo>
                      <a:pt x="0" y="-529"/>
                      <a:pt x="1905" y="423"/>
                      <a:pt x="1905" y="423"/>
                    </a:cubicBezTo>
                    <a:lnTo>
                      <a:pt x="78105" y="75671"/>
                    </a:lnTo>
                    <a:lnTo>
                      <a:pt x="78105" y="75671"/>
                    </a:lnTo>
                    <a:cubicBezTo>
                      <a:pt x="78105" y="75671"/>
                      <a:pt x="906780" y="890058"/>
                      <a:pt x="906780" y="890058"/>
                    </a:cubicBezTo>
                    <a:lnTo>
                      <a:pt x="996315" y="977688"/>
                    </a:lnTo>
                    <a:lnTo>
                      <a:pt x="1040130" y="1020551"/>
                    </a:lnTo>
                    <a:lnTo>
                      <a:pt x="1041082" y="1020551"/>
                    </a:lnTo>
                    <a:cubicBezTo>
                      <a:pt x="1095375" y="966258"/>
                      <a:pt x="1145857" y="906251"/>
                      <a:pt x="1190625" y="842433"/>
                    </a:cubicBezTo>
                    <a:cubicBezTo>
                      <a:pt x="1223010" y="796713"/>
                      <a:pt x="1252538" y="750041"/>
                      <a:pt x="1279207" y="701463"/>
                    </a:cubicBezTo>
                    <a:lnTo>
                      <a:pt x="1224915" y="6709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15">
              <a:extLst>
                <a:ext uri="{FF2B5EF4-FFF2-40B4-BE49-F238E27FC236}">
                  <a16:creationId xmlns:a16="http://schemas.microsoft.com/office/drawing/2014/main" id="{681C18A9-09EB-87EE-78D1-92D78D8A2094}"/>
                </a:ext>
              </a:extLst>
            </p:cNvPr>
            <p:cNvGrpSpPr/>
            <p:nvPr/>
          </p:nvGrpSpPr>
          <p:grpSpPr>
            <a:xfrm>
              <a:off x="3949955" y="14807"/>
              <a:ext cx="1336448" cy="2230754"/>
              <a:chOff x="3949955" y="14807"/>
              <a:chExt cx="1336448" cy="2230754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C52E546-CB63-DB8C-211A-8BAE806CF534}"/>
                  </a:ext>
                </a:extLst>
              </p:cNvPr>
              <p:cNvSpPr/>
              <p:nvPr/>
            </p:nvSpPr>
            <p:spPr>
              <a:xfrm>
                <a:off x="4867304" y="983500"/>
                <a:ext cx="408622" cy="1262062"/>
              </a:xfrm>
              <a:custGeom>
                <a:avLst/>
                <a:gdLst>
                  <a:gd name="connsiteX0" fmla="*/ 109538 w 408622"/>
                  <a:gd name="connsiteY0" fmla="*/ 1201103 h 1262062"/>
                  <a:gd name="connsiteX1" fmla="*/ 408622 w 408622"/>
                  <a:gd name="connsiteY1" fmla="*/ 0 h 1262062"/>
                  <a:gd name="connsiteX2" fmla="*/ 22860 w 408622"/>
                  <a:gd name="connsiteY2" fmla="*/ 1167765 h 1262062"/>
                  <a:gd name="connsiteX3" fmla="*/ 2858 w 408622"/>
                  <a:gd name="connsiteY3" fmla="*/ 1227773 h 1262062"/>
                  <a:gd name="connsiteX4" fmla="*/ 0 w 408622"/>
                  <a:gd name="connsiteY4" fmla="*/ 1235393 h 1262062"/>
                  <a:gd name="connsiteX5" fmla="*/ 93345 w 408622"/>
                  <a:gd name="connsiteY5" fmla="*/ 1262063 h 1262062"/>
                  <a:gd name="connsiteX6" fmla="*/ 108585 w 408622"/>
                  <a:gd name="connsiteY6" fmla="*/ 1201103 h 1262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622" h="1262062">
                    <a:moveTo>
                      <a:pt x="109538" y="1201103"/>
                    </a:moveTo>
                    <a:lnTo>
                      <a:pt x="408622" y="0"/>
                    </a:lnTo>
                    <a:lnTo>
                      <a:pt x="22860" y="1167765"/>
                    </a:lnTo>
                    <a:lnTo>
                      <a:pt x="2858" y="1227773"/>
                    </a:lnTo>
                    <a:lnTo>
                      <a:pt x="0" y="1235393"/>
                    </a:lnTo>
                    <a:cubicBezTo>
                      <a:pt x="30480" y="1245870"/>
                      <a:pt x="61913" y="1254443"/>
                      <a:pt x="93345" y="1262063"/>
                    </a:cubicBezTo>
                    <a:lnTo>
                      <a:pt x="108585" y="12011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86ECC49-0695-A957-5ABE-C77F354F69FD}"/>
                  </a:ext>
                </a:extLst>
              </p:cNvPr>
              <p:cNvSpPr/>
              <p:nvPr/>
            </p:nvSpPr>
            <p:spPr>
              <a:xfrm>
                <a:off x="3949955" y="14807"/>
                <a:ext cx="1336448" cy="2204085"/>
              </a:xfrm>
              <a:custGeom>
                <a:avLst/>
                <a:gdLst>
                  <a:gd name="connsiteX0" fmla="*/ 427764 w 1336448"/>
                  <a:gd name="connsiteY0" fmla="*/ 43815 h 2204085"/>
                  <a:gd name="connsiteX1" fmla="*/ 382996 w 1336448"/>
                  <a:gd name="connsiteY1" fmla="*/ 0 h 2204085"/>
                  <a:gd name="connsiteX2" fmla="*/ 272506 w 1336448"/>
                  <a:gd name="connsiteY2" fmla="*/ 128588 h 2204085"/>
                  <a:gd name="connsiteX3" fmla="*/ 265839 w 1336448"/>
                  <a:gd name="connsiteY3" fmla="*/ 137160 h 2204085"/>
                  <a:gd name="connsiteX4" fmla="*/ 253456 w 1336448"/>
                  <a:gd name="connsiteY4" fmla="*/ 154305 h 2204085"/>
                  <a:gd name="connsiteX5" fmla="*/ 50574 w 1336448"/>
                  <a:gd name="connsiteY5" fmla="*/ 1298258 h 2204085"/>
                  <a:gd name="connsiteX6" fmla="*/ 919254 w 1336448"/>
                  <a:gd name="connsiteY6" fmla="*/ 2204085 h 2204085"/>
                  <a:gd name="connsiteX7" fmla="*/ 922111 w 1336448"/>
                  <a:gd name="connsiteY7" fmla="*/ 2196465 h 2204085"/>
                  <a:gd name="connsiteX8" fmla="*/ 942114 w 1336448"/>
                  <a:gd name="connsiteY8" fmla="*/ 2136458 h 2204085"/>
                  <a:gd name="connsiteX9" fmla="*/ 1327876 w 1336448"/>
                  <a:gd name="connsiteY9" fmla="*/ 968693 h 2204085"/>
                  <a:gd name="connsiteX10" fmla="*/ 1336449 w 1336448"/>
                  <a:gd name="connsiteY10" fmla="*/ 935355 h 2204085"/>
                  <a:gd name="connsiteX11" fmla="*/ 1336449 w 1336448"/>
                  <a:gd name="connsiteY11" fmla="*/ 935355 h 2204085"/>
                  <a:gd name="connsiteX12" fmla="*/ 429669 w 1336448"/>
                  <a:gd name="connsiteY12" fmla="*/ 43815 h 22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6448" h="2204085">
                    <a:moveTo>
                      <a:pt x="427764" y="43815"/>
                    </a:moveTo>
                    <a:lnTo>
                      <a:pt x="382996" y="0"/>
                    </a:lnTo>
                    <a:cubicBezTo>
                      <a:pt x="342991" y="40005"/>
                      <a:pt x="305844" y="83820"/>
                      <a:pt x="272506" y="128588"/>
                    </a:cubicBezTo>
                    <a:cubicBezTo>
                      <a:pt x="270601" y="131445"/>
                      <a:pt x="268696" y="134303"/>
                      <a:pt x="265839" y="137160"/>
                    </a:cubicBezTo>
                    <a:cubicBezTo>
                      <a:pt x="262029" y="142875"/>
                      <a:pt x="257266" y="148590"/>
                      <a:pt x="253456" y="154305"/>
                    </a:cubicBezTo>
                    <a:cubicBezTo>
                      <a:pt x="22951" y="473392"/>
                      <a:pt x="-64679" y="890588"/>
                      <a:pt x="50574" y="1298258"/>
                    </a:cubicBezTo>
                    <a:cubicBezTo>
                      <a:pt x="175351" y="1742123"/>
                      <a:pt x="511584" y="2069783"/>
                      <a:pt x="919254" y="2204085"/>
                    </a:cubicBezTo>
                    <a:lnTo>
                      <a:pt x="922111" y="2196465"/>
                    </a:lnTo>
                    <a:lnTo>
                      <a:pt x="942114" y="2136458"/>
                    </a:lnTo>
                    <a:lnTo>
                      <a:pt x="1327876" y="968693"/>
                    </a:lnTo>
                    <a:lnTo>
                      <a:pt x="1336449" y="935355"/>
                    </a:lnTo>
                    <a:lnTo>
                      <a:pt x="1336449" y="935355"/>
                    </a:lnTo>
                    <a:cubicBezTo>
                      <a:pt x="1336449" y="935355"/>
                      <a:pt x="429669" y="43815"/>
                      <a:pt x="429669" y="438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48A80AE-6E29-612C-FCA0-67C184FB3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4572000"/>
            <a:ext cx="5437187" cy="2265216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2024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A119AA99-86B8-9DC4-648E-E9900B480F3D}"/>
              </a:ext>
            </a:extLst>
          </p:cNvPr>
          <p:cNvSpPr txBox="1">
            <a:spLocks/>
          </p:cNvSpPr>
          <p:nvPr/>
        </p:nvSpPr>
        <p:spPr>
          <a:xfrm>
            <a:off x="506795" y="2042392"/>
            <a:ext cx="6379210" cy="780351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rgbClr val="000E22">
                    <a:alpha val="0"/>
                  </a:srgbClr>
                </a:solidFill>
                <a:latin typeface="+mj-lt"/>
                <a:cs typeface="Arial" panose="020B0604020202020204" pitchFamily="34" charset="0"/>
              </a:rPr>
              <a:t>Market Growth</a:t>
            </a: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DDAD13E4-696D-9C54-4FC2-5587BB11FA91}"/>
              </a:ext>
            </a:extLst>
          </p:cNvPr>
          <p:cNvSpPr txBox="1">
            <a:spLocks/>
          </p:cNvSpPr>
          <p:nvPr/>
        </p:nvSpPr>
        <p:spPr>
          <a:xfrm>
            <a:off x="3433762" y="500704"/>
            <a:ext cx="5641879" cy="29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50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31" name="Title 10">
            <a:extLst>
              <a:ext uri="{FF2B5EF4-FFF2-40B4-BE49-F238E27FC236}">
                <a16:creationId xmlns:a16="http://schemas.microsoft.com/office/drawing/2014/main" id="{A759BCC3-A081-71CF-4852-59FA30AC66CA}"/>
              </a:ext>
            </a:extLst>
          </p:cNvPr>
          <p:cNvSpPr txBox="1">
            <a:spLocks/>
          </p:cNvSpPr>
          <p:nvPr/>
        </p:nvSpPr>
        <p:spPr>
          <a:xfrm>
            <a:off x="4099298" y="557853"/>
            <a:ext cx="5545137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rgbClr val="B545D8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&amp; Data Privacy</a:t>
            </a:r>
          </a:p>
        </p:txBody>
      </p:sp>
      <p:sp>
        <p:nvSpPr>
          <p:cNvPr id="32" name="Content Placeholder 11">
            <a:extLst>
              <a:ext uri="{FF2B5EF4-FFF2-40B4-BE49-F238E27FC236}">
                <a16:creationId xmlns:a16="http://schemas.microsoft.com/office/drawing/2014/main" id="{5D43A17E-7628-C470-6118-D64E87542B99}"/>
              </a:ext>
            </a:extLst>
          </p:cNvPr>
          <p:cNvSpPr txBox="1">
            <a:spLocks/>
          </p:cNvSpPr>
          <p:nvPr/>
        </p:nvSpPr>
        <p:spPr>
          <a:xfrm>
            <a:off x="548640" y="2141772"/>
            <a:ext cx="3691353" cy="165771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300">
                <a:solidFill>
                  <a:srgbClr val="000E22">
                    <a:alpha val="0"/>
                  </a:srgbClr>
                </a:solidFill>
                <a:latin typeface="+mj-lt"/>
                <a:cs typeface="Arial" panose="020B0604020202020204" pitchFamily="34" charset="0"/>
              </a:rPr>
              <a:t>States Prioritize Comprehensive Data Privacy Laws</a:t>
            </a: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F8BB5FFE-1513-E4BB-8E4A-B7B11081F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422112"/>
            <a:ext cx="8492115" cy="2986234"/>
          </a:xfr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/>
              <a:t>Regulators Focus on Digital Marketing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AB3F4A93-EA92-266B-A4BD-F2963B4CE5EE}"/>
              </a:ext>
            </a:extLst>
          </p:cNvPr>
          <p:cNvSpPr txBox="1">
            <a:spLocks/>
          </p:cNvSpPr>
          <p:nvPr/>
        </p:nvSpPr>
        <p:spPr>
          <a:xfrm>
            <a:off x="548640" y="2054207"/>
            <a:ext cx="6433643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tx1"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UK Leading the Way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08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">
        <p14:prism dir="r"/>
      </p:transition>
    </mc:Choice>
    <mc:Fallback xmlns="">
      <p:transition spd="slow" advClick="0" advTm="15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4EE56-1EB3-9E38-5EDE-7383941BE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C1CA2F9-C0EB-A2F6-A994-E8E0F59C7B84}"/>
              </a:ext>
            </a:extLst>
          </p:cNvPr>
          <p:cNvGrpSpPr/>
          <p:nvPr/>
        </p:nvGrpSpPr>
        <p:grpSpPr>
          <a:xfrm>
            <a:off x="7606147" y="6788725"/>
            <a:ext cx="2005648" cy="6137077"/>
            <a:chOff x="5825518" y="-412131"/>
            <a:chExt cx="1290445" cy="3948629"/>
          </a:xfrm>
          <a:effectLst/>
        </p:grpSpPr>
        <p:pic>
          <p:nvPicPr>
            <p:cNvPr id="4098" name="Picture 2" descr="DAIICHI SANKYO - Metastatic Breast Cancer Alliance">
              <a:extLst>
                <a:ext uri="{FF2B5EF4-FFF2-40B4-BE49-F238E27FC236}">
                  <a16:creationId xmlns:a16="http://schemas.microsoft.com/office/drawing/2014/main" id="{60268C75-B153-9D3A-D695-A7AC3E8E3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518" y="202403"/>
              <a:ext cx="1262182" cy="42072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Pfizer logo">
              <a:extLst>
                <a:ext uri="{FF2B5EF4-FFF2-40B4-BE49-F238E27FC236}">
                  <a16:creationId xmlns:a16="http://schemas.microsoft.com/office/drawing/2014/main" id="{0E1264E7-3A4D-3753-9EB5-7C35C9371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166" y="2671404"/>
              <a:ext cx="745731" cy="305187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8812D44E-751D-B8B6-6A91-65A4ACCD3D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0" t="21853" r="10530" b="32686"/>
            <a:stretch/>
          </p:blipFill>
          <p:spPr bwMode="auto">
            <a:xfrm>
              <a:off x="6222918" y="3349237"/>
              <a:ext cx="523115" cy="187261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Sandoz Logo Sandoz Blue RGB - Generics + Biosimilars Conference 2024">
              <a:extLst>
                <a:ext uri="{FF2B5EF4-FFF2-40B4-BE49-F238E27FC236}">
                  <a16:creationId xmlns:a16="http://schemas.microsoft.com/office/drawing/2014/main" id="{CA9F45DA-F235-EE23-EC27-A4A8223A7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310" y="2976591"/>
              <a:ext cx="1062538" cy="32692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97D50D-884A-6D88-269A-32514CED1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9959" y="1504648"/>
              <a:ext cx="913300" cy="149721"/>
            </a:xfrm>
            <a:prstGeom prst="rect">
              <a:avLst/>
            </a:prstGeom>
            <a:effectLst/>
          </p:spPr>
        </p:pic>
        <p:pic>
          <p:nvPicPr>
            <p:cNvPr id="4106" name="Picture 10" descr="Otsuka Holdings logo in transparent PNG and vectorized SVG formats">
              <a:extLst>
                <a:ext uri="{FF2B5EF4-FFF2-40B4-BE49-F238E27FC236}">
                  <a16:creationId xmlns:a16="http://schemas.microsoft.com/office/drawing/2014/main" id="{6F71270A-73B4-8C87-6F4D-325C485642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744" y="2204100"/>
              <a:ext cx="808153" cy="30621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Novo Nordisk | IFPMA">
              <a:extLst>
                <a:ext uri="{FF2B5EF4-FFF2-40B4-BE49-F238E27FC236}">
                  <a16:creationId xmlns:a16="http://schemas.microsoft.com/office/drawing/2014/main" id="{77B78B0E-6840-839B-5244-AA2301398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650" y="1771365"/>
              <a:ext cx="1145653" cy="27164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AstraZeneca Logo - PNG y Vector">
              <a:extLst>
                <a:ext uri="{FF2B5EF4-FFF2-40B4-BE49-F238E27FC236}">
                  <a16:creationId xmlns:a16="http://schemas.microsoft.com/office/drawing/2014/main" id="{C7B2BC14-E12D-22C0-D7C0-0E2BF77680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47" b="29645"/>
            <a:stretch/>
          </p:blipFill>
          <p:spPr bwMode="auto">
            <a:xfrm>
              <a:off x="5970310" y="-121263"/>
              <a:ext cx="1145653" cy="36898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D0A7778-4013-3F33-C35C-1A07F9E24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976" y="1077151"/>
              <a:ext cx="873205" cy="20132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Download AbbVie Logo in SVG Vector or PNG File Format - Logo.wine">
              <a:extLst>
                <a:ext uri="{FF2B5EF4-FFF2-40B4-BE49-F238E27FC236}">
                  <a16:creationId xmlns:a16="http://schemas.microsoft.com/office/drawing/2014/main" id="{F58B0BF7-302B-B228-28C7-1E9385F4F5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9614" r="-4257" b="33329"/>
            <a:stretch/>
          </p:blipFill>
          <p:spPr bwMode="auto">
            <a:xfrm>
              <a:off x="5967928" y="-412131"/>
              <a:ext cx="1041910" cy="246888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>
              <a:extLst>
                <a:ext uri="{FF2B5EF4-FFF2-40B4-BE49-F238E27FC236}">
                  <a16:creationId xmlns:a16="http://schemas.microsoft.com/office/drawing/2014/main" id="{374312CB-0ADA-3E70-AF12-B153D7F1A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/>
          </p:blipFill>
          <p:spPr bwMode="auto">
            <a:xfrm>
              <a:off x="6216693" y="645264"/>
              <a:ext cx="544380" cy="30621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 descr="A purple and blue wavy lines on a black background&#10;&#10;Description automatically generated">
            <a:extLst>
              <a:ext uri="{FF2B5EF4-FFF2-40B4-BE49-F238E27FC236}">
                <a16:creationId xmlns:a16="http://schemas.microsoft.com/office/drawing/2014/main" id="{F15306AC-E739-DC3D-C31E-8C25F937D4B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997140">
            <a:off x="10008004" y="479569"/>
            <a:ext cx="5343259" cy="2151543"/>
          </a:xfrm>
          <a:prstGeom prst="rect">
            <a:avLst/>
          </a:prstGeom>
        </p:spPr>
      </p:pic>
      <p:pic>
        <p:nvPicPr>
          <p:cNvPr id="46" name="Picture 45" descr="A purple and blue wavy lines on a black background&#10;&#10;Description automatically generated">
            <a:extLst>
              <a:ext uri="{FF2B5EF4-FFF2-40B4-BE49-F238E27FC236}">
                <a16:creationId xmlns:a16="http://schemas.microsoft.com/office/drawing/2014/main" id="{73F35F8D-B309-EADD-E757-BCC75589466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1354" flipH="1">
            <a:off x="12141850" y="6750185"/>
            <a:ext cx="9971620" cy="270592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9F09DB7-7262-42F8-79F8-2C37807EDC7C}"/>
              </a:ext>
            </a:extLst>
          </p:cNvPr>
          <p:cNvSpPr/>
          <p:nvPr/>
        </p:nvSpPr>
        <p:spPr>
          <a:xfrm>
            <a:off x="0" y="-530813"/>
            <a:ext cx="12192000" cy="3615683"/>
          </a:xfrm>
          <a:prstGeom prst="rect">
            <a:avLst/>
          </a:prstGeom>
          <a:gradFill flip="none" rotWithShape="1">
            <a:gsLst>
              <a:gs pos="68000">
                <a:schemeClr val="tx1"/>
              </a:gs>
              <a:gs pos="89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0">
            <a:extLst>
              <a:ext uri="{FF2B5EF4-FFF2-40B4-BE49-F238E27FC236}">
                <a16:creationId xmlns:a16="http://schemas.microsoft.com/office/drawing/2014/main" id="{D378FBF6-C592-436E-1D36-37B44A6BBC94}"/>
              </a:ext>
            </a:extLst>
          </p:cNvPr>
          <p:cNvSpPr txBox="1">
            <a:spLocks/>
          </p:cNvSpPr>
          <p:nvPr/>
        </p:nvSpPr>
        <p:spPr>
          <a:xfrm>
            <a:off x="550862" y="502920"/>
            <a:ext cx="6688138" cy="4114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accent1">
                    <a:lumMod val="40000"/>
                    <a:lumOff val="60000"/>
                    <a:alpha val="9715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Marketing Focus</a:t>
            </a:r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9D31561D-FAA9-F002-088B-EC4CC0AF272B}"/>
              </a:ext>
            </a:extLst>
          </p:cNvPr>
          <p:cNvSpPr txBox="1">
            <a:spLocks/>
          </p:cNvSpPr>
          <p:nvPr/>
        </p:nvSpPr>
        <p:spPr>
          <a:xfrm>
            <a:off x="550865" y="838200"/>
            <a:ext cx="6433643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rgbClr val="000E22"/>
                </a:solidFill>
                <a:latin typeface="+mj-lt"/>
                <a:cs typeface="Arial" panose="020B0604020202020204" pitchFamily="34" charset="0"/>
              </a:rPr>
              <a:t>UK Leading the Way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8182E4-15C6-2923-5F49-A79D402DE41F}"/>
              </a:ext>
            </a:extLst>
          </p:cNvPr>
          <p:cNvGrpSpPr/>
          <p:nvPr/>
        </p:nvGrpSpPr>
        <p:grpSpPr>
          <a:xfrm>
            <a:off x="535264" y="2193657"/>
            <a:ext cx="4227543" cy="3191361"/>
            <a:chOff x="4165188" y="1665892"/>
            <a:chExt cx="4227543" cy="31913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441A04-1D99-A617-A4A7-78E64288E09F}"/>
                </a:ext>
              </a:extLst>
            </p:cNvPr>
            <p:cNvGrpSpPr/>
            <p:nvPr/>
          </p:nvGrpSpPr>
          <p:grpSpPr>
            <a:xfrm>
              <a:off x="4165188" y="1665892"/>
              <a:ext cx="4227543" cy="3191361"/>
              <a:chOff x="4165188" y="1665892"/>
              <a:chExt cx="4227543" cy="319136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B8B012F-C737-4A78-EFD0-8615AA7597DB}"/>
                  </a:ext>
                </a:extLst>
              </p:cNvPr>
              <p:cNvSpPr/>
              <p:nvPr/>
            </p:nvSpPr>
            <p:spPr>
              <a:xfrm>
                <a:off x="4165188" y="1739569"/>
                <a:ext cx="4136997" cy="311768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4F85FBF-C974-B539-100F-F0D4BCD0E3D8}"/>
                  </a:ext>
                </a:extLst>
              </p:cNvPr>
              <p:cNvSpPr/>
              <p:nvPr/>
            </p:nvSpPr>
            <p:spPr>
              <a:xfrm>
                <a:off x="4255735" y="1665892"/>
                <a:ext cx="4136996" cy="3117685"/>
              </a:xfrm>
              <a:prstGeom prst="rect">
                <a:avLst/>
              </a:prstGeom>
              <a:solidFill>
                <a:srgbClr val="EBF2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31402D3-94E5-D2FB-876A-4BC2834D1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-2958" t="-1" r="-2009" b="-25692"/>
            <a:stretch/>
          </p:blipFill>
          <p:spPr>
            <a:xfrm>
              <a:off x="4576959" y="2026435"/>
              <a:ext cx="1722986" cy="809225"/>
            </a:xfrm>
            <a:prstGeom prst="rect">
              <a:avLst/>
            </a:prstGeom>
          </p:spPr>
        </p:pic>
        <p:sp>
          <p:nvSpPr>
            <p:cNvPr id="27" name="Content Placeholder 4">
              <a:extLst>
                <a:ext uri="{FF2B5EF4-FFF2-40B4-BE49-F238E27FC236}">
                  <a16:creationId xmlns:a16="http://schemas.microsoft.com/office/drawing/2014/main" id="{6895E009-6D29-8FB6-F6F8-BF64E817201A}"/>
                </a:ext>
              </a:extLst>
            </p:cNvPr>
            <p:cNvSpPr txBox="1">
              <a:spLocks/>
            </p:cNvSpPr>
            <p:nvPr/>
          </p:nvSpPr>
          <p:spPr>
            <a:xfrm>
              <a:off x="4486204" y="3122320"/>
              <a:ext cx="3237586" cy="149579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None/>
              </a:pPr>
              <a:r>
                <a:rPr lang="en-US" sz="24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PMCPA finds 11 companies in violation of the ABPI Code across 15 cases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5D4798-911B-01F8-B51C-6F1260C87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rcRect l="-8968" t="-1564" r="-5899" b="-565"/>
            <a:stretch/>
          </p:blipFill>
          <p:spPr>
            <a:xfrm>
              <a:off x="6594589" y="2046583"/>
              <a:ext cx="1456721" cy="78223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67293960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2.08333E-7 -1.59537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7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7883C-7828-CDBD-02C2-2731C5B4D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7">
            <a:extLst>
              <a:ext uri="{FF2B5EF4-FFF2-40B4-BE49-F238E27FC236}">
                <a16:creationId xmlns:a16="http://schemas.microsoft.com/office/drawing/2014/main" id="{9A755A07-5EE6-7A72-CC2F-FCB14C42BF97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308" b="-12760"/>
          <a:stretch/>
        </p:blipFill>
        <p:spPr>
          <a:xfrm flipH="1">
            <a:off x="-14991" y="0"/>
            <a:ext cx="12206991" cy="6858000"/>
          </a:xfrm>
          <a:prstGeom prst="rect">
            <a:avLst/>
          </a:prstGeom>
          <a:noFill/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043392-98B0-87C0-C135-EB0C6B831CF2}"/>
              </a:ext>
            </a:extLst>
          </p:cNvPr>
          <p:cNvGrpSpPr/>
          <p:nvPr/>
        </p:nvGrpSpPr>
        <p:grpSpPr>
          <a:xfrm>
            <a:off x="0" y="-2"/>
            <a:ext cx="12192000" cy="6867257"/>
            <a:chOff x="0" y="-2"/>
            <a:chExt cx="12192000" cy="686725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A016C32-E6D0-BEBA-5143-27D1D8DA01E1}"/>
                </a:ext>
              </a:extLst>
            </p:cNvPr>
            <p:cNvSpPr/>
            <p:nvPr/>
          </p:nvSpPr>
          <p:spPr>
            <a:xfrm>
              <a:off x="0" y="0"/>
              <a:ext cx="9347200" cy="6858000"/>
            </a:xfrm>
            <a:prstGeom prst="rect">
              <a:avLst/>
            </a:prstGeom>
            <a:gradFill flip="none" rotWithShape="1">
              <a:gsLst>
                <a:gs pos="50000">
                  <a:schemeClr val="bg2"/>
                </a:gs>
                <a:gs pos="84000">
                  <a:schemeClr val="bg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328011-D183-A680-64FE-6C0265D3A47B}"/>
                </a:ext>
              </a:extLst>
            </p:cNvPr>
            <p:cNvSpPr/>
            <p:nvPr/>
          </p:nvSpPr>
          <p:spPr>
            <a:xfrm rot="16200000">
              <a:off x="4751520" y="-573224"/>
              <a:ext cx="6867257" cy="8013702"/>
            </a:xfrm>
            <a:prstGeom prst="rect">
              <a:avLst/>
            </a:prstGeom>
            <a:gradFill flip="none" rotWithShape="1">
              <a:gsLst>
                <a:gs pos="45000">
                  <a:schemeClr val="bg2"/>
                </a:gs>
                <a:gs pos="95000">
                  <a:schemeClr val="bg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BB68DB33-45F4-ACAB-ADBB-DD3264E76739}"/>
              </a:ext>
            </a:extLst>
          </p:cNvPr>
          <p:cNvSpPr txBox="1">
            <a:spLocks/>
          </p:cNvSpPr>
          <p:nvPr/>
        </p:nvSpPr>
        <p:spPr>
          <a:xfrm>
            <a:off x="550865" y="838200"/>
            <a:ext cx="6433643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UK Leading the Way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3ED5E78A-5CB1-C186-75AC-C1F512830CAF}"/>
              </a:ext>
            </a:extLst>
          </p:cNvPr>
          <p:cNvSpPr txBox="1">
            <a:spLocks/>
          </p:cNvSpPr>
          <p:nvPr/>
        </p:nvSpPr>
        <p:spPr>
          <a:xfrm>
            <a:off x="550862" y="502920"/>
            <a:ext cx="6688138" cy="4114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accent1">
                    <a:lumMod val="40000"/>
                    <a:lumOff val="60000"/>
                    <a:alpha val="9715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Marketing Focus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BB7DBD-BCB7-A055-0950-894CFD1D1139}"/>
              </a:ext>
            </a:extLst>
          </p:cNvPr>
          <p:cNvGrpSpPr/>
          <p:nvPr/>
        </p:nvGrpSpPr>
        <p:grpSpPr>
          <a:xfrm>
            <a:off x="1259366" y="2628473"/>
            <a:ext cx="9779412" cy="2274451"/>
            <a:chOff x="1259366" y="2628473"/>
            <a:chExt cx="9779412" cy="22744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574212A-9A4B-4551-358C-5357D97A7C0D}"/>
                </a:ext>
              </a:extLst>
            </p:cNvPr>
            <p:cNvGrpSpPr/>
            <p:nvPr/>
          </p:nvGrpSpPr>
          <p:grpSpPr>
            <a:xfrm>
              <a:off x="1259366" y="2628473"/>
              <a:ext cx="9779412" cy="2274451"/>
              <a:chOff x="4255735" y="1665892"/>
              <a:chExt cx="6048332" cy="298136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711B10E-1B6D-FFB0-9390-09AC9114247F}"/>
                  </a:ext>
                </a:extLst>
              </p:cNvPr>
              <p:cNvGrpSpPr/>
              <p:nvPr/>
            </p:nvGrpSpPr>
            <p:grpSpPr>
              <a:xfrm>
                <a:off x="4255735" y="1665892"/>
                <a:ext cx="6048332" cy="2981364"/>
                <a:chOff x="4255735" y="1665892"/>
                <a:chExt cx="6048332" cy="2981364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82FD557-BC58-FCB6-21D7-B550DCC6D531}"/>
                    </a:ext>
                  </a:extLst>
                </p:cNvPr>
                <p:cNvSpPr/>
                <p:nvPr/>
              </p:nvSpPr>
              <p:spPr>
                <a:xfrm>
                  <a:off x="4309534" y="1765778"/>
                  <a:ext cx="5994533" cy="2881478"/>
                </a:xfrm>
                <a:prstGeom prst="rect">
                  <a:avLst/>
                </a:prstGeom>
                <a:solidFill>
                  <a:srgbClr val="AB1F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16E9766F-E0DF-98DA-A7CA-7D08B7E1048D}"/>
                    </a:ext>
                  </a:extLst>
                </p:cNvPr>
                <p:cNvSpPr/>
                <p:nvPr/>
              </p:nvSpPr>
              <p:spPr>
                <a:xfrm>
                  <a:off x="4255735" y="1665892"/>
                  <a:ext cx="5994533" cy="288147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Content Placeholder 4">
                <a:extLst>
                  <a:ext uri="{FF2B5EF4-FFF2-40B4-BE49-F238E27FC236}">
                    <a16:creationId xmlns:a16="http://schemas.microsoft.com/office/drawing/2014/main" id="{BD0F73C1-E443-D386-933A-095E0838A7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9914" y="2526424"/>
                <a:ext cx="2961280" cy="1089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1000"/>
                  </a:spcBef>
                  <a:spcAft>
                    <a:spcPts val="200"/>
                  </a:spcAft>
                  <a:buNone/>
                </a:pPr>
                <a:r>
                  <a:rPr lang="en-US" sz="2400" b="1">
                    <a:solidFill>
                      <a:srgbClr val="000E2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MHRA rules Vertex violated regulations with LinkedIn post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3BB9201-081B-DE99-589F-D95ADE80B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-8514" b="-5555"/>
            <a:stretch/>
          </p:blipFill>
          <p:spPr>
            <a:xfrm>
              <a:off x="3762275" y="3159459"/>
              <a:ext cx="1540261" cy="985737"/>
            </a:xfrm>
            <a:prstGeom prst="rect">
              <a:avLst/>
            </a:prstGeom>
          </p:spPr>
        </p:pic>
        <p:pic>
          <p:nvPicPr>
            <p:cNvPr id="23" name="Picture 2" descr="MHRA warn of online ‘miracle’ Covid-19 cures - Pharmacy In Focus">
              <a:extLst>
                <a:ext uri="{FF2B5EF4-FFF2-40B4-BE49-F238E27FC236}">
                  <a16:creationId xmlns:a16="http://schemas.microsoft.com/office/drawing/2014/main" id="{B442C7DD-633C-40AD-8F6C-7ECC1FCCF1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7" t="17652" r="9598" b="20471"/>
            <a:stretch/>
          </p:blipFill>
          <p:spPr bwMode="auto">
            <a:xfrm>
              <a:off x="1632568" y="3361166"/>
              <a:ext cx="1879367" cy="830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1BDD5F5-5FC7-B432-2627-D1278670FA19}"/>
              </a:ext>
            </a:extLst>
          </p:cNvPr>
          <p:cNvGrpSpPr/>
          <p:nvPr/>
        </p:nvGrpSpPr>
        <p:grpSpPr>
          <a:xfrm flipH="1">
            <a:off x="3801653" y="2193657"/>
            <a:ext cx="4477006" cy="3191361"/>
            <a:chOff x="4185199" y="1665892"/>
            <a:chExt cx="4477006" cy="3191361"/>
          </a:xfrm>
          <a:noFill/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0E32A9C-61ED-E027-2664-1F9D8DE16718}"/>
                </a:ext>
              </a:extLst>
            </p:cNvPr>
            <p:cNvGrpSpPr/>
            <p:nvPr/>
          </p:nvGrpSpPr>
          <p:grpSpPr>
            <a:xfrm>
              <a:off x="4185199" y="1665892"/>
              <a:ext cx="4477006" cy="3191361"/>
              <a:chOff x="4185199" y="1665892"/>
              <a:chExt cx="4477006" cy="3191361"/>
            </a:xfrm>
            <a:grpFill/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ED9EEF3-BDA1-B7C9-C73C-4C92A005C6A7}"/>
                  </a:ext>
                </a:extLst>
              </p:cNvPr>
              <p:cNvSpPr/>
              <p:nvPr/>
            </p:nvSpPr>
            <p:spPr>
              <a:xfrm>
                <a:off x="4185199" y="1739569"/>
                <a:ext cx="4406469" cy="311768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>
                      <a:alpha val="0"/>
                    </a:schemeClr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02E55B-3696-36CC-710C-9A0F86E6BC19}"/>
                  </a:ext>
                </a:extLst>
              </p:cNvPr>
              <p:cNvSpPr/>
              <p:nvPr/>
            </p:nvSpPr>
            <p:spPr>
              <a:xfrm>
                <a:off x="4255735" y="1665892"/>
                <a:ext cx="4406470" cy="31176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>
                      <a:alpha val="0"/>
                    </a:schemeClr>
                  </a:solidFill>
                </a:endParaRPr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FF4341D-44FC-C0C4-90D6-5A81E7285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0"/>
            </a:blip>
            <a:srcRect l="-2958" t="-1" r="-2009" b="-25692"/>
            <a:stretch/>
          </p:blipFill>
          <p:spPr>
            <a:xfrm>
              <a:off x="4615059" y="2102635"/>
              <a:ext cx="1722986" cy="809225"/>
            </a:xfrm>
            <a:prstGeom prst="rect">
              <a:avLst/>
            </a:prstGeom>
            <a:grpFill/>
          </p:spPr>
        </p:pic>
        <p:sp>
          <p:nvSpPr>
            <p:cNvPr id="52" name="Content Placeholder 4">
              <a:extLst>
                <a:ext uri="{FF2B5EF4-FFF2-40B4-BE49-F238E27FC236}">
                  <a16:creationId xmlns:a16="http://schemas.microsoft.com/office/drawing/2014/main" id="{562AF8AC-7E9E-42A0-6349-0DF3B52029B4}"/>
                </a:ext>
              </a:extLst>
            </p:cNvPr>
            <p:cNvSpPr txBox="1">
              <a:spLocks/>
            </p:cNvSpPr>
            <p:nvPr/>
          </p:nvSpPr>
          <p:spPr>
            <a:xfrm>
              <a:off x="4486204" y="3220291"/>
              <a:ext cx="3890726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000"/>
                </a:spcBef>
                <a:spcAft>
                  <a:spcPts val="200"/>
                </a:spcAft>
                <a:buNone/>
              </a:pPr>
              <a:r>
                <a:rPr lang="en-US" sz="24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ABPI proposes changes to Code and PMCPA constitution and procedure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9DC5A9F-C4DB-2124-5DF4-CCA457CB8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0"/>
            </a:blip>
            <a:srcRect l="-8968" t="-1564" r="-5899" b="-565"/>
            <a:stretch/>
          </p:blipFill>
          <p:spPr>
            <a:xfrm>
              <a:off x="6594589" y="2122783"/>
              <a:ext cx="1456721" cy="782235"/>
            </a:xfrm>
            <a:prstGeom prst="rect">
              <a:avLst/>
            </a:prstGeom>
            <a:grp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947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500">
        <p:blinds dir="vert"/>
      </p:transition>
    </mc:Choice>
    <mc:Fallback xmlns="">
      <p:transition spd="slow" advClick="0" advTm="3500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E5351067-CDC3-1F5E-6AC9-F6B3E4309427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308" b="-12760"/>
          <a:stretch/>
        </p:blipFill>
        <p:spPr>
          <a:xfrm flipH="1">
            <a:off x="0" y="0"/>
            <a:ext cx="12206991" cy="6858000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144326-FC5D-E9A8-7514-115506705155}"/>
              </a:ext>
            </a:extLst>
          </p:cNvPr>
          <p:cNvGrpSpPr/>
          <p:nvPr/>
        </p:nvGrpSpPr>
        <p:grpSpPr>
          <a:xfrm>
            <a:off x="0" y="0"/>
            <a:ext cx="12192000" cy="6867255"/>
            <a:chOff x="0" y="0"/>
            <a:chExt cx="12192000" cy="68672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D298C5-3146-F73F-8CC1-C076C074E7FF}"/>
                </a:ext>
              </a:extLst>
            </p:cNvPr>
            <p:cNvSpPr/>
            <p:nvPr/>
          </p:nvSpPr>
          <p:spPr>
            <a:xfrm>
              <a:off x="0" y="0"/>
              <a:ext cx="9347200" cy="6858000"/>
            </a:xfrm>
            <a:prstGeom prst="rect">
              <a:avLst/>
            </a:prstGeom>
            <a:gradFill flip="none" rotWithShape="1">
              <a:gsLst>
                <a:gs pos="50000">
                  <a:schemeClr val="bg2"/>
                </a:gs>
                <a:gs pos="84000">
                  <a:schemeClr val="bg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D863F5-BCCB-44EB-F858-1CDBCBBD6A69}"/>
                </a:ext>
              </a:extLst>
            </p:cNvPr>
            <p:cNvSpPr/>
            <p:nvPr/>
          </p:nvSpPr>
          <p:spPr>
            <a:xfrm rot="16200000">
              <a:off x="5170620" y="-154124"/>
              <a:ext cx="6029057" cy="8013702"/>
            </a:xfrm>
            <a:prstGeom prst="rect">
              <a:avLst/>
            </a:prstGeom>
            <a:gradFill flip="none" rotWithShape="1">
              <a:gsLst>
                <a:gs pos="50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B39D6027-9A3F-C0E5-568C-9CD04299EE78}"/>
              </a:ext>
            </a:extLst>
          </p:cNvPr>
          <p:cNvSpPr/>
          <p:nvPr/>
        </p:nvSpPr>
        <p:spPr>
          <a:xfrm>
            <a:off x="3450405" y="2350483"/>
            <a:ext cx="1984785" cy="1984785"/>
          </a:xfrm>
          <a:prstGeom prst="ellipse">
            <a:avLst/>
          </a:prstGeom>
          <a:solidFill>
            <a:schemeClr val="bg1">
              <a:lumMod val="25000"/>
              <a:lumOff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9840CD-88B1-B09F-B30C-CEEB2E10F6C1}"/>
              </a:ext>
            </a:extLst>
          </p:cNvPr>
          <p:cNvSpPr/>
          <p:nvPr/>
        </p:nvSpPr>
        <p:spPr>
          <a:xfrm>
            <a:off x="5602617" y="2334616"/>
            <a:ext cx="1984785" cy="1984785"/>
          </a:xfrm>
          <a:prstGeom prst="ellipse">
            <a:avLst/>
          </a:prstGeom>
          <a:solidFill>
            <a:srgbClr val="7030A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4C60D6-2A4F-1B6F-FC71-A7A009C4E80B}"/>
              </a:ext>
            </a:extLst>
          </p:cNvPr>
          <p:cNvSpPr/>
          <p:nvPr/>
        </p:nvSpPr>
        <p:spPr>
          <a:xfrm>
            <a:off x="5611468" y="215890"/>
            <a:ext cx="1984785" cy="1984785"/>
          </a:xfrm>
          <a:prstGeom prst="ellipse">
            <a:avLst/>
          </a:prstGeom>
          <a:solidFill>
            <a:srgbClr val="EE2CB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20AC061-BCA9-7339-5768-4EA0CDEDC2BC}"/>
              </a:ext>
            </a:extLst>
          </p:cNvPr>
          <p:cNvSpPr/>
          <p:nvPr/>
        </p:nvSpPr>
        <p:spPr>
          <a:xfrm>
            <a:off x="7786872" y="281649"/>
            <a:ext cx="1984785" cy="1984785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12795A4-4A88-FEC0-8780-35BA502C2A2F}"/>
              </a:ext>
            </a:extLst>
          </p:cNvPr>
          <p:cNvSpPr/>
          <p:nvPr/>
        </p:nvSpPr>
        <p:spPr>
          <a:xfrm>
            <a:off x="7827485" y="4473599"/>
            <a:ext cx="1984785" cy="1984785"/>
          </a:xfrm>
          <a:prstGeom prst="ellipse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71807D-98A8-3FE2-C09E-E559554FF0F5}"/>
              </a:ext>
            </a:extLst>
          </p:cNvPr>
          <p:cNvSpPr/>
          <p:nvPr/>
        </p:nvSpPr>
        <p:spPr>
          <a:xfrm>
            <a:off x="3332435" y="4473599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B50FC73E-06A2-1FA9-978D-C0C1A2B18338}"/>
              </a:ext>
            </a:extLst>
          </p:cNvPr>
          <p:cNvSpPr txBox="1">
            <a:spLocks/>
          </p:cNvSpPr>
          <p:nvPr/>
        </p:nvSpPr>
        <p:spPr>
          <a:xfrm>
            <a:off x="550865" y="838200"/>
            <a:ext cx="6433643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UK Leading the Way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4517A989-ED8A-08D3-3645-031EF4DEFF1E}"/>
              </a:ext>
            </a:extLst>
          </p:cNvPr>
          <p:cNvSpPr txBox="1">
            <a:spLocks/>
          </p:cNvSpPr>
          <p:nvPr/>
        </p:nvSpPr>
        <p:spPr>
          <a:xfrm>
            <a:off x="550862" y="502920"/>
            <a:ext cx="6688138" cy="4114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accent1">
                    <a:lumMod val="40000"/>
                    <a:lumOff val="60000"/>
                    <a:alpha val="9715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Marketing Focus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6A9AE27F-8A9C-3666-2670-8E52C13990F4}"/>
              </a:ext>
            </a:extLst>
          </p:cNvPr>
          <p:cNvSpPr txBox="1">
            <a:spLocks/>
          </p:cNvSpPr>
          <p:nvPr/>
        </p:nvSpPr>
        <p:spPr>
          <a:xfrm>
            <a:off x="3416831" y="838200"/>
            <a:ext cx="6433643" cy="5262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rgbClr val="EE2CB5">
                    <a:alpha val="0"/>
                  </a:srgbClr>
                </a:solidFill>
                <a:latin typeface="+mj-lt"/>
                <a:cs typeface="Arial" panose="020B0604020202020204" pitchFamily="34" charset="0"/>
              </a:rPr>
              <a:t>US Follows Suit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E671F87-A575-5616-792B-982CDCA49655}"/>
              </a:ext>
            </a:extLst>
          </p:cNvPr>
          <p:cNvSpPr txBox="1">
            <a:spLocks/>
          </p:cNvSpPr>
          <p:nvPr/>
        </p:nvSpPr>
        <p:spPr>
          <a:xfrm>
            <a:off x="463433" y="2672665"/>
            <a:ext cx="6433643" cy="8361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b="1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updates and new guidelines…</a:t>
            </a:r>
            <a:endParaRPr lang="en-US" sz="1800">
              <a:solidFill>
                <a:srgbClr val="000E22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800">
              <a:solidFill>
                <a:srgbClr val="000E22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46CC4-5ADB-B948-7E5F-0A00EFD3CB91}"/>
              </a:ext>
            </a:extLst>
          </p:cNvPr>
          <p:cNvGrpSpPr/>
          <p:nvPr/>
        </p:nvGrpSpPr>
        <p:grpSpPr>
          <a:xfrm flipH="1">
            <a:off x="1259366" y="2628473"/>
            <a:ext cx="9779412" cy="2274451"/>
            <a:chOff x="1259366" y="2628473"/>
            <a:chExt cx="9779412" cy="2274451"/>
          </a:xfrm>
          <a:noFill/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0E5A13F-22C2-42CF-F5C2-44F149B5C792}"/>
                </a:ext>
              </a:extLst>
            </p:cNvPr>
            <p:cNvGrpSpPr/>
            <p:nvPr/>
          </p:nvGrpSpPr>
          <p:grpSpPr>
            <a:xfrm>
              <a:off x="1259366" y="2628473"/>
              <a:ext cx="9779412" cy="2274451"/>
              <a:chOff x="4255735" y="1665892"/>
              <a:chExt cx="6048332" cy="2981364"/>
            </a:xfrm>
            <a:grpFill/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0749567-975B-97D8-42A0-BC24225E677B}"/>
                  </a:ext>
                </a:extLst>
              </p:cNvPr>
              <p:cNvGrpSpPr/>
              <p:nvPr/>
            </p:nvGrpSpPr>
            <p:grpSpPr>
              <a:xfrm>
                <a:off x="4255735" y="1665892"/>
                <a:ext cx="6048332" cy="2981364"/>
                <a:chOff x="4255735" y="1665892"/>
                <a:chExt cx="6048332" cy="2981364"/>
              </a:xfrm>
              <a:grpFill/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94085A7-815F-CF61-9C7B-8F25239116D8}"/>
                    </a:ext>
                  </a:extLst>
                </p:cNvPr>
                <p:cNvSpPr/>
                <p:nvPr/>
              </p:nvSpPr>
              <p:spPr>
                <a:xfrm>
                  <a:off x="4309534" y="1765778"/>
                  <a:ext cx="5994533" cy="28814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lt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C48CDEC-7CE8-ABC3-0147-366D72D8E4EE}"/>
                    </a:ext>
                  </a:extLst>
                </p:cNvPr>
                <p:cNvSpPr/>
                <p:nvPr/>
              </p:nvSpPr>
              <p:spPr>
                <a:xfrm>
                  <a:off x="4255735" y="1665892"/>
                  <a:ext cx="5994533" cy="288147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lt1">
                        <a:alpha val="0"/>
                      </a:schemeClr>
                    </a:solidFill>
                  </a:endParaRPr>
                </a:p>
              </p:txBody>
            </p:sp>
          </p:grpSp>
          <p:sp>
            <p:nvSpPr>
              <p:cNvPr id="44" name="Content Placeholder 4">
                <a:extLst>
                  <a:ext uri="{FF2B5EF4-FFF2-40B4-BE49-F238E27FC236}">
                    <a16:creationId xmlns:a16="http://schemas.microsoft.com/office/drawing/2014/main" id="{1DB6EC58-C070-50B3-8485-1F7FA00FBC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9914" y="2526424"/>
                <a:ext cx="2961280" cy="108927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1000"/>
                  </a:spcBef>
                  <a:spcAft>
                    <a:spcPts val="200"/>
                  </a:spcAft>
                  <a:buNone/>
                </a:pPr>
                <a:r>
                  <a:rPr lang="en-US" sz="2400" b="1">
                    <a:solidFill>
                      <a:srgbClr val="000E22">
                        <a:alpha val="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MHRA rules Vertex violates regulations with LinkedIn post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C4FB489-A9ED-3536-C8F0-00D20F318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0"/>
            </a:blip>
            <a:srcRect t="-8514" b="-5555"/>
            <a:stretch/>
          </p:blipFill>
          <p:spPr>
            <a:xfrm>
              <a:off x="3762275" y="3159459"/>
              <a:ext cx="1540261" cy="985737"/>
            </a:xfrm>
            <a:prstGeom prst="rect">
              <a:avLst/>
            </a:prstGeom>
            <a:grpFill/>
          </p:spPr>
        </p:pic>
        <p:pic>
          <p:nvPicPr>
            <p:cNvPr id="42" name="Picture 2" descr="MHRA warn of online ‘miracle’ Covid-19 cures - Pharmacy In Focus">
              <a:extLst>
                <a:ext uri="{FF2B5EF4-FFF2-40B4-BE49-F238E27FC236}">
                  <a16:creationId xmlns:a16="http://schemas.microsoft.com/office/drawing/2014/main" id="{331AA8CD-5B48-8471-5565-EFE70D55F2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7" t="17652" r="9598" b="20471"/>
            <a:stretch/>
          </p:blipFill>
          <p:spPr bwMode="auto">
            <a:xfrm>
              <a:off x="1518830" y="3361166"/>
              <a:ext cx="1879367" cy="830997"/>
            </a:xfrm>
            <a:prstGeom prst="rect">
              <a:avLst/>
            </a:prstGeom>
            <a:grpFill/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BBB8A8-09B1-4C45-BEE0-832F7F66E6FF}"/>
              </a:ext>
            </a:extLst>
          </p:cNvPr>
          <p:cNvGrpSpPr/>
          <p:nvPr/>
        </p:nvGrpSpPr>
        <p:grpSpPr>
          <a:xfrm>
            <a:off x="3801653" y="2193657"/>
            <a:ext cx="4477006" cy="3191361"/>
            <a:chOff x="4185199" y="1665892"/>
            <a:chExt cx="4477006" cy="319136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4926FD5-1FA0-2B46-B7B9-630F89937B4D}"/>
                </a:ext>
              </a:extLst>
            </p:cNvPr>
            <p:cNvGrpSpPr/>
            <p:nvPr/>
          </p:nvGrpSpPr>
          <p:grpSpPr>
            <a:xfrm>
              <a:off x="4185199" y="1665892"/>
              <a:ext cx="4477006" cy="3191361"/>
              <a:chOff x="4185199" y="1665892"/>
              <a:chExt cx="4477006" cy="319136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EFDBF40-9E7C-CAC3-27F9-814F7DA3DA54}"/>
                  </a:ext>
                </a:extLst>
              </p:cNvPr>
              <p:cNvSpPr/>
              <p:nvPr/>
            </p:nvSpPr>
            <p:spPr>
              <a:xfrm>
                <a:off x="4185199" y="1739569"/>
                <a:ext cx="4406469" cy="3117684"/>
              </a:xfrm>
              <a:prstGeom prst="rect">
                <a:avLst/>
              </a:prstGeom>
              <a:solidFill>
                <a:srgbClr val="AB1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C98E555-909F-E0A8-BDE0-6E06D2C9E348}"/>
                  </a:ext>
                </a:extLst>
              </p:cNvPr>
              <p:cNvSpPr/>
              <p:nvPr/>
            </p:nvSpPr>
            <p:spPr>
              <a:xfrm>
                <a:off x="4255735" y="1665892"/>
                <a:ext cx="4406470" cy="31176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8B13E37-606C-0D9B-DA02-D640A00C4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2958" t="-1" r="-2009" b="-25692"/>
            <a:stretch/>
          </p:blipFill>
          <p:spPr>
            <a:xfrm>
              <a:off x="4615059" y="2102635"/>
              <a:ext cx="1722986" cy="80922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4E34A9A2-B6C2-1070-89BD-99F304D07E92}"/>
                </a:ext>
              </a:extLst>
            </p:cNvPr>
            <p:cNvSpPr txBox="1">
              <a:spLocks/>
            </p:cNvSpPr>
            <p:nvPr/>
          </p:nvSpPr>
          <p:spPr>
            <a:xfrm>
              <a:off x="4486204" y="3220291"/>
              <a:ext cx="38907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000"/>
                </a:spcBef>
                <a:spcAft>
                  <a:spcPts val="200"/>
                </a:spcAft>
                <a:buNone/>
              </a:pPr>
              <a:r>
                <a:rPr lang="en-US" sz="24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ABPI proposes changes to Code and PMCPA constitution and procedure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87C294C-82CF-D1C1-8822-2740D8047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968" t="-1564" r="-5899" b="-565"/>
            <a:stretch/>
          </p:blipFill>
          <p:spPr>
            <a:xfrm>
              <a:off x="6594589" y="2122783"/>
              <a:ext cx="1456721" cy="78223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218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:blinds/>
      </p:transition>
    </mc:Choice>
    <mc:Fallback xmlns="">
      <p:transition spd="slow" advClick="0" advTm="3000">
        <p:blinds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F355D-0608-60C2-DF86-CDCE21ED9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92A570-8EB8-EC84-2C48-1F0491D91293}"/>
              </a:ext>
            </a:extLst>
          </p:cNvPr>
          <p:cNvGrpSpPr/>
          <p:nvPr/>
        </p:nvGrpSpPr>
        <p:grpSpPr>
          <a:xfrm flipH="1">
            <a:off x="9490064" y="2193657"/>
            <a:ext cx="4477006" cy="3191361"/>
            <a:chOff x="4185199" y="1665892"/>
            <a:chExt cx="4477006" cy="3191361"/>
          </a:xfrm>
          <a:noFill/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A2E18C8-7D31-F567-2310-5F0748C21334}"/>
                </a:ext>
              </a:extLst>
            </p:cNvPr>
            <p:cNvGrpSpPr/>
            <p:nvPr/>
          </p:nvGrpSpPr>
          <p:grpSpPr>
            <a:xfrm>
              <a:off x="4185199" y="1665892"/>
              <a:ext cx="4477006" cy="3191361"/>
              <a:chOff x="4185199" y="1665892"/>
              <a:chExt cx="4477006" cy="3191361"/>
            </a:xfrm>
            <a:grpFill/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EEBFA06-3190-4B0E-EAAC-F8ECE5CD1ED4}"/>
                  </a:ext>
                </a:extLst>
              </p:cNvPr>
              <p:cNvSpPr/>
              <p:nvPr/>
            </p:nvSpPr>
            <p:spPr>
              <a:xfrm>
                <a:off x="4185199" y="1739569"/>
                <a:ext cx="4406469" cy="311768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>
                      <a:alpha val="0"/>
                    </a:schemeClr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21ED53-C8A0-2524-3764-E5E0B5A3D190}"/>
                  </a:ext>
                </a:extLst>
              </p:cNvPr>
              <p:cNvSpPr/>
              <p:nvPr/>
            </p:nvSpPr>
            <p:spPr>
              <a:xfrm>
                <a:off x="4255735" y="1665892"/>
                <a:ext cx="4406470" cy="31176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>
                      <a:alpha val="0"/>
                    </a:schemeClr>
                  </a:solidFill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5CB536-21B4-6C8A-E3C8-6B4AFEF36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-2958" t="-1" r="-2009" b="-25692"/>
            <a:stretch/>
          </p:blipFill>
          <p:spPr>
            <a:xfrm>
              <a:off x="4615059" y="2102635"/>
              <a:ext cx="1722986" cy="809225"/>
            </a:xfrm>
            <a:prstGeom prst="rect">
              <a:avLst/>
            </a:prstGeom>
            <a:grpFill/>
          </p:spPr>
        </p:pic>
        <p:sp>
          <p:nvSpPr>
            <p:cNvPr id="7" name="Content Placeholder 4">
              <a:extLst>
                <a:ext uri="{FF2B5EF4-FFF2-40B4-BE49-F238E27FC236}">
                  <a16:creationId xmlns:a16="http://schemas.microsoft.com/office/drawing/2014/main" id="{C5CEE83D-FE33-A3FB-1306-C1E157AEB733}"/>
                </a:ext>
              </a:extLst>
            </p:cNvPr>
            <p:cNvSpPr txBox="1">
              <a:spLocks/>
            </p:cNvSpPr>
            <p:nvPr/>
          </p:nvSpPr>
          <p:spPr>
            <a:xfrm>
              <a:off x="4486204" y="3220291"/>
              <a:ext cx="3890726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000"/>
                </a:spcBef>
                <a:spcAft>
                  <a:spcPts val="200"/>
                </a:spcAft>
                <a:buNone/>
              </a:pPr>
              <a:r>
                <a:rPr lang="en-US" sz="24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ABPI proposes changes to Code and PMCPA constitution and procedure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64F42F-50BC-AB30-8367-50E30007C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l="-8968" t="-1564" r="-5899" b="-565"/>
            <a:stretch/>
          </p:blipFill>
          <p:spPr>
            <a:xfrm>
              <a:off x="6594589" y="2122783"/>
              <a:ext cx="1456721" cy="782235"/>
            </a:xfrm>
            <a:prstGeom prst="rect">
              <a:avLst/>
            </a:prstGeom>
            <a:grpFill/>
          </p:spPr>
        </p:pic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BEE2852A-E389-3D23-DD4C-904171408811}"/>
              </a:ext>
            </a:extLst>
          </p:cNvPr>
          <p:cNvSpPr/>
          <p:nvPr/>
        </p:nvSpPr>
        <p:spPr>
          <a:xfrm>
            <a:off x="9962035" y="2433171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80BD7C7-42E9-FA34-7506-605A5533B170}"/>
              </a:ext>
            </a:extLst>
          </p:cNvPr>
          <p:cNvSpPr/>
          <p:nvPr/>
        </p:nvSpPr>
        <p:spPr>
          <a:xfrm rot="10800000">
            <a:off x="-2" y="-3"/>
            <a:ext cx="7716645" cy="6857998"/>
          </a:xfrm>
          <a:prstGeom prst="rect">
            <a:avLst/>
          </a:prstGeom>
          <a:gradFill flip="none" rotWithShape="1">
            <a:gsLst>
              <a:gs pos="66000">
                <a:srgbClr val="000E22">
                  <a:alpha val="0"/>
                </a:srgbClr>
              </a:gs>
              <a:gs pos="14000">
                <a:srgbClr val="000E2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917E08-6194-D268-AAF6-39810B83DC02}"/>
              </a:ext>
            </a:extLst>
          </p:cNvPr>
          <p:cNvSpPr/>
          <p:nvPr/>
        </p:nvSpPr>
        <p:spPr>
          <a:xfrm>
            <a:off x="9981895" y="320300"/>
            <a:ext cx="1984785" cy="198478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472CA8D-C7B9-6136-1D80-9C5A0F5BA442}"/>
              </a:ext>
            </a:extLst>
          </p:cNvPr>
          <p:cNvSpPr/>
          <p:nvPr/>
        </p:nvSpPr>
        <p:spPr>
          <a:xfrm>
            <a:off x="9962035" y="4552916"/>
            <a:ext cx="1984785" cy="1984785"/>
          </a:xfrm>
          <a:prstGeom prst="ellipse">
            <a:avLst/>
          </a:prstGeom>
          <a:solidFill>
            <a:srgbClr val="EE2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ooter Placeholder 13">
            <a:extLst>
              <a:ext uri="{FF2B5EF4-FFF2-40B4-BE49-F238E27FC236}">
                <a16:creationId xmlns:a16="http://schemas.microsoft.com/office/drawing/2014/main" id="{09DDA0CC-81FC-2629-997C-A8F0E5DC9218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D1A97FF-4B48-5ADC-8E4E-23C23A8ADF39}"/>
              </a:ext>
            </a:extLst>
          </p:cNvPr>
          <p:cNvSpPr/>
          <p:nvPr/>
        </p:nvSpPr>
        <p:spPr>
          <a:xfrm>
            <a:off x="7786872" y="4552916"/>
            <a:ext cx="1984785" cy="19847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8F45628-BAAA-E2FB-B1FF-6268E8FE5C1F}"/>
              </a:ext>
            </a:extLst>
          </p:cNvPr>
          <p:cNvSpPr/>
          <p:nvPr/>
        </p:nvSpPr>
        <p:spPr>
          <a:xfrm>
            <a:off x="7786872" y="2433171"/>
            <a:ext cx="1984785" cy="1984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814D446-FF42-23F6-2067-4B0BCAE9E2FC}"/>
              </a:ext>
            </a:extLst>
          </p:cNvPr>
          <p:cNvSpPr/>
          <p:nvPr/>
        </p:nvSpPr>
        <p:spPr>
          <a:xfrm>
            <a:off x="5611709" y="4552916"/>
            <a:ext cx="1984785" cy="1984785"/>
          </a:xfrm>
          <a:prstGeom prst="ellipse">
            <a:avLst/>
          </a:pr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A579ABA-E1DA-93AB-AB02-753607271FEA}"/>
              </a:ext>
            </a:extLst>
          </p:cNvPr>
          <p:cNvSpPr/>
          <p:nvPr/>
        </p:nvSpPr>
        <p:spPr>
          <a:xfrm>
            <a:off x="5509648" y="-3439"/>
            <a:ext cx="6682351" cy="6858003"/>
          </a:xfrm>
          <a:prstGeom prst="rect">
            <a:avLst/>
          </a:prstGeom>
          <a:solidFill>
            <a:schemeClr val="tx1">
              <a:alpha val="8983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4AF5D7-C3B1-C3B2-C0E9-42D720AEE36F}"/>
              </a:ext>
            </a:extLst>
          </p:cNvPr>
          <p:cNvGrpSpPr/>
          <p:nvPr/>
        </p:nvGrpSpPr>
        <p:grpSpPr>
          <a:xfrm>
            <a:off x="9962035" y="2433171"/>
            <a:ext cx="1984785" cy="1984785"/>
            <a:chOff x="7636452" y="320300"/>
            <a:chExt cx="1984785" cy="1984785"/>
          </a:xfrm>
          <a:effectLst>
            <a:outerShdw blurRad="233386" sx="102000" sy="102000" algn="ctr" rotWithShape="0">
              <a:prstClr val="black">
                <a:alpha val="21262"/>
              </a:prstClr>
            </a:outerShdw>
          </a:effectLst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A859A59-BFCB-38E7-2551-CCF3D33927E0}"/>
                </a:ext>
              </a:extLst>
            </p:cNvPr>
            <p:cNvSpPr/>
            <p:nvPr/>
          </p:nvSpPr>
          <p:spPr>
            <a:xfrm>
              <a:off x="7636452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">
              <a:extLst>
                <a:ext uri="{FF2B5EF4-FFF2-40B4-BE49-F238E27FC236}">
                  <a16:creationId xmlns:a16="http://schemas.microsoft.com/office/drawing/2014/main" id="{31334257-7B31-37E7-1DF5-E724721BD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t="-182" b="-202"/>
            <a:stretch/>
          </p:blipFill>
          <p:spPr bwMode="auto">
            <a:xfrm>
              <a:off x="8214641" y="814773"/>
              <a:ext cx="828406" cy="99583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10198AB-392C-4A38-DA1B-5C151B80D859}"/>
              </a:ext>
            </a:extLst>
          </p:cNvPr>
          <p:cNvSpPr txBox="1">
            <a:spLocks/>
          </p:cNvSpPr>
          <p:nvPr/>
        </p:nvSpPr>
        <p:spPr>
          <a:xfrm>
            <a:off x="472529" y="2596840"/>
            <a:ext cx="5492174" cy="201593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FDA: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guidance on DTC advertisements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Revised guidance on biosimilar promotion and advertising</a:t>
            </a: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Draft guidance addressing misinformation</a:t>
            </a:r>
          </a:p>
        </p:txBody>
      </p:sp>
      <p:sp>
        <p:nvSpPr>
          <p:cNvPr id="70" name="Content Placeholder 4">
            <a:extLst>
              <a:ext uri="{FF2B5EF4-FFF2-40B4-BE49-F238E27FC236}">
                <a16:creationId xmlns:a16="http://schemas.microsoft.com/office/drawing/2014/main" id="{C1324B80-8A26-7FB7-76AD-C5B924C40A8B}"/>
              </a:ext>
            </a:extLst>
          </p:cNvPr>
          <p:cNvSpPr txBox="1">
            <a:spLocks/>
          </p:cNvSpPr>
          <p:nvPr/>
        </p:nvSpPr>
        <p:spPr>
          <a:xfrm>
            <a:off x="3433203" y="2084832"/>
            <a:ext cx="6433643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b="1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Influencers attracting attention:</a:t>
            </a:r>
            <a:endParaRPr lang="en-US" sz="1800">
              <a:solidFill>
                <a:srgbClr val="000E22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5BB7926B-1357-71E9-CB51-CB67C83ADA49}"/>
              </a:ext>
            </a:extLst>
          </p:cNvPr>
          <p:cNvSpPr txBox="1">
            <a:spLocks/>
          </p:cNvSpPr>
          <p:nvPr/>
        </p:nvSpPr>
        <p:spPr>
          <a:xfrm>
            <a:off x="550865" y="838200"/>
            <a:ext cx="6433643" cy="5262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rgbClr val="EE2CB5"/>
                </a:solidFill>
                <a:latin typeface="+mj-lt"/>
                <a:cs typeface="Arial" panose="020B0604020202020204" pitchFamily="34" charset="0"/>
              </a:rPr>
              <a:t>US Follows Suit</a:t>
            </a:r>
          </a:p>
        </p:txBody>
      </p:sp>
      <p:sp>
        <p:nvSpPr>
          <p:cNvPr id="31" name="Title 10">
            <a:extLst>
              <a:ext uri="{FF2B5EF4-FFF2-40B4-BE49-F238E27FC236}">
                <a16:creationId xmlns:a16="http://schemas.microsoft.com/office/drawing/2014/main" id="{9990F26A-E3E9-8F4C-1614-1E8538979787}"/>
              </a:ext>
            </a:extLst>
          </p:cNvPr>
          <p:cNvSpPr txBox="1">
            <a:spLocks/>
          </p:cNvSpPr>
          <p:nvPr/>
        </p:nvSpPr>
        <p:spPr>
          <a:xfrm>
            <a:off x="550862" y="502920"/>
            <a:ext cx="6205397" cy="4114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tx2">
                    <a:lumMod val="75000"/>
                    <a:alpha val="9715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Marketing Focus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F048110D-D76B-E5EE-D5C8-55AFE609017B}"/>
              </a:ext>
            </a:extLst>
          </p:cNvPr>
          <p:cNvSpPr txBox="1">
            <a:spLocks/>
          </p:cNvSpPr>
          <p:nvPr/>
        </p:nvSpPr>
        <p:spPr>
          <a:xfrm>
            <a:off x="463433" y="2081505"/>
            <a:ext cx="6433643" cy="83612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b="1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updates and new guidelines…</a:t>
            </a:r>
            <a:endParaRPr lang="en-US" sz="1800">
              <a:solidFill>
                <a:srgbClr val="000E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1800">
              <a:solidFill>
                <a:srgbClr val="000E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252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85"/>
                                      </p:to>
                                    </p:set>
                                    <p:animEffect filter="image" prLst="opacity: 0.85">
                                      <p:cBhvr rctx="IE"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FD729-CE9F-C4EA-97D3-8AED5526A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148B5FED-7301-3F50-72E2-C2DEB7F8DD3B}"/>
              </a:ext>
            </a:extLst>
          </p:cNvPr>
          <p:cNvSpPr/>
          <p:nvPr/>
        </p:nvSpPr>
        <p:spPr>
          <a:xfrm>
            <a:off x="7786872" y="4645585"/>
            <a:ext cx="1984785" cy="1984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0B164A-A419-8773-870A-341E8367D437}"/>
              </a:ext>
            </a:extLst>
          </p:cNvPr>
          <p:cNvSpPr/>
          <p:nvPr/>
        </p:nvSpPr>
        <p:spPr>
          <a:xfrm>
            <a:off x="9971965" y="3493044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03F0A1-2F0C-4AF8-5C19-F03F15C0E7F4}"/>
              </a:ext>
            </a:extLst>
          </p:cNvPr>
          <p:cNvSpPr/>
          <p:nvPr/>
        </p:nvSpPr>
        <p:spPr>
          <a:xfrm>
            <a:off x="9971965" y="1376736"/>
            <a:ext cx="1984785" cy="1984785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E89D4EC-CB51-D35F-4766-D48E16F52A31}"/>
              </a:ext>
            </a:extLst>
          </p:cNvPr>
          <p:cNvSpPr/>
          <p:nvPr/>
        </p:nvSpPr>
        <p:spPr>
          <a:xfrm>
            <a:off x="7786872" y="320300"/>
            <a:ext cx="1984785" cy="19847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3ACA155-00A9-5CFF-51E5-37C1335E6362}"/>
              </a:ext>
            </a:extLst>
          </p:cNvPr>
          <p:cNvSpPr/>
          <p:nvPr/>
        </p:nvSpPr>
        <p:spPr>
          <a:xfrm>
            <a:off x="7786872" y="2433171"/>
            <a:ext cx="1984785" cy="1984785"/>
          </a:xfrm>
          <a:prstGeom prst="ellipse">
            <a:avLst/>
          </a:prstGeom>
          <a:solidFill>
            <a:srgbClr val="EE2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A3474A-055A-F4B8-D948-679706D372DF}"/>
              </a:ext>
            </a:extLst>
          </p:cNvPr>
          <p:cNvSpPr/>
          <p:nvPr/>
        </p:nvSpPr>
        <p:spPr>
          <a:xfrm>
            <a:off x="9971965" y="-807236"/>
            <a:ext cx="1984785" cy="1984785"/>
          </a:xfrm>
          <a:prstGeom prst="ellipse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4D98D2-F096-E8D8-F044-E0410688CD48}"/>
              </a:ext>
            </a:extLst>
          </p:cNvPr>
          <p:cNvSpPr/>
          <p:nvPr/>
        </p:nvSpPr>
        <p:spPr>
          <a:xfrm>
            <a:off x="5509648" y="-3"/>
            <a:ext cx="6682351" cy="6858003"/>
          </a:xfrm>
          <a:prstGeom prst="rect">
            <a:avLst/>
          </a:prstGeom>
          <a:solidFill>
            <a:schemeClr val="tx1">
              <a:alpha val="8983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577676B5-22E2-6E4E-1109-0BF4F86FA95B}"/>
              </a:ext>
            </a:extLst>
          </p:cNvPr>
          <p:cNvSpPr txBox="1">
            <a:spLocks/>
          </p:cNvSpPr>
          <p:nvPr/>
        </p:nvSpPr>
        <p:spPr>
          <a:xfrm>
            <a:off x="550865" y="838200"/>
            <a:ext cx="6433643" cy="52629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rgbClr val="EE2CB5"/>
                </a:solidFill>
                <a:latin typeface="+mj-lt"/>
                <a:cs typeface="Arial" panose="020B0604020202020204" pitchFamily="34" charset="0"/>
              </a:rPr>
              <a:t>US Follows Suit</a:t>
            </a:r>
          </a:p>
        </p:txBody>
      </p:sp>
      <p:sp>
        <p:nvSpPr>
          <p:cNvPr id="31" name="Title 10">
            <a:extLst>
              <a:ext uri="{FF2B5EF4-FFF2-40B4-BE49-F238E27FC236}">
                <a16:creationId xmlns:a16="http://schemas.microsoft.com/office/drawing/2014/main" id="{1095DF08-CF80-6F96-DD5D-5CABAC498506}"/>
              </a:ext>
            </a:extLst>
          </p:cNvPr>
          <p:cNvSpPr txBox="1">
            <a:spLocks/>
          </p:cNvSpPr>
          <p:nvPr/>
        </p:nvSpPr>
        <p:spPr>
          <a:xfrm>
            <a:off x="548640" y="502920"/>
            <a:ext cx="6351347" cy="38831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tx2">
                    <a:lumMod val="75000"/>
                    <a:alpha val="9715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Marketing Focus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C9E631D5-334C-C09F-282A-FDECFED28C2A}"/>
              </a:ext>
            </a:extLst>
          </p:cNvPr>
          <p:cNvSpPr txBox="1">
            <a:spLocks/>
          </p:cNvSpPr>
          <p:nvPr/>
        </p:nvSpPr>
        <p:spPr>
          <a:xfrm>
            <a:off x="466344" y="2084832"/>
            <a:ext cx="6433643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200" b="1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Influencers attracting attention…</a:t>
            </a:r>
            <a:endParaRPr lang="en-US" sz="1800">
              <a:solidFill>
                <a:srgbClr val="000E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0E40499-1A1B-2A8A-9146-F7466166AF0C}"/>
              </a:ext>
            </a:extLst>
          </p:cNvPr>
          <p:cNvSpPr txBox="1">
            <a:spLocks/>
          </p:cNvSpPr>
          <p:nvPr/>
        </p:nvSpPr>
        <p:spPr>
          <a:xfrm>
            <a:off x="466344" y="2596896"/>
            <a:ext cx="5629655" cy="170816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issues Untitled Letters to: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AbbVie over Serena Williams TV ad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Kaléo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Brittany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Mahomes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Instagram post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Merz over Nate Berkus Instagram post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3E4A391-ABCB-7BA3-435E-59D86A703CF7}"/>
              </a:ext>
            </a:extLst>
          </p:cNvPr>
          <p:cNvGrpSpPr/>
          <p:nvPr/>
        </p:nvGrpSpPr>
        <p:grpSpPr>
          <a:xfrm>
            <a:off x="9971965" y="1376736"/>
            <a:ext cx="1984785" cy="1984785"/>
            <a:chOff x="7636452" y="320300"/>
            <a:chExt cx="1984785" cy="1984785"/>
          </a:xfrm>
          <a:effectLst>
            <a:outerShdw blurRad="233386" sx="102000" sy="102000" algn="ctr" rotWithShape="0">
              <a:prstClr val="black">
                <a:alpha val="14164"/>
              </a:prstClr>
            </a:outerShdw>
          </a:effectLst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944DAC3-0E60-48FD-5C8B-DB5E6DB4B44A}"/>
                </a:ext>
              </a:extLst>
            </p:cNvPr>
            <p:cNvSpPr/>
            <p:nvPr/>
          </p:nvSpPr>
          <p:spPr>
            <a:xfrm>
              <a:off x="7636452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B151309-63CA-F69A-A062-77BAF6CF2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t="-182" b="-202"/>
            <a:stretch/>
          </p:blipFill>
          <p:spPr bwMode="auto">
            <a:xfrm>
              <a:off x="8214641" y="814773"/>
              <a:ext cx="828406" cy="9958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Picture 4" descr="Serena Williams says she will compete at Wimbledon this year : NPR">
            <a:extLst>
              <a:ext uri="{FF2B5EF4-FFF2-40B4-BE49-F238E27FC236}">
                <a16:creationId xmlns:a16="http://schemas.microsoft.com/office/drawing/2014/main" id="{DFE573DB-9786-AC39-B591-E18DB6F75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71964" y="3493581"/>
            <a:ext cx="1984786" cy="1984248"/>
          </a:xfrm>
          <a:prstGeom prst="ellipse">
            <a:avLst/>
          </a:prstGeom>
          <a:noFill/>
          <a:effectLst>
            <a:outerShdw blurRad="228600" sx="102000" sy="102000" algn="ctr" rotWithShape="0">
              <a:srgbClr val="000000">
                <a:alpha val="3503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712DAA2-F96E-0C77-57C6-BACB91DB4A0E}"/>
              </a:ext>
            </a:extLst>
          </p:cNvPr>
          <p:cNvGrpSpPr/>
          <p:nvPr/>
        </p:nvGrpSpPr>
        <p:grpSpPr>
          <a:xfrm>
            <a:off x="7786872" y="2433171"/>
            <a:ext cx="1984785" cy="1984785"/>
            <a:chOff x="7636452" y="320300"/>
            <a:chExt cx="1984785" cy="1984785"/>
          </a:xfrm>
          <a:effectLst>
            <a:outerShdw blurRad="233386" sx="102000" sy="102000" algn="ctr" rotWithShape="0">
              <a:prstClr val="black">
                <a:alpha val="12645"/>
              </a:prstClr>
            </a:outerShdw>
          </a:effectLst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AEB4CE4-35B3-3CC8-BED4-99039F0C3AD0}"/>
                </a:ext>
              </a:extLst>
            </p:cNvPr>
            <p:cNvSpPr/>
            <p:nvPr/>
          </p:nvSpPr>
          <p:spPr>
            <a:xfrm>
              <a:off x="7636452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7C4E788-5DDD-BD0C-1C53-5891E1941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 l="-233" t="6944" r="-780"/>
            <a:stretch/>
          </p:blipFill>
          <p:spPr bwMode="auto">
            <a:xfrm>
              <a:off x="7827189" y="1174219"/>
              <a:ext cx="1603310" cy="2769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Picture 4">
            <a:extLst>
              <a:ext uri="{FF2B5EF4-FFF2-40B4-BE49-F238E27FC236}">
                <a16:creationId xmlns:a16="http://schemas.microsoft.com/office/drawing/2014/main" id="{3E593767-7657-D4D6-3B66-1039BB692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6871" y="4646122"/>
            <a:ext cx="1984786" cy="1984248"/>
          </a:xfrm>
          <a:prstGeom prst="ellipse">
            <a:avLst/>
          </a:prstGeom>
          <a:noFill/>
          <a:effectLst>
            <a:outerShdw blurRad="228600" sx="102000" sy="102000" algn="ctr" rotWithShape="0">
              <a:srgbClr val="000000">
                <a:alpha val="3503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60AA594-2985-4AD1-C6DA-5BAA4EBF27C2}"/>
              </a:ext>
            </a:extLst>
          </p:cNvPr>
          <p:cNvGrpSpPr/>
          <p:nvPr/>
        </p:nvGrpSpPr>
        <p:grpSpPr>
          <a:xfrm>
            <a:off x="7786872" y="2433171"/>
            <a:ext cx="1984785" cy="1984785"/>
            <a:chOff x="7636452" y="320300"/>
            <a:chExt cx="1984785" cy="1984785"/>
          </a:xfrm>
          <a:effectLst>
            <a:outerShdw blurRad="233386" sx="102000" sy="102000" algn="ctr" rotWithShape="0">
              <a:prstClr val="black">
                <a:alpha val="12645"/>
              </a:prstClr>
            </a:outerShdw>
          </a:effectLst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DC5018D-66AB-AC96-0B1F-C891507B848D}"/>
                </a:ext>
              </a:extLst>
            </p:cNvPr>
            <p:cNvSpPr/>
            <p:nvPr/>
          </p:nvSpPr>
          <p:spPr>
            <a:xfrm>
              <a:off x="7636452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408DA731-DEAC-829E-6F99-F093BF614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 t="9969" b="18995"/>
            <a:stretch/>
          </p:blipFill>
          <p:spPr bwMode="auto">
            <a:xfrm>
              <a:off x="7868754" y="948984"/>
              <a:ext cx="1603310" cy="6699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" name="Picture 2" descr="Nate Berkus and &quot;My Home in Sight&quot; — New York School of Interior Design">
            <a:extLst>
              <a:ext uri="{FF2B5EF4-FFF2-40B4-BE49-F238E27FC236}">
                <a16:creationId xmlns:a16="http://schemas.microsoft.com/office/drawing/2014/main" id="{4CE57F0E-49B6-55B2-40D8-AFA05E3AF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7409" y="2433171"/>
            <a:ext cx="1984248" cy="1984248"/>
          </a:xfrm>
          <a:prstGeom prst="ellipse">
            <a:avLst/>
          </a:prstGeom>
          <a:noFill/>
          <a:effectLst>
            <a:outerShdw blurRad="228600" sx="102000" sy="102000" algn="ctr" rotWithShape="0">
              <a:srgbClr val="000000">
                <a:alpha val="1881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A209828-93C8-94F9-19FF-0DA549A8D2A3}"/>
              </a:ext>
            </a:extLst>
          </p:cNvPr>
          <p:cNvGrpSpPr/>
          <p:nvPr/>
        </p:nvGrpSpPr>
        <p:grpSpPr>
          <a:xfrm>
            <a:off x="9971965" y="3493581"/>
            <a:ext cx="1984785" cy="1984785"/>
            <a:chOff x="7636452" y="320300"/>
            <a:chExt cx="1984785" cy="1984785"/>
          </a:xfrm>
          <a:effectLst>
            <a:outerShdw blurRad="233386" sx="102000" sy="102000" algn="ctr" rotWithShape="0">
              <a:prstClr val="black">
                <a:alpha val="14164"/>
              </a:prstClr>
            </a:outerShdw>
          </a:effectLst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C275DD3-677D-3EA0-CFC9-FF09F22F4ED9}"/>
                </a:ext>
              </a:extLst>
            </p:cNvPr>
            <p:cNvSpPr/>
            <p:nvPr/>
          </p:nvSpPr>
          <p:spPr>
            <a:xfrm>
              <a:off x="7636452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03677EAD-B4B7-0923-4BFF-7F3C7D2BEE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-6219" r="-14899"/>
            <a:stretch/>
          </p:blipFill>
          <p:spPr bwMode="auto">
            <a:xfrm>
              <a:off x="7992191" y="735194"/>
              <a:ext cx="1404358" cy="11169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 descr="United States Senate | Definition, History, &amp; Facts | Britannica">
            <a:extLst>
              <a:ext uri="{FF2B5EF4-FFF2-40B4-BE49-F238E27FC236}">
                <a16:creationId xmlns:a16="http://schemas.microsoft.com/office/drawing/2014/main" id="{0A32E2F1-DBBE-ECDB-BF56-42CCA4C55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6871" y="4646122"/>
            <a:ext cx="1984785" cy="1984248"/>
          </a:xfrm>
          <a:prstGeom prst="ellipse">
            <a:avLst/>
          </a:prstGeom>
          <a:noFill/>
          <a:effectLst>
            <a:outerShdw blurRad="228600" sx="102000" sy="102000" algn="ctr" rotWithShape="0">
              <a:srgbClr val="000000">
                <a:alpha val="3503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D6E548-D20E-F402-1E4D-017F7956957B}"/>
              </a:ext>
            </a:extLst>
          </p:cNvPr>
          <p:cNvSpPr txBox="1">
            <a:spLocks/>
          </p:cNvSpPr>
          <p:nvPr/>
        </p:nvSpPr>
        <p:spPr>
          <a:xfrm>
            <a:off x="464276" y="4519699"/>
            <a:ext cx="5247207" cy="7078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Senators introduce bill to require disclosure of payments to influencers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402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00013 0.308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4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17F235-FEC0-DFDB-4791-D034B16B89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73C2291E-57BF-058B-2E72-7A4691D7D849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2308" b="-12760"/>
          <a:stretch/>
        </p:blipFill>
        <p:spPr>
          <a:xfrm flipH="1">
            <a:off x="0" y="0"/>
            <a:ext cx="12206991" cy="6858000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6ABB426-0A09-47A8-1492-F7B5AF5696A1}"/>
              </a:ext>
            </a:extLst>
          </p:cNvPr>
          <p:cNvGrpSpPr/>
          <p:nvPr/>
        </p:nvGrpSpPr>
        <p:grpSpPr>
          <a:xfrm>
            <a:off x="0" y="0"/>
            <a:ext cx="12192000" cy="6867255"/>
            <a:chOff x="0" y="0"/>
            <a:chExt cx="12192000" cy="68672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A98D88-11CB-6A09-8411-21A7464AFDCA}"/>
                </a:ext>
              </a:extLst>
            </p:cNvPr>
            <p:cNvSpPr/>
            <p:nvPr/>
          </p:nvSpPr>
          <p:spPr>
            <a:xfrm>
              <a:off x="0" y="0"/>
              <a:ext cx="9347200" cy="6858000"/>
            </a:xfrm>
            <a:prstGeom prst="rect">
              <a:avLst/>
            </a:prstGeom>
            <a:gradFill flip="none" rotWithShape="1">
              <a:gsLst>
                <a:gs pos="50000">
                  <a:schemeClr val="bg2"/>
                </a:gs>
                <a:gs pos="84000">
                  <a:schemeClr val="bg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E6F91E-DFE5-1F56-D689-95E303CC0185}"/>
                </a:ext>
              </a:extLst>
            </p:cNvPr>
            <p:cNvSpPr/>
            <p:nvPr/>
          </p:nvSpPr>
          <p:spPr>
            <a:xfrm rot="16200000">
              <a:off x="5170620" y="-154124"/>
              <a:ext cx="6029057" cy="8013702"/>
            </a:xfrm>
            <a:prstGeom prst="rect">
              <a:avLst/>
            </a:prstGeom>
            <a:gradFill flip="none" rotWithShape="1">
              <a:gsLst>
                <a:gs pos="50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C773BB3E-BE82-2BEC-44A5-39C740EB710F}"/>
              </a:ext>
            </a:extLst>
          </p:cNvPr>
          <p:cNvSpPr txBox="1">
            <a:spLocks/>
          </p:cNvSpPr>
          <p:nvPr/>
        </p:nvSpPr>
        <p:spPr>
          <a:xfrm>
            <a:off x="550865" y="838200"/>
            <a:ext cx="6433643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US Follows Suit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66B2BFA9-C834-9B56-7488-7E0A85D07F04}"/>
              </a:ext>
            </a:extLst>
          </p:cNvPr>
          <p:cNvSpPr txBox="1">
            <a:spLocks/>
          </p:cNvSpPr>
          <p:nvPr/>
        </p:nvSpPr>
        <p:spPr>
          <a:xfrm>
            <a:off x="550862" y="502920"/>
            <a:ext cx="6688138" cy="41148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accent1">
                    <a:lumMod val="40000"/>
                    <a:lumOff val="60000"/>
                    <a:alpha val="97155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Marketing Focus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8B6E2-82F9-9F09-2971-3DA95E22FBAF}"/>
              </a:ext>
            </a:extLst>
          </p:cNvPr>
          <p:cNvGrpSpPr/>
          <p:nvPr/>
        </p:nvGrpSpPr>
        <p:grpSpPr>
          <a:xfrm>
            <a:off x="3801653" y="2193657"/>
            <a:ext cx="4477006" cy="3191361"/>
            <a:chOff x="4185199" y="1665892"/>
            <a:chExt cx="4477006" cy="319136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E6F917-0D25-1BB6-D4D8-5101A641E3EB}"/>
                </a:ext>
              </a:extLst>
            </p:cNvPr>
            <p:cNvGrpSpPr/>
            <p:nvPr/>
          </p:nvGrpSpPr>
          <p:grpSpPr>
            <a:xfrm>
              <a:off x="4185199" y="1665892"/>
              <a:ext cx="4477006" cy="3191361"/>
              <a:chOff x="4185199" y="1665892"/>
              <a:chExt cx="4477006" cy="3191361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71EC71D-FB15-DCB7-CB67-043E7548CE54}"/>
                  </a:ext>
                </a:extLst>
              </p:cNvPr>
              <p:cNvSpPr/>
              <p:nvPr/>
            </p:nvSpPr>
            <p:spPr>
              <a:xfrm>
                <a:off x="4185199" y="1739569"/>
                <a:ext cx="4406469" cy="3117684"/>
              </a:xfrm>
              <a:prstGeom prst="rect">
                <a:avLst/>
              </a:prstGeom>
              <a:solidFill>
                <a:srgbClr val="AB1F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0D5FC5F-D4F3-5BE5-C77B-581BF109314D}"/>
                  </a:ext>
                </a:extLst>
              </p:cNvPr>
              <p:cNvSpPr/>
              <p:nvPr/>
            </p:nvSpPr>
            <p:spPr>
              <a:xfrm>
                <a:off x="4255735" y="1665892"/>
                <a:ext cx="4406470" cy="31176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Content Placeholder 4">
              <a:extLst>
                <a:ext uri="{FF2B5EF4-FFF2-40B4-BE49-F238E27FC236}">
                  <a16:creationId xmlns:a16="http://schemas.microsoft.com/office/drawing/2014/main" id="{9067C137-9AEF-B24B-C1B9-55291E1CA15F}"/>
                </a:ext>
              </a:extLst>
            </p:cNvPr>
            <p:cNvSpPr txBox="1">
              <a:spLocks/>
            </p:cNvSpPr>
            <p:nvPr/>
          </p:nvSpPr>
          <p:spPr>
            <a:xfrm>
              <a:off x="4486204" y="3220291"/>
              <a:ext cx="38907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1000"/>
                </a:spcBef>
                <a:spcAft>
                  <a:spcPts val="200"/>
                </a:spcAft>
                <a:buNone/>
              </a:pPr>
              <a:r>
                <a:rPr lang="en-US" sz="24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Senators probe Eli Lilly and Pfizer on telehealth and advertising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91F9B7FF-57E0-FBCB-7D55-A77F8761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841" y="2691689"/>
            <a:ext cx="1296961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fizer logo">
            <a:extLst>
              <a:ext uri="{FF2B5EF4-FFF2-40B4-BE49-F238E27FC236}">
                <a16:creationId xmlns:a16="http://schemas.microsoft.com/office/drawing/2014/main" id="{6912A6F8-0837-33A2-D41D-FBD46844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05" y="2726505"/>
            <a:ext cx="1633893" cy="66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995670"/>
      </p:ext>
    </p:extLst>
  </p:cSld>
  <p:clrMapOvr>
    <a:masterClrMapping/>
  </p:clrMapOvr>
  <p:transition spd="slow" advClick="0" advTm="3000">
    <p:strips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DCB5D-2A4B-68FC-89E1-0EA24535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 up of a network&#10;&#10;Description automatically generated">
            <a:extLst>
              <a:ext uri="{FF2B5EF4-FFF2-40B4-BE49-F238E27FC236}">
                <a16:creationId xmlns:a16="http://schemas.microsoft.com/office/drawing/2014/main" id="{A856766D-56A8-935E-9ACA-27E5EE74DC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8" t="42363" r="26560" b="-83717"/>
          <a:stretch/>
        </p:blipFill>
        <p:spPr>
          <a:xfrm rot="5400000">
            <a:off x="2681991" y="-2667000"/>
            <a:ext cx="6858000" cy="1219199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73C25D8-6352-ED34-A7D1-DFA527890D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395243-D188-614B-0313-E7DAF040EEB7}"/>
              </a:ext>
            </a:extLst>
          </p:cNvPr>
          <p:cNvSpPr/>
          <p:nvPr/>
        </p:nvSpPr>
        <p:spPr>
          <a:xfrm>
            <a:off x="-1" y="1"/>
            <a:ext cx="7929797" cy="6858000"/>
          </a:xfrm>
          <a:prstGeom prst="rect">
            <a:avLst/>
          </a:prstGeom>
          <a:gradFill flip="none" rotWithShape="1">
            <a:gsLst>
              <a:gs pos="0">
                <a:srgbClr val="000E22">
                  <a:alpha val="0"/>
                </a:srgbClr>
              </a:gs>
              <a:gs pos="38000">
                <a:srgbClr val="000E22">
                  <a:alpha val="70923"/>
                </a:srgbClr>
              </a:gs>
              <a:gs pos="63000">
                <a:srgbClr val="000E22">
                  <a:alpha val="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2F77EB1-E79F-CAC5-F8AF-3AAF93ABD4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6472789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Federal Settlements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D3D3B-3C87-84C9-3B84-9429445A53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rgbClr val="CC75FF"/>
                </a:solidFill>
              </a:rPr>
              <a:t>2024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A87524F0-AE8B-347D-183A-537F1C8B052F}"/>
              </a:ext>
            </a:extLst>
          </p:cNvPr>
          <p:cNvSpPr txBox="1">
            <a:spLocks/>
          </p:cNvSpPr>
          <p:nvPr/>
        </p:nvSpPr>
        <p:spPr>
          <a:xfrm>
            <a:off x="4465541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bg2">
                    <a:lumMod val="85000"/>
                    <a:lumOff val="15000"/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Pharma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D0F42D-E90D-9CC5-4F44-4FBF7344DA22}"/>
              </a:ext>
            </a:extLst>
          </p:cNvPr>
          <p:cNvSpPr txBox="1"/>
          <p:nvPr/>
        </p:nvSpPr>
        <p:spPr>
          <a:xfrm>
            <a:off x="492410" y="4453629"/>
            <a:ext cx="3271330" cy="99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criminal plea and civi</a:t>
            </a:r>
            <a:r>
              <a:rPr lang="en-US" sz="190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FCA settlement for role in </a:t>
            </a:r>
            <a:r>
              <a:rPr lang="en-US" sz="1900" b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 crisis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958ACE-6358-365A-946A-287C35E22640}"/>
              </a:ext>
            </a:extLst>
          </p:cNvPr>
          <p:cNvGrpSpPr/>
          <p:nvPr/>
        </p:nvGrpSpPr>
        <p:grpSpPr>
          <a:xfrm>
            <a:off x="310124" y="4017570"/>
            <a:ext cx="3598497" cy="399340"/>
            <a:chOff x="413051" y="3608034"/>
            <a:chExt cx="3598497" cy="39934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288EC0-E08A-FFAC-CFA5-65696EA9890B}"/>
                </a:ext>
              </a:extLst>
            </p:cNvPr>
            <p:cNvSpPr txBox="1"/>
            <p:nvPr/>
          </p:nvSpPr>
          <p:spPr>
            <a:xfrm>
              <a:off x="413051" y="3608034"/>
              <a:ext cx="1663636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100" b="1">
                  <a:solidFill>
                    <a:schemeClr val="accent1">
                      <a:lumMod val="60000"/>
                      <a:lumOff val="40000"/>
                      <a:alpha val="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$1.5 billion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602D8B-FA2D-5F81-9C4D-479DF543445E}"/>
                </a:ext>
              </a:extLst>
            </p:cNvPr>
            <p:cNvSpPr txBox="1"/>
            <p:nvPr/>
          </p:nvSpPr>
          <p:spPr>
            <a:xfrm>
              <a:off x="1747359" y="3608034"/>
              <a:ext cx="2264189" cy="39934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100" b="1">
                  <a:solidFill>
                    <a:schemeClr val="accent1">
                      <a:lumMod val="60000"/>
                      <a:lumOff val="40000"/>
                      <a:alpha val="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$465 million</a:t>
              </a:r>
            </a:p>
          </p:txBody>
        </p:sp>
      </p:grpSp>
      <p:pic>
        <p:nvPicPr>
          <p:cNvPr id="16" name="Picture 18" descr="Endo Pharmaceuticals - Pediatric Endocrine Society">
            <a:extLst>
              <a:ext uri="{FF2B5EF4-FFF2-40B4-BE49-F238E27FC236}">
                <a16:creationId xmlns:a16="http://schemas.microsoft.com/office/drawing/2014/main" id="{E86F5870-1B9C-1452-6B4E-62320C2F2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64" y="3486667"/>
            <a:ext cx="1546462" cy="4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edical-164815.mp3">
            <a:hlinkClick r:id="" action="ppaction://media"/>
            <a:extLst>
              <a:ext uri="{FF2B5EF4-FFF2-40B4-BE49-F238E27FC236}">
                <a16:creationId xmlns:a16="http://schemas.microsoft.com/office/drawing/2014/main" id="{1FE650F8-FC7E-62E9-9BAE-074A47058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1.7428" end="31517.2812"/>
                  <p14:fade out="1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463" y="563880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21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">
        <p14:prism dir="u"/>
      </p:transition>
    </mc:Choice>
    <mc:Fallback xmlns="">
      <p:transition spd="slow" advClick="0"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BACE7F6-2B76-C3DA-6351-535732A709ED}"/>
              </a:ext>
            </a:extLst>
          </p:cNvPr>
          <p:cNvSpPr txBox="1">
            <a:spLocks/>
          </p:cNvSpPr>
          <p:nvPr/>
        </p:nvSpPr>
        <p:spPr>
          <a:xfrm>
            <a:off x="550863" y="3149884"/>
            <a:ext cx="7759521" cy="16489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400">
                <a:solidFill>
                  <a:schemeClr val="bg1">
                    <a:lumMod val="25000"/>
                    <a:lumOff val="75000"/>
                  </a:schemeClr>
                </a:solidFill>
              </a:rPr>
              <a:t>New Risks and Regulation of AI</a:t>
            </a:r>
          </a:p>
          <a:p>
            <a:pPr marL="0" indent="0"/>
            <a:r>
              <a:rPr lang="en-US" sz="2400">
                <a:solidFill>
                  <a:schemeClr val="bg1">
                    <a:lumMod val="25000"/>
                    <a:lumOff val="75000"/>
                  </a:schemeClr>
                </a:solidFill>
              </a:rPr>
              <a:t>Data Privacy and Cybersecurity Take Priority</a:t>
            </a:r>
          </a:p>
          <a:p>
            <a:pPr marL="0" indent="0"/>
            <a:r>
              <a:rPr lang="en-US" sz="2400">
                <a:solidFill>
                  <a:schemeClr val="bg1">
                    <a:lumMod val="25000"/>
                    <a:lumOff val="75000"/>
                  </a:schemeClr>
                </a:solidFill>
              </a:rPr>
              <a:t>Regulators Battle Against Digital Marketing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0BA526B-2FE2-E488-C469-99632C5C5491}"/>
              </a:ext>
            </a:extLst>
          </p:cNvPr>
          <p:cNvSpPr txBox="1">
            <a:spLocks/>
          </p:cNvSpPr>
          <p:nvPr/>
        </p:nvSpPr>
        <p:spPr>
          <a:xfrm>
            <a:off x="550863" y="3153270"/>
            <a:ext cx="8135937" cy="164891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New Risks and Regulation of AI</a:t>
            </a:r>
          </a:p>
          <a:p>
            <a:pPr marL="0" indent="0"/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Data Privacy and Cybersecurity Take Priority</a:t>
            </a:r>
          </a:p>
          <a:p>
            <a:pPr marL="0" indent="0"/>
            <a:r>
              <a:rPr lang="en-US" sz="2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Regulators Battle Against Digital Marketing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9E82B71C-2837-5C7B-F33C-5C3F2A27D4E2}"/>
              </a:ext>
            </a:extLst>
          </p:cNvPr>
          <p:cNvSpPr txBox="1">
            <a:spLocks/>
          </p:cNvSpPr>
          <p:nvPr/>
        </p:nvSpPr>
        <p:spPr>
          <a:xfrm>
            <a:off x="546417" y="3312341"/>
            <a:ext cx="6534808" cy="1446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pc="50" err="1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2400" spc="50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Rise of AI and Digital Transformation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8798" y="223761"/>
            <a:ext cx="2926728" cy="2926123"/>
          </a:xfr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2C801A-D9E5-8ADF-DD82-6EFF57A971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2118" y="2005210"/>
            <a:ext cx="3452574" cy="3456263"/>
          </a:xfrm>
          <a:prstGeom prst="ellipse">
            <a:avLst/>
          </a:prstGeo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F5B2D28C-736D-72BE-590F-F68D10B90AC6}"/>
              </a:ext>
            </a:extLst>
          </p:cNvPr>
          <p:cNvSpPr txBox="1">
            <a:spLocks/>
          </p:cNvSpPr>
          <p:nvPr/>
        </p:nvSpPr>
        <p:spPr>
          <a:xfrm>
            <a:off x="548640" y="4396096"/>
            <a:ext cx="4260418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000" err="1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arket</a:t>
            </a:r>
            <a:r>
              <a:rPr lang="en-US" sz="3000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Growth</a:t>
            </a:r>
          </a:p>
        </p:txBody>
      </p:sp>
      <p:pic>
        <p:nvPicPr>
          <p:cNvPr id="20" name="Picture Placeholder 7">
            <a:extLst>
              <a:ext uri="{FF2B5EF4-FFF2-40B4-BE49-F238E27FC236}">
                <a16:creationId xmlns:a16="http://schemas.microsoft.com/office/drawing/2014/main" id="{CB105A94-6B1A-6959-C5C9-D54188CC2A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8798" y="223761"/>
            <a:ext cx="2926728" cy="2926123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noFill/>
        </p:spPr>
      </p:pic>
      <p:sp>
        <p:nvSpPr>
          <p:cNvPr id="21" name="Footer Placeholder 13">
            <a:extLst>
              <a:ext uri="{FF2B5EF4-FFF2-40B4-BE49-F238E27FC236}">
                <a16:creationId xmlns:a16="http://schemas.microsoft.com/office/drawing/2014/main" id="{F779830C-BE5F-F233-DA70-AD79B80E10F3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9718113-76B7-2ACE-50AE-D48A87213723}"/>
              </a:ext>
            </a:extLst>
          </p:cNvPr>
          <p:cNvSpPr txBox="1">
            <a:spLocks/>
          </p:cNvSpPr>
          <p:nvPr/>
        </p:nvSpPr>
        <p:spPr>
          <a:xfrm>
            <a:off x="548640" y="1602728"/>
            <a:ext cx="5684582" cy="116801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spc="50">
                <a:solidFill>
                  <a:schemeClr val="bg1">
                    <a:lumMod val="25000"/>
                    <a:lumOff val="75000"/>
                  </a:schemeClr>
                </a:solidFill>
              </a:rPr>
              <a:t>2024 at a Glance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1B9D28AF-E532-1690-6BF8-C70D5D144346}"/>
              </a:ext>
            </a:extLst>
          </p:cNvPr>
          <p:cNvSpPr txBox="1">
            <a:spLocks/>
          </p:cNvSpPr>
          <p:nvPr/>
        </p:nvSpPr>
        <p:spPr>
          <a:xfrm>
            <a:off x="548640" y="1602728"/>
            <a:ext cx="5684582" cy="116801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spc="50">
                <a:solidFill>
                  <a:schemeClr val="accent1">
                    <a:lumMod val="60000"/>
                    <a:lumOff val="40000"/>
                  </a:schemeClr>
                </a:solidFill>
              </a:rPr>
              <a:t>2024</a:t>
            </a:r>
            <a:r>
              <a:rPr lang="en-US" sz="5600" spc="5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5600" spc="50">
                <a:solidFill>
                  <a:srgbClr val="000E22"/>
                </a:solidFill>
              </a:rPr>
              <a:t>at a Glance</a:t>
            </a:r>
          </a:p>
        </p:txBody>
      </p:sp>
      <p:pic>
        <p:nvPicPr>
          <p:cNvPr id="37" name="DayNigthMorning - Medical News.mp3">
            <a:hlinkClick r:id="" action="ppaction://media"/>
            <a:extLst>
              <a:ext uri="{FF2B5EF4-FFF2-40B4-BE49-F238E27FC236}">
                <a16:creationId xmlns:a16="http://schemas.microsoft.com/office/drawing/2014/main" id="{64865735-A219-BCC6-CF9A-C42555045D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752.0828"/>
                  <p14:fade out="3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" y="54177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50" advClick="0" advTm="8500">
        <p159:morph option="byObject"/>
      </p:transition>
    </mc:Choice>
    <mc:Fallback xmlns="">
      <p:transition spd="slow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75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624BC-7491-8A8B-4F20-B925F9FDA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CC16C39A-AE7A-286E-2146-C71762ACB874}"/>
              </a:ext>
            </a:extLst>
          </p:cNvPr>
          <p:cNvGrpSpPr/>
          <p:nvPr/>
        </p:nvGrpSpPr>
        <p:grpSpPr>
          <a:xfrm>
            <a:off x="6788161" y="4636147"/>
            <a:ext cx="4009045" cy="1432249"/>
            <a:chOff x="3926836" y="2943453"/>
            <a:chExt cx="4009045" cy="1432249"/>
          </a:xfrm>
        </p:grpSpPr>
        <p:pic>
          <p:nvPicPr>
            <p:cNvPr id="72" name="Picture 2">
              <a:extLst>
                <a:ext uri="{FF2B5EF4-FFF2-40B4-BE49-F238E27FC236}">
                  <a16:creationId xmlns:a16="http://schemas.microsoft.com/office/drawing/2014/main" id="{65973179-B09A-4844-D140-B11FCA3A7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0122" y="2943453"/>
              <a:ext cx="1896417" cy="365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031532A-2A30-BFC0-15AE-91BAD8C277E2}"/>
                </a:ext>
              </a:extLst>
            </p:cNvPr>
            <p:cNvSpPr txBox="1"/>
            <p:nvPr/>
          </p:nvSpPr>
          <p:spPr>
            <a:xfrm>
              <a:off x="3926836" y="3990981"/>
              <a:ext cx="4009045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900" b="0">
                  <a:solidFill>
                    <a:schemeClr val="bg2">
                      <a:alpha val="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settle FCA and AKS allegations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D65F4B4-E0CC-8FF2-3470-30B48CEEAF9F}"/>
                </a:ext>
              </a:extLst>
            </p:cNvPr>
            <p:cNvSpPr txBox="1"/>
            <p:nvPr/>
          </p:nvSpPr>
          <p:spPr>
            <a:xfrm>
              <a:off x="4994609" y="3575493"/>
              <a:ext cx="1873500" cy="428579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300" b="1">
                  <a:solidFill>
                    <a:schemeClr val="accent1">
                      <a:lumMod val="60000"/>
                      <a:lumOff val="40000"/>
                      <a:alpha val="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$25.5 million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9F787410-66B2-A593-C416-22A1264A4312}"/>
              </a:ext>
            </a:extLst>
          </p:cNvPr>
          <p:cNvSpPr>
            <a:spLocks noChangeAspect="1"/>
          </p:cNvSpPr>
          <p:nvPr/>
        </p:nvSpPr>
        <p:spPr>
          <a:xfrm>
            <a:off x="7519916" y="743174"/>
            <a:ext cx="4672084" cy="611482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66000">
                <a:schemeClr val="tx1">
                  <a:alpha val="95336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FE43C2D8-0019-22CC-080D-857D9D8DFBEB}"/>
              </a:ext>
            </a:extLst>
          </p:cNvPr>
          <p:cNvSpPr txBox="1">
            <a:spLocks/>
          </p:cNvSpPr>
          <p:nvPr/>
        </p:nvSpPr>
        <p:spPr>
          <a:xfrm>
            <a:off x="523154" y="932058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Pharma</a:t>
            </a:r>
          </a:p>
        </p:txBody>
      </p:sp>
      <p:sp>
        <p:nvSpPr>
          <p:cNvPr id="23" name="Title 14">
            <a:extLst>
              <a:ext uri="{FF2B5EF4-FFF2-40B4-BE49-F238E27FC236}">
                <a16:creationId xmlns:a16="http://schemas.microsoft.com/office/drawing/2014/main" id="{BC5DC398-42B6-ABCE-E990-C195AE2B2F5A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6472789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B3ED0D-335E-496F-72D0-95155FA0C75C}"/>
              </a:ext>
            </a:extLst>
          </p:cNvPr>
          <p:cNvSpPr txBox="1"/>
          <p:nvPr/>
        </p:nvSpPr>
        <p:spPr>
          <a:xfrm>
            <a:off x="436138" y="3245106"/>
            <a:ext cx="3271330" cy="99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criminal plea and civi</a:t>
            </a:r>
            <a:r>
              <a:rPr lang="en-US" sz="1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FCA settlement for role in </a:t>
            </a: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opioid crisis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DF5CCD-6F86-E06B-8BBC-A24FA3C947E4}"/>
              </a:ext>
            </a:extLst>
          </p:cNvPr>
          <p:cNvGrpSpPr/>
          <p:nvPr/>
        </p:nvGrpSpPr>
        <p:grpSpPr>
          <a:xfrm>
            <a:off x="310124" y="2809047"/>
            <a:ext cx="3598497" cy="399340"/>
            <a:chOff x="413051" y="3608034"/>
            <a:chExt cx="3598497" cy="39934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80BC0E-730C-97C6-8DBE-C2356A3803D7}"/>
                </a:ext>
              </a:extLst>
            </p:cNvPr>
            <p:cNvSpPr txBox="1"/>
            <p:nvPr/>
          </p:nvSpPr>
          <p:spPr>
            <a:xfrm>
              <a:off x="413051" y="3608034"/>
              <a:ext cx="1663636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1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$1.5 billion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50D33C-64ED-878B-6096-CE3CB247B030}"/>
                </a:ext>
              </a:extLst>
            </p:cNvPr>
            <p:cNvSpPr txBox="1"/>
            <p:nvPr/>
          </p:nvSpPr>
          <p:spPr>
            <a:xfrm>
              <a:off x="1747359" y="3608034"/>
              <a:ext cx="2264189" cy="399340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1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$465 million</a:t>
              </a:r>
            </a:p>
          </p:txBody>
        </p:sp>
      </p:grpSp>
      <p:pic>
        <p:nvPicPr>
          <p:cNvPr id="29" name="Picture 18" descr="Endo Pharmaceuticals - Pediatric Endocrine Society">
            <a:extLst>
              <a:ext uri="{FF2B5EF4-FFF2-40B4-BE49-F238E27FC236}">
                <a16:creationId xmlns:a16="http://schemas.microsoft.com/office/drawing/2014/main" id="{7837623C-6517-EA65-FE62-3A0B4E82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64" y="2278144"/>
            <a:ext cx="1546462" cy="4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Teva’s FDA-approved generic version of Truvada®">
            <a:extLst>
              <a:ext uri="{FF2B5EF4-FFF2-40B4-BE49-F238E27FC236}">
                <a16:creationId xmlns:a16="http://schemas.microsoft.com/office/drawing/2014/main" id="{5A80895B-71EF-CEB1-96F4-02D4CED89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04" y="2304299"/>
            <a:ext cx="1137998" cy="3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0C1C691-492F-32C8-842F-3922447DD2CA}"/>
              </a:ext>
            </a:extLst>
          </p:cNvPr>
          <p:cNvSpPr txBox="1"/>
          <p:nvPr/>
        </p:nvSpPr>
        <p:spPr>
          <a:xfrm>
            <a:off x="3762306" y="3245106"/>
            <a:ext cx="2821994" cy="99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price-fixing and copay support allegations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B5D048-741A-77C3-8E7A-BF26CA456AC2}"/>
              </a:ext>
            </a:extLst>
          </p:cNvPr>
          <p:cNvSpPr txBox="1"/>
          <p:nvPr/>
        </p:nvSpPr>
        <p:spPr>
          <a:xfrm>
            <a:off x="4236553" y="2809047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$450 million</a:t>
            </a:r>
          </a:p>
        </p:txBody>
      </p:sp>
      <p:pic>
        <p:nvPicPr>
          <p:cNvPr id="46" name="Picture 2" descr="Cassava Sciences Logo - PNG Logo Vector Brand Downloads (SVG, EPS)">
            <a:extLst>
              <a:ext uri="{FF2B5EF4-FFF2-40B4-BE49-F238E27FC236}">
                <a16:creationId xmlns:a16="http://schemas.microsoft.com/office/drawing/2014/main" id="{E796BC28-C772-FCF1-F499-6EACD3A3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557" y="2190705"/>
            <a:ext cx="1659528" cy="43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1782334-2A85-9602-3C84-535C4CE16150}"/>
              </a:ext>
            </a:extLst>
          </p:cNvPr>
          <p:cNvSpPr txBox="1"/>
          <p:nvPr/>
        </p:nvSpPr>
        <p:spPr>
          <a:xfrm>
            <a:off x="8927883" y="3282645"/>
            <a:ext cx="294049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 allegations of misleading investors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F97A8D-6BDC-176F-4D92-37EB6E4D3A89}"/>
              </a:ext>
            </a:extLst>
          </p:cNvPr>
          <p:cNvSpPr txBox="1"/>
          <p:nvPr/>
        </p:nvSpPr>
        <p:spPr>
          <a:xfrm>
            <a:off x="9461381" y="2846586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$40 million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D27321F-05F7-FA21-01C5-FCD313468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682" y="4170997"/>
            <a:ext cx="2079931" cy="37620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6018321-5348-D6E1-6BEE-1EBDC22E5216}"/>
              </a:ext>
            </a:extLst>
          </p:cNvPr>
          <p:cNvSpPr txBox="1"/>
          <p:nvPr/>
        </p:nvSpPr>
        <p:spPr>
          <a:xfrm>
            <a:off x="4443911" y="5099442"/>
            <a:ext cx="2754242" cy="129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FDCA criminal plea and civil FCA settlement</a:t>
            </a:r>
          </a:p>
          <a:p>
            <a:pPr algn="ctr">
              <a:lnSpc>
                <a:spcPct val="105000"/>
              </a:lnSpc>
            </a:pPr>
            <a:endParaRPr lang="en-US" sz="1900" b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833222-4FDF-0CB7-414B-0D33173EBA33}"/>
              </a:ext>
            </a:extLst>
          </p:cNvPr>
          <p:cNvSpPr txBox="1"/>
          <p:nvPr/>
        </p:nvSpPr>
        <p:spPr>
          <a:xfrm>
            <a:off x="4854401" y="4644379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$3.5 million</a:t>
            </a:r>
          </a:p>
        </p:txBody>
      </p:sp>
      <p:pic>
        <p:nvPicPr>
          <p:cNvPr id="58" name="Picture 2" descr="Home - Sentynl Therapeutics, Inc.">
            <a:extLst>
              <a:ext uri="{FF2B5EF4-FFF2-40B4-BE49-F238E27FC236}">
                <a16:creationId xmlns:a16="http://schemas.microsoft.com/office/drawing/2014/main" id="{7A536C87-6A62-A811-2FA4-029DBCC40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t="34707" r="7670" b="34707"/>
          <a:stretch/>
        </p:blipFill>
        <p:spPr bwMode="auto">
          <a:xfrm>
            <a:off x="7722502" y="4105737"/>
            <a:ext cx="2007009" cy="48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5E9DC77-984D-48C6-DB7F-CE6F929D7B92}"/>
              </a:ext>
            </a:extLst>
          </p:cNvPr>
          <p:cNvSpPr txBox="1"/>
          <p:nvPr/>
        </p:nvSpPr>
        <p:spPr>
          <a:xfrm>
            <a:off x="7350668" y="5104721"/>
            <a:ext cx="2856692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opioid-related kickback allegations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783C39-BF41-8916-931D-455FE2E95646}"/>
              </a:ext>
            </a:extLst>
          </p:cNvPr>
          <p:cNvSpPr txBox="1"/>
          <p:nvPr/>
        </p:nvSpPr>
        <p:spPr>
          <a:xfrm>
            <a:off x="7698680" y="4686301"/>
            <a:ext cx="2160668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$750 thousand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16D1359-749A-9E0F-089A-2C78E1320A6A}"/>
              </a:ext>
            </a:extLst>
          </p:cNvPr>
          <p:cNvSpPr txBox="1"/>
          <p:nvPr/>
        </p:nvSpPr>
        <p:spPr>
          <a:xfrm>
            <a:off x="1581201" y="5062799"/>
            <a:ext cx="2649048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price-fixing allegations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E9B982F-253E-11F7-EE98-658ED14C1884}"/>
              </a:ext>
            </a:extLst>
          </p:cNvPr>
          <p:cNvSpPr txBox="1"/>
          <p:nvPr/>
        </p:nvSpPr>
        <p:spPr>
          <a:xfrm>
            <a:off x="1968975" y="4644379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 million</a:t>
            </a:r>
          </a:p>
        </p:txBody>
      </p:sp>
      <p:pic>
        <p:nvPicPr>
          <p:cNvPr id="81" name="Picture 2" descr="Glenmark Pharmaceuticals - Wikipedia">
            <a:extLst>
              <a:ext uri="{FF2B5EF4-FFF2-40B4-BE49-F238E27FC236}">
                <a16:creationId xmlns:a16="http://schemas.microsoft.com/office/drawing/2014/main" id="{804D1DF1-3E18-1DD2-93F0-21E7A0050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4"/>
          <a:stretch/>
        </p:blipFill>
        <p:spPr bwMode="auto">
          <a:xfrm>
            <a:off x="2226950" y="3913727"/>
            <a:ext cx="1357551" cy="63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5F5BEA-6825-2643-A3AC-7068BC08F0EF}"/>
              </a:ext>
            </a:extLst>
          </p:cNvPr>
          <p:cNvSpPr txBox="1"/>
          <p:nvPr/>
        </p:nvSpPr>
        <p:spPr>
          <a:xfrm>
            <a:off x="6527901" y="3255254"/>
            <a:ext cx="2497874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kickback allegations*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269A-7E23-BDC4-6E78-D402FCFF5002}"/>
              </a:ext>
            </a:extLst>
          </p:cNvPr>
          <p:cNvSpPr txBox="1"/>
          <p:nvPr/>
        </p:nvSpPr>
        <p:spPr>
          <a:xfrm>
            <a:off x="6840088" y="2819195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$47 million</a:t>
            </a:r>
          </a:p>
        </p:txBody>
      </p:sp>
      <p:pic>
        <p:nvPicPr>
          <p:cNvPr id="9" name="Picture 2" descr="QOL Medical: Changing Lives">
            <a:extLst>
              <a:ext uri="{FF2B5EF4-FFF2-40B4-BE49-F238E27FC236}">
                <a16:creationId xmlns:a16="http://schemas.microsoft.com/office/drawing/2014/main" id="{C6BA2253-2DC7-95B3-5EAB-6C6DBABED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78" y="1970978"/>
            <a:ext cx="1036519" cy="81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866CD4-ACE3-F354-7B0C-25E636617582}"/>
              </a:ext>
            </a:extLst>
          </p:cNvPr>
          <p:cNvSpPr txBox="1"/>
          <p:nvPr/>
        </p:nvSpPr>
        <p:spPr>
          <a:xfrm>
            <a:off x="6603305" y="3987836"/>
            <a:ext cx="2263902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500" b="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5E065-A971-F387-019B-EEDCB3E80A34}"/>
              </a:ext>
            </a:extLst>
          </p:cNvPr>
          <p:cNvSpPr txBox="1"/>
          <p:nvPr/>
        </p:nvSpPr>
        <p:spPr>
          <a:xfrm>
            <a:off x="2520149" y="5488768"/>
            <a:ext cx="3670466" cy="37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kickback allegations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E80560-8D92-8435-31A5-473AEFA6825A}"/>
              </a:ext>
            </a:extLst>
          </p:cNvPr>
          <p:cNvSpPr txBox="1"/>
          <p:nvPr/>
        </p:nvSpPr>
        <p:spPr>
          <a:xfrm>
            <a:off x="3418632" y="5073280"/>
            <a:ext cx="1873500" cy="39934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 million</a:t>
            </a:r>
          </a:p>
        </p:txBody>
      </p:sp>
      <p:pic>
        <p:nvPicPr>
          <p:cNvPr id="4" name="Picture 2" descr="Innovasis Announces FDA Clearance of the First HA Porous PEEK Interbody  Fusion Device – Ortho Spine News">
            <a:extLst>
              <a:ext uri="{FF2B5EF4-FFF2-40B4-BE49-F238E27FC236}">
                <a16:creationId xmlns:a16="http://schemas.microsoft.com/office/drawing/2014/main" id="{C81137FB-CA7D-CE27-0365-2B1D450C5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9417" r="11320" b="25033"/>
          <a:stretch/>
        </p:blipFill>
        <p:spPr bwMode="auto">
          <a:xfrm>
            <a:off x="3080824" y="4339866"/>
            <a:ext cx="2686930" cy="4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B6332590-7F20-B911-19F0-4AC26D6AEB5B}"/>
              </a:ext>
            </a:extLst>
          </p:cNvPr>
          <p:cNvSpPr txBox="1">
            <a:spLocks/>
          </p:cNvSpPr>
          <p:nvPr/>
        </p:nvSpPr>
        <p:spPr>
          <a:xfrm>
            <a:off x="3842475" y="932688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bg2">
                    <a:lumMod val="85000"/>
                    <a:lumOff val="15000"/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Device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84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22000">
        <p159:morph option="byObject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" grpId="0"/>
      <p:bldP spid="38" grpId="0"/>
      <p:bldP spid="38" grpId="1"/>
      <p:bldP spid="40" grpId="0"/>
      <p:bldP spid="40" grpId="1"/>
      <p:bldP spid="48" grpId="0"/>
      <p:bldP spid="48" grpId="1"/>
      <p:bldP spid="49" grpId="0"/>
      <p:bldP spid="49" grpId="1"/>
      <p:bldP spid="54" grpId="0"/>
      <p:bldP spid="54" grpId="1"/>
      <p:bldP spid="55" grpId="0"/>
      <p:bldP spid="55" grpId="1"/>
      <p:bldP spid="60" grpId="0"/>
      <p:bldP spid="61" grpId="0"/>
      <p:bldP spid="76" grpId="0"/>
      <p:bldP spid="76" grpId="1"/>
      <p:bldP spid="77" grpId="0"/>
      <p:bldP spid="77" grpId="1"/>
      <p:bldP spid="5" grpId="0"/>
      <p:bldP spid="5" grpId="1"/>
      <p:bldP spid="6" grpId="0"/>
      <p:bldP spid="6" grpId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6DADC-8E36-623A-48C0-EB4F93969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9E5BB624-EBB6-B670-882F-16A5B152F06B}"/>
              </a:ext>
            </a:extLst>
          </p:cNvPr>
          <p:cNvSpPr txBox="1">
            <a:spLocks/>
          </p:cNvSpPr>
          <p:nvPr/>
        </p:nvSpPr>
        <p:spPr>
          <a:xfrm>
            <a:off x="521208" y="932688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Device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4A85B7-FA1B-7472-9921-42ABE02324D5}"/>
              </a:ext>
            </a:extLst>
          </p:cNvPr>
          <p:cNvSpPr txBox="1"/>
          <p:nvPr/>
        </p:nvSpPr>
        <p:spPr>
          <a:xfrm>
            <a:off x="2520149" y="4105515"/>
            <a:ext cx="3670466" cy="37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kickback allegations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2155F-35A4-91E3-FED8-E41A11CEB686}"/>
              </a:ext>
            </a:extLst>
          </p:cNvPr>
          <p:cNvSpPr txBox="1"/>
          <p:nvPr/>
        </p:nvSpPr>
        <p:spPr>
          <a:xfrm>
            <a:off x="3418632" y="3690027"/>
            <a:ext cx="1873500" cy="39934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 million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58FA19-4A84-1125-A0D1-409EB9A988D9}"/>
              </a:ext>
            </a:extLst>
          </p:cNvPr>
          <p:cNvSpPr txBox="1"/>
          <p:nvPr/>
        </p:nvSpPr>
        <p:spPr>
          <a:xfrm>
            <a:off x="6241245" y="4105515"/>
            <a:ext cx="3013860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improper billing allegations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11E22B-4897-13D1-4EE7-12D922CCBF4E}"/>
              </a:ext>
            </a:extLst>
          </p:cNvPr>
          <p:cNvSpPr txBox="1"/>
          <p:nvPr/>
        </p:nvSpPr>
        <p:spPr>
          <a:xfrm>
            <a:off x="6594043" y="3690027"/>
            <a:ext cx="2308265" cy="39934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$700 thousand</a:t>
            </a:r>
          </a:p>
        </p:txBody>
      </p:sp>
      <p:pic>
        <p:nvPicPr>
          <p:cNvPr id="22" name="Picture 2" descr="THD Solutions for Anorectal Disorders | THD">
            <a:extLst>
              <a:ext uri="{FF2B5EF4-FFF2-40B4-BE49-F238E27FC236}">
                <a16:creationId xmlns:a16="http://schemas.microsoft.com/office/drawing/2014/main" id="{75B37EAF-59C3-1D1E-C622-FB309FC8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402" y="2465434"/>
            <a:ext cx="1109547" cy="99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novasis Announces FDA Clearance of the First HA Porous PEEK Interbody  Fusion Device – Ortho Spine News">
            <a:extLst>
              <a:ext uri="{FF2B5EF4-FFF2-40B4-BE49-F238E27FC236}">
                <a16:creationId xmlns:a16="http://schemas.microsoft.com/office/drawing/2014/main" id="{BF125166-92C4-0BEF-B5F4-8CD56F61C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9417" r="11320" b="25033"/>
          <a:stretch/>
        </p:blipFill>
        <p:spPr bwMode="auto">
          <a:xfrm>
            <a:off x="3052688" y="2956613"/>
            <a:ext cx="2686930" cy="42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65C263D-D867-6231-A198-AB6A9E14D2D1}"/>
              </a:ext>
            </a:extLst>
          </p:cNvPr>
          <p:cNvSpPr txBox="1">
            <a:spLocks/>
          </p:cNvSpPr>
          <p:nvPr/>
        </p:nvSpPr>
        <p:spPr>
          <a:xfrm>
            <a:off x="2508202" y="948091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bg2">
                    <a:lumMod val="85000"/>
                    <a:lumOff val="15000"/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Other Healthcare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9EEB36-0E22-C304-D41A-C52E436F984C}"/>
              </a:ext>
            </a:extLst>
          </p:cNvPr>
          <p:cNvSpPr txBox="1"/>
          <p:nvPr/>
        </p:nvSpPr>
        <p:spPr>
          <a:xfrm>
            <a:off x="786655" y="4188258"/>
            <a:ext cx="284312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role in Purdue opioid marketing*</a:t>
            </a:r>
            <a:endParaRPr lang="en-US" sz="1900" b="0" dirty="0">
              <a:solidFill>
                <a:schemeClr val="bg2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3F668F-46DD-C724-EF02-55ACE25E0256}"/>
              </a:ext>
            </a:extLst>
          </p:cNvPr>
          <p:cNvSpPr txBox="1"/>
          <p:nvPr/>
        </p:nvSpPr>
        <p:spPr>
          <a:xfrm>
            <a:off x="1305957" y="3770407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$650 million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98271B-3E48-6953-C8A4-053A500A2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3" b="26606"/>
          <a:stretch/>
        </p:blipFill>
        <p:spPr bwMode="auto">
          <a:xfrm>
            <a:off x="1326406" y="2909737"/>
            <a:ext cx="1873500" cy="9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731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2BF8C-BE57-DFD4-B462-F8C4E428E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25606" descr="A close up of a network&#10;&#10;Description automatically generated">
            <a:extLst>
              <a:ext uri="{FF2B5EF4-FFF2-40B4-BE49-F238E27FC236}">
                <a16:creationId xmlns:a16="http://schemas.microsoft.com/office/drawing/2014/main" id="{3623DC7E-88E9-C31E-5F02-FD8E22FE4D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38" t="42362" r="26560" b="-9913"/>
          <a:stretch/>
        </p:blipFill>
        <p:spPr>
          <a:xfrm rot="5400000">
            <a:off x="5849807" y="515807"/>
            <a:ext cx="6858000" cy="582638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E3EA5E6D-A155-7080-23F0-BE7252FD9CBA}"/>
              </a:ext>
            </a:extLst>
          </p:cNvPr>
          <p:cNvSpPr>
            <a:spLocks noChangeAspect="1"/>
          </p:cNvSpPr>
          <p:nvPr/>
        </p:nvSpPr>
        <p:spPr>
          <a:xfrm>
            <a:off x="6158638" y="0"/>
            <a:ext cx="6033362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67000">
                <a:schemeClr val="tx1">
                  <a:alpha val="95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8613D203-1586-0D4E-5532-EAC3358B0045}"/>
              </a:ext>
            </a:extLst>
          </p:cNvPr>
          <p:cNvSpPr txBox="1">
            <a:spLocks/>
          </p:cNvSpPr>
          <p:nvPr/>
        </p:nvSpPr>
        <p:spPr>
          <a:xfrm>
            <a:off x="521208" y="932688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40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Other Healthcare</a:t>
            </a:r>
          </a:p>
        </p:txBody>
      </p:sp>
      <p:pic>
        <p:nvPicPr>
          <p:cNvPr id="15" name="Picture 2" descr="Humana Logo | NxtGen Innovators">
            <a:extLst>
              <a:ext uri="{FF2B5EF4-FFF2-40B4-BE49-F238E27FC236}">
                <a16:creationId xmlns:a16="http://schemas.microsoft.com/office/drawing/2014/main" id="{6825EB95-D5A6-E486-BFF4-2B84B896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11" y="2332151"/>
            <a:ext cx="1719989" cy="4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E29E93-93A3-BCBD-C563-B1256AF4E011}"/>
              </a:ext>
            </a:extLst>
          </p:cNvPr>
          <p:cNvSpPr txBox="1"/>
          <p:nvPr/>
        </p:nvSpPr>
        <p:spPr>
          <a:xfrm>
            <a:off x="3592657" y="3433300"/>
            <a:ext cx="2907038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allegations of inflating Medicare bids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3F936F-47C4-1619-92ED-9B205511D0B9}"/>
              </a:ext>
            </a:extLst>
          </p:cNvPr>
          <p:cNvSpPr txBox="1"/>
          <p:nvPr/>
        </p:nvSpPr>
        <p:spPr>
          <a:xfrm>
            <a:off x="4075750" y="3017812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$90 million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E39CF-AFC7-4491-A116-B1F93DF604D3}"/>
              </a:ext>
            </a:extLst>
          </p:cNvPr>
          <p:cNvSpPr txBox="1"/>
          <p:nvPr/>
        </p:nvSpPr>
        <p:spPr>
          <a:xfrm>
            <a:off x="6100813" y="3433300"/>
            <a:ext cx="284312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kickback allegations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EDD83F-3A6D-33C4-3795-65E6C1DBD65B}"/>
              </a:ext>
            </a:extLst>
          </p:cNvPr>
          <p:cNvSpPr txBox="1"/>
          <p:nvPr/>
        </p:nvSpPr>
        <p:spPr>
          <a:xfrm>
            <a:off x="6585626" y="3017812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$34 million</a:t>
            </a:r>
          </a:p>
        </p:txBody>
      </p:sp>
      <p:pic>
        <p:nvPicPr>
          <p:cNvPr id="26" name="Picture 25" descr="DaVita - Management Leadership for Tomorrow">
            <a:extLst>
              <a:ext uri="{FF2B5EF4-FFF2-40B4-BE49-F238E27FC236}">
                <a16:creationId xmlns:a16="http://schemas.microsoft.com/office/drawing/2014/main" id="{76459ED6-E23E-C0E3-5518-DD7F2B44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695" y="2096461"/>
            <a:ext cx="2045362" cy="9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90FA0E-9031-F364-F13C-7DCF0125BEE0}"/>
              </a:ext>
            </a:extLst>
          </p:cNvPr>
          <p:cNvSpPr txBox="1"/>
          <p:nvPr/>
        </p:nvSpPr>
        <p:spPr>
          <a:xfrm>
            <a:off x="8752928" y="3438887"/>
            <a:ext cx="2639724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kickback allegations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E5BBD6-576B-3A22-653C-5EBEC79C8485}"/>
              </a:ext>
            </a:extLst>
          </p:cNvPr>
          <p:cNvSpPr txBox="1"/>
          <p:nvPr/>
        </p:nvSpPr>
        <p:spPr>
          <a:xfrm>
            <a:off x="9136040" y="3015879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$25.5 million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1D9D68D0-C7B5-F8EA-9DF8-735291CF1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t="33475" b="37876"/>
          <a:stretch/>
        </p:blipFill>
        <p:spPr bwMode="auto">
          <a:xfrm>
            <a:off x="5009074" y="3928023"/>
            <a:ext cx="2385162" cy="6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4">
            <a:extLst>
              <a:ext uri="{FF2B5EF4-FFF2-40B4-BE49-F238E27FC236}">
                <a16:creationId xmlns:a16="http://schemas.microsoft.com/office/drawing/2014/main" id="{8605E71E-D97E-9775-7750-DF1CC1FBFA0C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6472789" cy="1938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F4E004-D767-E9AD-9F7E-5249AE455EB4}"/>
              </a:ext>
            </a:extLst>
          </p:cNvPr>
          <p:cNvSpPr txBox="1"/>
          <p:nvPr/>
        </p:nvSpPr>
        <p:spPr>
          <a:xfrm>
            <a:off x="786655" y="3433299"/>
            <a:ext cx="284312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Advisory role in Purdue opioid marketing*</a:t>
            </a:r>
            <a:endParaRPr lang="en-US" sz="1900" b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A1542-0783-3552-8168-FC62D0FCD521}"/>
              </a:ext>
            </a:extLst>
          </p:cNvPr>
          <p:cNvSpPr txBox="1"/>
          <p:nvPr/>
        </p:nvSpPr>
        <p:spPr>
          <a:xfrm>
            <a:off x="1305957" y="3015448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$650 million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8A0A082-C179-CCB3-7019-9904FB2D3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3" b="26606"/>
          <a:stretch/>
        </p:blipFill>
        <p:spPr bwMode="auto">
          <a:xfrm>
            <a:off x="1326406" y="2154778"/>
            <a:ext cx="1873500" cy="9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5FD3DF-987D-7FD3-9B57-8363A40802D4}"/>
              </a:ext>
            </a:extLst>
          </p:cNvPr>
          <p:cNvSpPr txBox="1"/>
          <p:nvPr/>
        </p:nvSpPr>
        <p:spPr>
          <a:xfrm>
            <a:off x="1607404" y="5163814"/>
            <a:ext cx="3145716" cy="37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nflating AWP allegations</a:t>
            </a:r>
            <a:endParaRPr lang="en-US" sz="1900" b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F558F-9F39-40F8-354B-E32A230C8D20}"/>
              </a:ext>
            </a:extLst>
          </p:cNvPr>
          <p:cNvSpPr txBox="1"/>
          <p:nvPr/>
        </p:nvSpPr>
        <p:spPr>
          <a:xfrm>
            <a:off x="2104458" y="4686952"/>
            <a:ext cx="2301805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$21.75 million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AA5220-4B9E-7021-9AF4-BC754106FE3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907"/>
          <a:stretch/>
        </p:blipFill>
        <p:spPr>
          <a:xfrm>
            <a:off x="2204527" y="3924286"/>
            <a:ext cx="1940411" cy="6992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ABA7D1-51BF-272E-BF5E-7105C9403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82" y="2476558"/>
            <a:ext cx="1896417" cy="36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D3E255-891E-9182-3134-8679D8644723}"/>
              </a:ext>
            </a:extLst>
          </p:cNvPr>
          <p:cNvSpPr txBox="1"/>
          <p:nvPr/>
        </p:nvSpPr>
        <p:spPr>
          <a:xfrm>
            <a:off x="4770434" y="5103306"/>
            <a:ext cx="310975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allegations of unnecessary testing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753FD8-79D6-3A38-21AC-3D2C77F6151D}"/>
              </a:ext>
            </a:extLst>
          </p:cNvPr>
          <p:cNvSpPr txBox="1"/>
          <p:nvPr/>
        </p:nvSpPr>
        <p:spPr>
          <a:xfrm>
            <a:off x="5388562" y="4626444"/>
            <a:ext cx="1873500" cy="39934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 million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8FA26D-E5C3-A503-9E9D-578C604FDEFD}"/>
              </a:ext>
            </a:extLst>
          </p:cNvPr>
          <p:cNvSpPr txBox="1"/>
          <p:nvPr/>
        </p:nvSpPr>
        <p:spPr>
          <a:xfrm>
            <a:off x="7695910" y="5135105"/>
            <a:ext cx="2795806" cy="685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9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kickback allegations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DE977-6DE9-9BA3-E918-FF5D42585AB4}"/>
              </a:ext>
            </a:extLst>
          </p:cNvPr>
          <p:cNvSpPr txBox="1"/>
          <p:nvPr/>
        </p:nvSpPr>
        <p:spPr>
          <a:xfrm>
            <a:off x="8157063" y="4697560"/>
            <a:ext cx="1873500" cy="399340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1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$1.67 million</a:t>
            </a:r>
          </a:p>
        </p:txBody>
      </p:sp>
      <p:pic>
        <p:nvPicPr>
          <p:cNvPr id="7" name="Picture 2" descr="Besse Medical | LinkedIn">
            <a:extLst>
              <a:ext uri="{FF2B5EF4-FFF2-40B4-BE49-F238E27FC236}">
                <a16:creationId xmlns:a16="http://schemas.microsoft.com/office/drawing/2014/main" id="{4BDBF1B2-382B-668A-C99C-CED71DBC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63" y="3804630"/>
            <a:ext cx="713796" cy="71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6E72E1-E8B7-AF12-2F99-7C9C9614E124}"/>
              </a:ext>
            </a:extLst>
          </p:cNvPr>
          <p:cNvSpPr txBox="1"/>
          <p:nvPr/>
        </p:nvSpPr>
        <p:spPr>
          <a:xfrm>
            <a:off x="1072576" y="4102648"/>
            <a:ext cx="2263902" cy="31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en-US" sz="1500" b="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*Entered into CIA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655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22000">
        <p159:morph option="byObject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7" grpId="0"/>
      <p:bldP spid="17" grpId="1"/>
      <p:bldP spid="18" grpId="0"/>
      <p:bldP spid="18" grpId="1"/>
      <p:bldP spid="21" grpId="0"/>
      <p:bldP spid="21" grpId="1"/>
      <p:bldP spid="22" grpId="0"/>
      <p:bldP spid="22" grpId="1"/>
      <p:bldP spid="27" grpId="0"/>
      <p:bldP spid="27" grpId="1"/>
      <p:bldP spid="28" grpId="0"/>
      <p:bldP spid="28" grpId="1"/>
      <p:bldP spid="5" grpId="0"/>
      <p:bldP spid="6" grpId="0"/>
      <p:bldP spid="9" grpId="0"/>
      <p:bldP spid="9" grpId="1"/>
      <p:bldP spid="10" grpId="0"/>
      <p:bldP spid="10" grpId="1"/>
      <p:bldP spid="19" grpId="0"/>
      <p:bldP spid="19" grpId="1"/>
      <p:bldP spid="20" grpId="0"/>
      <p:bldP spid="20" grpId="1"/>
      <p:bldP spid="3" grpId="0"/>
      <p:bldP spid="4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4D50C07-E2A7-1153-1A5E-15CC721F6D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E1ABC388-029F-DA21-FC70-AA41224289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" t="-3639"/>
          <a:stretch/>
        </p:blipFill>
        <p:spPr>
          <a:xfrm rot="19476979">
            <a:off x="7487743" y="5356191"/>
            <a:ext cx="5202554" cy="3585688"/>
          </a:xfrm>
          <a:prstGeom prst="rect">
            <a:avLst/>
          </a:prstGeom>
          <a:noFill/>
        </p:spPr>
      </p:pic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18035EEA-CB75-E70E-98D0-A6F3A30D27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297458" y="-1578374"/>
            <a:ext cx="7564973" cy="4255298"/>
          </a:xfrm>
          <a:prstGeom prst="rect">
            <a:avLst/>
          </a:prstGeom>
          <a:noFill/>
        </p:spPr>
      </p:pic>
      <p:sp>
        <p:nvSpPr>
          <p:cNvPr id="3" name="Title 14">
            <a:extLst>
              <a:ext uri="{FF2B5EF4-FFF2-40B4-BE49-F238E27FC236}">
                <a16:creationId xmlns:a16="http://schemas.microsoft.com/office/drawing/2014/main" id="{383DDE28-F5B3-AEEB-E310-B934685BE743}"/>
              </a:ext>
            </a:extLst>
          </p:cNvPr>
          <p:cNvSpPr txBox="1">
            <a:spLocks/>
          </p:cNvSpPr>
          <p:nvPr/>
        </p:nvSpPr>
        <p:spPr>
          <a:xfrm>
            <a:off x="550863" y="502920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BF8660-721F-FA90-E7C0-E6A472CE6F1C}"/>
              </a:ext>
            </a:extLst>
          </p:cNvPr>
          <p:cNvSpPr txBox="1"/>
          <p:nvPr/>
        </p:nvSpPr>
        <p:spPr>
          <a:xfrm flipH="1">
            <a:off x="1388471" y="2313310"/>
            <a:ext cx="9415058" cy="2231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600"/>
              </a:spcBef>
              <a:tabLst>
                <a:tab pos="2682875" algn="l"/>
              </a:tabLst>
            </a:pPr>
            <a:r>
              <a:rPr lang="en-US" sz="4300">
                <a:latin typeface="+mj-lt"/>
                <a:cs typeface="Arial" panose="020B0604020202020204" pitchFamily="34" charset="0"/>
              </a:rPr>
              <a:t>2024:</a:t>
            </a:r>
          </a:p>
          <a:p>
            <a:pPr algn="ctr">
              <a:spcBef>
                <a:spcPts val="600"/>
              </a:spcBef>
              <a:tabLst>
                <a:tab pos="2682875" algn="l"/>
              </a:tabLst>
            </a:pPr>
            <a:r>
              <a:rPr lang="en-US" sz="4300" b="1">
                <a:solidFill>
                  <a:srgbClr val="CC7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43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>
                <a:latin typeface="Arial" panose="020B0604020202020204" pitchFamily="34" charset="0"/>
                <a:cs typeface="Arial" panose="020B0604020202020204" pitchFamily="34" charset="0"/>
              </a:rPr>
              <a:t>life sciences companies</a:t>
            </a:r>
          </a:p>
          <a:p>
            <a:pPr algn="ctr">
              <a:spcBef>
                <a:spcPts val="600"/>
              </a:spcBef>
              <a:tabLst>
                <a:tab pos="2682875" algn="l"/>
              </a:tabLst>
            </a:pPr>
            <a:r>
              <a:rPr lang="en-US" sz="4300" b="1">
                <a:solidFill>
                  <a:srgbClr val="CC75FF"/>
                </a:solidFill>
                <a:latin typeface="Arial"/>
                <a:cs typeface="Arial"/>
              </a:rPr>
              <a:t>~$3.4 billion</a:t>
            </a:r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CAAE9B82-BDAD-1374-3E03-29FF299DDB5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EC7CD9-925B-6CA1-8EA5-9C45F1CB18B1}"/>
              </a:ext>
            </a:extLst>
          </p:cNvPr>
          <p:cNvGrpSpPr/>
          <p:nvPr/>
        </p:nvGrpSpPr>
        <p:grpSpPr>
          <a:xfrm>
            <a:off x="-917017" y="-1852481"/>
            <a:ext cx="1663636" cy="906870"/>
            <a:chOff x="847216" y="2318826"/>
            <a:chExt cx="1663636" cy="9068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BCF664-ADAD-5526-F0FB-B98B3BE3FA97}"/>
                </a:ext>
              </a:extLst>
            </p:cNvPr>
            <p:cNvSpPr txBox="1"/>
            <p:nvPr/>
          </p:nvSpPr>
          <p:spPr>
            <a:xfrm>
              <a:off x="847216" y="2840975"/>
              <a:ext cx="1663636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$1.5 billion</a:t>
              </a:r>
            </a:p>
          </p:txBody>
        </p:sp>
        <p:pic>
          <p:nvPicPr>
            <p:cNvPr id="22" name="Picture 18" descr="Endo Pharmaceuticals - Pediatric Endocrine Society">
              <a:extLst>
                <a:ext uri="{FF2B5EF4-FFF2-40B4-BE49-F238E27FC236}">
                  <a16:creationId xmlns:a16="http://schemas.microsoft.com/office/drawing/2014/main" id="{A13D880A-0A89-EF18-1CE7-FAC4379D6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803" y="2318826"/>
              <a:ext cx="1275456" cy="365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FC43FE2-8F59-4447-867C-D0EEEA3EBC53}"/>
              </a:ext>
            </a:extLst>
          </p:cNvPr>
          <p:cNvGrpSpPr/>
          <p:nvPr/>
        </p:nvGrpSpPr>
        <p:grpSpPr>
          <a:xfrm>
            <a:off x="6624627" y="-1799572"/>
            <a:ext cx="1873500" cy="886609"/>
            <a:chOff x="5429324" y="2339087"/>
            <a:chExt cx="1873500" cy="886609"/>
          </a:xfrm>
        </p:grpSpPr>
        <p:pic>
          <p:nvPicPr>
            <p:cNvPr id="62" name="Picture 8" descr="Teva’s FDA-approved generic version of Truvada®">
              <a:extLst>
                <a:ext uri="{FF2B5EF4-FFF2-40B4-BE49-F238E27FC236}">
                  <a16:creationId xmlns:a16="http://schemas.microsoft.com/office/drawing/2014/main" id="{9A3DD92D-3DFD-4642-F2C4-A78827549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695" y="2339087"/>
              <a:ext cx="896046" cy="31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17D62FA-FB64-2E5C-1359-5643306D76E3}"/>
                </a:ext>
              </a:extLst>
            </p:cNvPr>
            <p:cNvSpPr txBox="1"/>
            <p:nvPr/>
          </p:nvSpPr>
          <p:spPr>
            <a:xfrm>
              <a:off x="5429324" y="2840975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$450 million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295CE45-C268-3307-E00E-18601EC6B471}"/>
              </a:ext>
            </a:extLst>
          </p:cNvPr>
          <p:cNvGrpSpPr/>
          <p:nvPr/>
        </p:nvGrpSpPr>
        <p:grpSpPr>
          <a:xfrm>
            <a:off x="3892858" y="-1825484"/>
            <a:ext cx="2213821" cy="897902"/>
            <a:chOff x="2458264" y="2327794"/>
            <a:chExt cx="2213821" cy="89790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334A3A6-9A4A-8F00-BDEE-9FBC4AB9DD11}"/>
                </a:ext>
              </a:extLst>
            </p:cNvPr>
            <p:cNvSpPr txBox="1"/>
            <p:nvPr/>
          </p:nvSpPr>
          <p:spPr>
            <a:xfrm>
              <a:off x="2458264" y="2840975"/>
              <a:ext cx="2213821" cy="3847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$465 million</a:t>
              </a:r>
            </a:p>
          </p:txBody>
        </p:sp>
        <p:pic>
          <p:nvPicPr>
            <p:cNvPr id="66" name="Picture 18" descr="Endo Pharmaceuticals - Pediatric Endocrine Society">
              <a:extLst>
                <a:ext uri="{FF2B5EF4-FFF2-40B4-BE49-F238E27FC236}">
                  <a16:creationId xmlns:a16="http://schemas.microsoft.com/office/drawing/2014/main" id="{9A534046-E36F-AEEB-67EA-2AE6A9A20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826" y="2327794"/>
              <a:ext cx="1244167" cy="35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9B395CD-AF35-345A-3019-1BD5D496386D}"/>
              </a:ext>
            </a:extLst>
          </p:cNvPr>
          <p:cNvGrpSpPr/>
          <p:nvPr/>
        </p:nvGrpSpPr>
        <p:grpSpPr>
          <a:xfrm>
            <a:off x="8894631" y="-1792212"/>
            <a:ext cx="1873500" cy="867092"/>
            <a:chOff x="3544053" y="6307678"/>
            <a:chExt cx="1873500" cy="867092"/>
          </a:xfrm>
        </p:grpSpPr>
        <p:pic>
          <p:nvPicPr>
            <p:cNvPr id="68" name="Picture 2" descr="Humana Logo | NxtGen Innovators">
              <a:extLst>
                <a:ext uri="{FF2B5EF4-FFF2-40B4-BE49-F238E27FC236}">
                  <a16:creationId xmlns:a16="http://schemas.microsoft.com/office/drawing/2014/main" id="{D2D706B8-0FD5-CC68-B9E5-BB80D00344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239" y="6307678"/>
              <a:ext cx="1403229" cy="36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459E49E-29FE-E7DD-5B22-0EF0B024AB34}"/>
                </a:ext>
              </a:extLst>
            </p:cNvPr>
            <p:cNvSpPr txBox="1"/>
            <p:nvPr/>
          </p:nvSpPr>
          <p:spPr>
            <a:xfrm>
              <a:off x="3544053" y="6790049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$90 million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2F1BA66-4E7F-7B9B-664C-CE1B472F1284}"/>
              </a:ext>
            </a:extLst>
          </p:cNvPr>
          <p:cNvGrpSpPr/>
          <p:nvPr/>
        </p:nvGrpSpPr>
        <p:grpSpPr>
          <a:xfrm>
            <a:off x="11670337" y="-1956694"/>
            <a:ext cx="1873500" cy="1096720"/>
            <a:chOff x="1666012" y="2913271"/>
            <a:chExt cx="1873500" cy="1096720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6D25604-401D-F13A-52C2-55B3B68A0E8E}"/>
                </a:ext>
              </a:extLst>
            </p:cNvPr>
            <p:cNvSpPr txBox="1"/>
            <p:nvPr/>
          </p:nvSpPr>
          <p:spPr>
            <a:xfrm>
              <a:off x="1666012" y="3610651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$47 million</a:t>
              </a:r>
            </a:p>
          </p:txBody>
        </p:sp>
        <p:pic>
          <p:nvPicPr>
            <p:cNvPr id="72" name="Picture 2" descr="QOL Medical: Changing Lives">
              <a:extLst>
                <a:ext uri="{FF2B5EF4-FFF2-40B4-BE49-F238E27FC236}">
                  <a16:creationId xmlns:a16="http://schemas.microsoft.com/office/drawing/2014/main" id="{8DF4E25D-9D7A-0139-2209-87B6CBC87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103" y="2913271"/>
              <a:ext cx="727166" cy="573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DC47644-CB66-87D0-7B90-0E21165CAF69}"/>
              </a:ext>
            </a:extLst>
          </p:cNvPr>
          <p:cNvGrpSpPr/>
          <p:nvPr/>
        </p:nvGrpSpPr>
        <p:grpSpPr>
          <a:xfrm>
            <a:off x="1410800" y="-2094768"/>
            <a:ext cx="2213821" cy="1154841"/>
            <a:chOff x="2230757" y="1222695"/>
            <a:chExt cx="2213821" cy="1154841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F2ED6373-95A0-AF58-DE25-3D0487AE4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46" b="32160"/>
            <a:stretch/>
          </p:blipFill>
          <p:spPr bwMode="auto">
            <a:xfrm>
              <a:off x="2523460" y="1222695"/>
              <a:ext cx="1645429" cy="73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5563438-448D-8BFE-EFEA-FA6A01ED4649}"/>
                </a:ext>
              </a:extLst>
            </p:cNvPr>
            <p:cNvSpPr txBox="1"/>
            <p:nvPr/>
          </p:nvSpPr>
          <p:spPr>
            <a:xfrm>
              <a:off x="2230757" y="1992815"/>
              <a:ext cx="2213821" cy="3847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$650 million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8FA3E4E-F58B-227B-0E72-E29EBDD3BFCD}"/>
              </a:ext>
            </a:extLst>
          </p:cNvPr>
          <p:cNvGrpSpPr/>
          <p:nvPr/>
        </p:nvGrpSpPr>
        <p:grpSpPr>
          <a:xfrm>
            <a:off x="-3019517" y="-167068"/>
            <a:ext cx="1873500" cy="946987"/>
            <a:chOff x="8700804" y="2293328"/>
            <a:chExt cx="1873500" cy="946987"/>
          </a:xfrm>
        </p:grpSpPr>
        <p:pic>
          <p:nvPicPr>
            <p:cNvPr id="77" name="Picture 2" descr="Cassava Sciences Logo - PNG Logo Vector Brand Downloads (SVG, EPS)">
              <a:extLst>
                <a:ext uri="{FF2B5EF4-FFF2-40B4-BE49-F238E27FC236}">
                  <a16:creationId xmlns:a16="http://schemas.microsoft.com/office/drawing/2014/main" id="{7DE704BA-2B6F-DAFC-90CC-359AE0C74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646" y="2293328"/>
              <a:ext cx="1502149" cy="395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78C215F-5EF6-62A4-1553-70AEDE111973}"/>
                </a:ext>
              </a:extLst>
            </p:cNvPr>
            <p:cNvSpPr txBox="1"/>
            <p:nvPr/>
          </p:nvSpPr>
          <p:spPr>
            <a:xfrm>
              <a:off x="8700804" y="2840975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$40 million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35009F2-3B4C-C56B-6303-1481DB3D1728}"/>
              </a:ext>
            </a:extLst>
          </p:cNvPr>
          <p:cNvGrpSpPr/>
          <p:nvPr/>
        </p:nvGrpSpPr>
        <p:grpSpPr>
          <a:xfrm>
            <a:off x="-3082980" y="3129736"/>
            <a:ext cx="1873500" cy="881484"/>
            <a:chOff x="4994609" y="3093349"/>
            <a:chExt cx="1873500" cy="881484"/>
          </a:xfrm>
        </p:grpSpPr>
        <p:pic>
          <p:nvPicPr>
            <p:cNvPr id="80" name="Picture 2">
              <a:extLst>
                <a:ext uri="{FF2B5EF4-FFF2-40B4-BE49-F238E27FC236}">
                  <a16:creationId xmlns:a16="http://schemas.microsoft.com/office/drawing/2014/main" id="{F1D7FE55-A7D5-EA20-507C-C899795F0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520" y="3093349"/>
              <a:ext cx="1507158" cy="290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1755972-7BF2-D731-6D8A-A5C387C037C6}"/>
                </a:ext>
              </a:extLst>
            </p:cNvPr>
            <p:cNvSpPr txBox="1"/>
            <p:nvPr/>
          </p:nvSpPr>
          <p:spPr>
            <a:xfrm>
              <a:off x="4994609" y="3575493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$25.5 million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D8858B0-D957-840E-63DC-0776772E96E5}"/>
              </a:ext>
            </a:extLst>
          </p:cNvPr>
          <p:cNvGrpSpPr/>
          <p:nvPr/>
        </p:nvGrpSpPr>
        <p:grpSpPr>
          <a:xfrm>
            <a:off x="-2999484" y="1202431"/>
            <a:ext cx="1873500" cy="1094377"/>
            <a:chOff x="6268076" y="6095012"/>
            <a:chExt cx="1873500" cy="109437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DF20F07-A5AF-7B03-0C6F-09CDA06092CB}"/>
                </a:ext>
              </a:extLst>
            </p:cNvPr>
            <p:cNvSpPr txBox="1"/>
            <p:nvPr/>
          </p:nvSpPr>
          <p:spPr>
            <a:xfrm>
              <a:off x="6268076" y="6790049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$34 million</a:t>
              </a:r>
            </a:p>
          </p:txBody>
        </p:sp>
        <p:pic>
          <p:nvPicPr>
            <p:cNvPr id="84" name="Picture 83" descr="DaVita - Management Leadership for Tomorrow">
              <a:extLst>
                <a:ext uri="{FF2B5EF4-FFF2-40B4-BE49-F238E27FC236}">
                  <a16:creationId xmlns:a16="http://schemas.microsoft.com/office/drawing/2014/main" id="{E5B9F8A4-1397-284D-EC14-835E6AD98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7679" y="6095012"/>
              <a:ext cx="1578827" cy="763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3DDB61E-563D-D01A-9392-330958E23FFE}"/>
              </a:ext>
            </a:extLst>
          </p:cNvPr>
          <p:cNvGrpSpPr/>
          <p:nvPr/>
        </p:nvGrpSpPr>
        <p:grpSpPr>
          <a:xfrm>
            <a:off x="12994165" y="380579"/>
            <a:ext cx="1876549" cy="1019313"/>
            <a:chOff x="9146733" y="6155457"/>
            <a:chExt cx="1876549" cy="101931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4A869A4-EE87-F2E9-31FB-1C9B1AD28707}"/>
                </a:ext>
              </a:extLst>
            </p:cNvPr>
            <p:cNvSpPr txBox="1"/>
            <p:nvPr/>
          </p:nvSpPr>
          <p:spPr>
            <a:xfrm>
              <a:off x="9149782" y="6790049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$13 million</a:t>
              </a:r>
            </a:p>
          </p:txBody>
        </p:sp>
        <p:pic>
          <p:nvPicPr>
            <p:cNvPr id="87" name="Picture 2">
              <a:extLst>
                <a:ext uri="{FF2B5EF4-FFF2-40B4-BE49-F238E27FC236}">
                  <a16:creationId xmlns:a16="http://schemas.microsoft.com/office/drawing/2014/main" id="{4661A3C8-0D0A-C4F1-5773-AD3B15E6D9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/>
            <a:srcRect t="29943" b="37007"/>
            <a:stretch/>
          </p:blipFill>
          <p:spPr bwMode="auto">
            <a:xfrm>
              <a:off x="9146733" y="6155457"/>
              <a:ext cx="1850038" cy="611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B366DC6-F31B-82B3-EB8E-2E2FDA637929}"/>
              </a:ext>
            </a:extLst>
          </p:cNvPr>
          <p:cNvGrpSpPr/>
          <p:nvPr/>
        </p:nvGrpSpPr>
        <p:grpSpPr>
          <a:xfrm>
            <a:off x="13000625" y="1921686"/>
            <a:ext cx="1873500" cy="1039307"/>
            <a:chOff x="11184704" y="2993504"/>
            <a:chExt cx="1873500" cy="1039307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23FE61A-11A9-44B3-D222-ECF8135F4C06}"/>
                </a:ext>
              </a:extLst>
            </p:cNvPr>
            <p:cNvSpPr txBox="1"/>
            <p:nvPr/>
          </p:nvSpPr>
          <p:spPr>
            <a:xfrm>
              <a:off x="11184704" y="3648090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$20 million</a:t>
              </a:r>
            </a:p>
          </p:txBody>
        </p:sp>
        <p:pic>
          <p:nvPicPr>
            <p:cNvPr id="90" name="Picture 2" descr="Glenmark Pharmaceuticals - Wikipedia">
              <a:extLst>
                <a:ext uri="{FF2B5EF4-FFF2-40B4-BE49-F238E27FC236}">
                  <a16:creationId xmlns:a16="http://schemas.microsoft.com/office/drawing/2014/main" id="{713EF993-5511-60BA-848D-8D831920F0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94"/>
            <a:stretch/>
          </p:blipFill>
          <p:spPr bwMode="auto">
            <a:xfrm>
              <a:off x="11499830" y="2993504"/>
              <a:ext cx="1183828" cy="55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B9A51CB-1089-3E28-8ABA-5193543FB8B0}"/>
              </a:ext>
            </a:extLst>
          </p:cNvPr>
          <p:cNvGrpSpPr/>
          <p:nvPr/>
        </p:nvGrpSpPr>
        <p:grpSpPr>
          <a:xfrm>
            <a:off x="12783061" y="3374482"/>
            <a:ext cx="2301805" cy="1098307"/>
            <a:chOff x="-886830" y="4626429"/>
            <a:chExt cx="2301805" cy="1098307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63C0DE7-8FB6-6264-4070-82415D8027C6}"/>
                </a:ext>
              </a:extLst>
            </p:cNvPr>
            <p:cNvSpPr txBox="1"/>
            <p:nvPr/>
          </p:nvSpPr>
          <p:spPr>
            <a:xfrm>
              <a:off x="-886830" y="5325396"/>
              <a:ext cx="2301805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$21.75 million</a:t>
              </a: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DA8EA850-9F28-2A7F-9F40-76BFD52B4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32888" y="4626429"/>
              <a:ext cx="1747415" cy="698967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8F33A71-5CC8-0FD1-4627-085B21330A1C}"/>
              </a:ext>
            </a:extLst>
          </p:cNvPr>
          <p:cNvGrpSpPr/>
          <p:nvPr/>
        </p:nvGrpSpPr>
        <p:grpSpPr>
          <a:xfrm>
            <a:off x="-3019517" y="5826683"/>
            <a:ext cx="1873500" cy="850387"/>
            <a:chOff x="1833094" y="4514322"/>
            <a:chExt cx="1873500" cy="850387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4FDA3FA-8420-85F7-234C-4345CF5BA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33094" y="4514322"/>
              <a:ext cx="1731009" cy="313093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5542D76-A431-611C-C57D-97D5D87688E6}"/>
                </a:ext>
              </a:extLst>
            </p:cNvPr>
            <p:cNvSpPr txBox="1"/>
            <p:nvPr/>
          </p:nvSpPr>
          <p:spPr>
            <a:xfrm>
              <a:off x="1833094" y="4979988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$3.5 million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A92C396-C7EB-0FE0-D64B-83D9033ACD74}"/>
              </a:ext>
            </a:extLst>
          </p:cNvPr>
          <p:cNvGrpSpPr/>
          <p:nvPr/>
        </p:nvGrpSpPr>
        <p:grpSpPr>
          <a:xfrm>
            <a:off x="-3119679" y="4472789"/>
            <a:ext cx="1993695" cy="893488"/>
            <a:chOff x="506210" y="5119888"/>
            <a:chExt cx="1993695" cy="893488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6EC24D6-6CCD-9E15-CE6A-E2B4AA65F99C}"/>
                </a:ext>
              </a:extLst>
            </p:cNvPr>
            <p:cNvSpPr txBox="1"/>
            <p:nvPr/>
          </p:nvSpPr>
          <p:spPr>
            <a:xfrm>
              <a:off x="565634" y="5628655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$12 million</a:t>
              </a:r>
            </a:p>
          </p:txBody>
        </p:sp>
        <p:pic>
          <p:nvPicPr>
            <p:cNvPr id="99" name="Picture 98" descr="HA Porous PEEK Interbody Fusion Device ...">
              <a:extLst>
                <a:ext uri="{FF2B5EF4-FFF2-40B4-BE49-F238E27FC236}">
                  <a16:creationId xmlns:a16="http://schemas.microsoft.com/office/drawing/2014/main" id="{8C94EEAA-6A92-FAEA-AA1B-6CF779FE0B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145"/>
            <a:stretch/>
          </p:blipFill>
          <p:spPr bwMode="auto">
            <a:xfrm>
              <a:off x="506210" y="5119888"/>
              <a:ext cx="1993695" cy="302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D4EB21A-7C8B-1E24-6D54-22B2CCD0C40E}"/>
              </a:ext>
            </a:extLst>
          </p:cNvPr>
          <p:cNvGrpSpPr/>
          <p:nvPr/>
        </p:nvGrpSpPr>
        <p:grpSpPr>
          <a:xfrm>
            <a:off x="12847841" y="6432956"/>
            <a:ext cx="2172244" cy="850088"/>
            <a:chOff x="5317870" y="4514621"/>
            <a:chExt cx="2172244" cy="850088"/>
          </a:xfrm>
        </p:grpSpPr>
        <p:pic>
          <p:nvPicPr>
            <p:cNvPr id="101" name="Picture 2" descr="Home - Sentynl Therapeutics, Inc.">
              <a:extLst>
                <a:ext uri="{FF2B5EF4-FFF2-40B4-BE49-F238E27FC236}">
                  <a16:creationId xmlns:a16="http://schemas.microsoft.com/office/drawing/2014/main" id="{9505569E-D775-64F1-123D-D1AD670D66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0" t="34707" r="7670" b="34707"/>
            <a:stretch/>
          </p:blipFill>
          <p:spPr bwMode="auto">
            <a:xfrm>
              <a:off x="5509661" y="4514621"/>
              <a:ext cx="1604518" cy="386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DC99F73-00EC-5B20-7D96-72DB3581F796}"/>
                </a:ext>
              </a:extLst>
            </p:cNvPr>
            <p:cNvSpPr txBox="1"/>
            <p:nvPr/>
          </p:nvSpPr>
          <p:spPr>
            <a:xfrm>
              <a:off x="5317870" y="4979988"/>
              <a:ext cx="2172244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$750 thousand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CD1CD67-AE93-A6D0-2865-C24DC2F32CF9}"/>
              </a:ext>
            </a:extLst>
          </p:cNvPr>
          <p:cNvGrpSpPr/>
          <p:nvPr/>
        </p:nvGrpSpPr>
        <p:grpSpPr>
          <a:xfrm>
            <a:off x="12821543" y="4793356"/>
            <a:ext cx="2172243" cy="1145841"/>
            <a:chOff x="9076727" y="4512249"/>
            <a:chExt cx="2172243" cy="1145841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E16E5AB-FACE-E974-816A-F902CCD3C914}"/>
                </a:ext>
              </a:extLst>
            </p:cNvPr>
            <p:cNvSpPr txBox="1"/>
            <p:nvPr/>
          </p:nvSpPr>
          <p:spPr>
            <a:xfrm>
              <a:off x="9076727" y="5273369"/>
              <a:ext cx="2172243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$700 thousand</a:t>
              </a:r>
            </a:p>
          </p:txBody>
        </p:sp>
        <p:pic>
          <p:nvPicPr>
            <p:cNvPr id="105" name="Picture 2" descr="THD Solutions for Anorectal Disorders | THD">
              <a:extLst>
                <a:ext uri="{FF2B5EF4-FFF2-40B4-BE49-F238E27FC236}">
                  <a16:creationId xmlns:a16="http://schemas.microsoft.com/office/drawing/2014/main" id="{CF8786DD-9EAC-C287-9BEA-1B40CD553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5603" y="4512249"/>
              <a:ext cx="717213" cy="64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A85613B-754B-D5CB-918A-2EA94FE48DAE}"/>
              </a:ext>
            </a:extLst>
          </p:cNvPr>
          <p:cNvGrpSpPr/>
          <p:nvPr/>
        </p:nvGrpSpPr>
        <p:grpSpPr>
          <a:xfrm>
            <a:off x="12847841" y="7190571"/>
            <a:ext cx="2172244" cy="1122379"/>
            <a:chOff x="5309866" y="4550331"/>
            <a:chExt cx="2172244" cy="1122379"/>
          </a:xfrm>
        </p:grpSpPr>
        <p:pic>
          <p:nvPicPr>
            <p:cNvPr id="107" name="Picture 2" descr="Besse Medical | LinkedIn">
              <a:extLst>
                <a:ext uri="{FF2B5EF4-FFF2-40B4-BE49-F238E27FC236}">
                  <a16:creationId xmlns:a16="http://schemas.microsoft.com/office/drawing/2014/main" id="{AB266CA4-18D5-BFBB-D01A-0191B296A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871" y="4550331"/>
              <a:ext cx="545486" cy="54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E6F8692-1C68-C077-B214-71331BB5B79A}"/>
                </a:ext>
              </a:extLst>
            </p:cNvPr>
            <p:cNvSpPr txBox="1"/>
            <p:nvPr/>
          </p:nvSpPr>
          <p:spPr>
            <a:xfrm>
              <a:off x="5309866" y="5287989"/>
              <a:ext cx="2172244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$1.67 million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57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500">
        <p:zoom/>
      </p:transition>
    </mc:Choice>
    <mc:Fallback xmlns="">
      <p:transition spd="slow" advClick="0" advTm="3500">
        <p:zo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32168-BD4D-51AE-D950-4EC997A2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44F92DD-45BA-E524-6F89-F6639F122669}"/>
              </a:ext>
            </a:extLst>
          </p:cNvPr>
          <p:cNvSpPr/>
          <p:nvPr/>
        </p:nvSpPr>
        <p:spPr>
          <a:xfrm>
            <a:off x="-3121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B22C26BB-9036-63DB-4A39-685C76DB35A0}"/>
              </a:ext>
            </a:extLst>
          </p:cNvPr>
          <p:cNvSpPr txBox="1">
            <a:spLocks/>
          </p:cNvSpPr>
          <p:nvPr/>
        </p:nvSpPr>
        <p:spPr>
          <a:xfrm>
            <a:off x="550863" y="502920"/>
            <a:ext cx="6472789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solidFill>
                  <a:srgbClr val="B54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en-US" sz="2000">
                <a:solidFill>
                  <a:srgbClr val="B54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 Summary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4C11AAD-001F-E68F-D765-715D02B823D9}"/>
              </a:ext>
            </a:extLst>
          </p:cNvPr>
          <p:cNvGrpSpPr/>
          <p:nvPr/>
        </p:nvGrpSpPr>
        <p:grpSpPr>
          <a:xfrm>
            <a:off x="327567" y="1549643"/>
            <a:ext cx="1663636" cy="906870"/>
            <a:chOff x="847216" y="2318826"/>
            <a:chExt cx="1663636" cy="9068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614A51-D5CF-D135-0D6B-0D845C7D79D1}"/>
                </a:ext>
              </a:extLst>
            </p:cNvPr>
            <p:cNvSpPr txBox="1"/>
            <p:nvPr/>
          </p:nvSpPr>
          <p:spPr>
            <a:xfrm>
              <a:off x="847216" y="2840975"/>
              <a:ext cx="1663636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$1.5 billion</a:t>
              </a:r>
            </a:p>
          </p:txBody>
        </p:sp>
        <p:pic>
          <p:nvPicPr>
            <p:cNvPr id="11" name="Picture 18" descr="Endo Pharmaceuticals - Pediatric Endocrine Society">
              <a:extLst>
                <a:ext uri="{FF2B5EF4-FFF2-40B4-BE49-F238E27FC236}">
                  <a16:creationId xmlns:a16="http://schemas.microsoft.com/office/drawing/2014/main" id="{BD3671C5-55A3-54D5-4814-93D86110B7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803" y="2318826"/>
              <a:ext cx="1275456" cy="365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2FF225-8F73-2946-2188-CB04477BE0A2}"/>
              </a:ext>
            </a:extLst>
          </p:cNvPr>
          <p:cNvGrpSpPr/>
          <p:nvPr/>
        </p:nvGrpSpPr>
        <p:grpSpPr>
          <a:xfrm>
            <a:off x="6365690" y="1602552"/>
            <a:ext cx="1873500" cy="886609"/>
            <a:chOff x="5429324" y="2339087"/>
            <a:chExt cx="1873500" cy="886609"/>
          </a:xfrm>
        </p:grpSpPr>
        <p:pic>
          <p:nvPicPr>
            <p:cNvPr id="13" name="Picture 8" descr="Teva’s FDA-approved generic version of Truvada®">
              <a:extLst>
                <a:ext uri="{FF2B5EF4-FFF2-40B4-BE49-F238E27FC236}">
                  <a16:creationId xmlns:a16="http://schemas.microsoft.com/office/drawing/2014/main" id="{8E8A7DDE-69FF-A3DC-A915-D3C04A554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4695" y="2339087"/>
              <a:ext cx="896046" cy="31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314431-AEA5-7BBB-216A-F25DFCB0EE1C}"/>
                </a:ext>
              </a:extLst>
            </p:cNvPr>
            <p:cNvSpPr txBox="1"/>
            <p:nvPr/>
          </p:nvSpPr>
          <p:spPr>
            <a:xfrm>
              <a:off x="5429324" y="2840975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$450 million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C1469B9-FDA2-93CA-148E-EAD3AD2F7199}"/>
              </a:ext>
            </a:extLst>
          </p:cNvPr>
          <p:cNvGrpSpPr/>
          <p:nvPr/>
        </p:nvGrpSpPr>
        <p:grpSpPr>
          <a:xfrm>
            <a:off x="327567" y="3212263"/>
            <a:ext cx="1873500" cy="946987"/>
            <a:chOff x="8700804" y="2293328"/>
            <a:chExt cx="1873500" cy="946987"/>
          </a:xfrm>
        </p:grpSpPr>
        <p:pic>
          <p:nvPicPr>
            <p:cNvPr id="19" name="Picture 2" descr="Cassava Sciences Logo - PNG Logo Vector Brand Downloads (SVG, EPS)">
              <a:extLst>
                <a:ext uri="{FF2B5EF4-FFF2-40B4-BE49-F238E27FC236}">
                  <a16:creationId xmlns:a16="http://schemas.microsoft.com/office/drawing/2014/main" id="{8E7B137E-6537-2383-01D7-3C7C21252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0646" y="2293328"/>
              <a:ext cx="1502149" cy="395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B33689-F483-B4AE-0E2D-CACD8B31E34C}"/>
                </a:ext>
              </a:extLst>
            </p:cNvPr>
            <p:cNvSpPr txBox="1"/>
            <p:nvPr/>
          </p:nvSpPr>
          <p:spPr>
            <a:xfrm>
              <a:off x="8700804" y="2840975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$40 million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409D1A-7293-4A23-32F0-D43FB3DAACE4}"/>
              </a:ext>
            </a:extLst>
          </p:cNvPr>
          <p:cNvGrpSpPr/>
          <p:nvPr/>
        </p:nvGrpSpPr>
        <p:grpSpPr>
          <a:xfrm>
            <a:off x="2716939" y="5011964"/>
            <a:ext cx="1873500" cy="850387"/>
            <a:chOff x="1833094" y="4514322"/>
            <a:chExt cx="1873500" cy="85038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61B0384-6F7F-CC95-FF13-DB5F738A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33094" y="4514322"/>
              <a:ext cx="1731009" cy="31309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135255C-5100-9743-B7CC-F002C8555623}"/>
                </a:ext>
              </a:extLst>
            </p:cNvPr>
            <p:cNvSpPr txBox="1"/>
            <p:nvPr/>
          </p:nvSpPr>
          <p:spPr>
            <a:xfrm>
              <a:off x="1833094" y="4979988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$3.5 million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0EF295-81C5-84AC-564D-8A86D781A56B}"/>
              </a:ext>
            </a:extLst>
          </p:cNvPr>
          <p:cNvGrpSpPr/>
          <p:nvPr/>
        </p:nvGrpSpPr>
        <p:grpSpPr>
          <a:xfrm>
            <a:off x="7103734" y="5012263"/>
            <a:ext cx="2172244" cy="850088"/>
            <a:chOff x="5317870" y="4514621"/>
            <a:chExt cx="2172244" cy="850088"/>
          </a:xfrm>
        </p:grpSpPr>
        <p:pic>
          <p:nvPicPr>
            <p:cNvPr id="29" name="Picture 2" descr="Home - Sentynl Therapeutics, Inc.">
              <a:extLst>
                <a:ext uri="{FF2B5EF4-FFF2-40B4-BE49-F238E27FC236}">
                  <a16:creationId xmlns:a16="http://schemas.microsoft.com/office/drawing/2014/main" id="{3E63B251-A765-6567-3D92-D36147DE6D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0" t="34707" r="7670" b="34707"/>
            <a:stretch/>
          </p:blipFill>
          <p:spPr bwMode="auto">
            <a:xfrm>
              <a:off x="5509661" y="4514621"/>
              <a:ext cx="1604518" cy="386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8922CD-A94C-FA92-D7BE-300AD86409BA}"/>
                </a:ext>
              </a:extLst>
            </p:cNvPr>
            <p:cNvSpPr txBox="1"/>
            <p:nvPr/>
          </p:nvSpPr>
          <p:spPr>
            <a:xfrm>
              <a:off x="5317870" y="4979988"/>
              <a:ext cx="2172244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$750 thousand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7093293-E3C5-C111-253B-6C7B030112B8}"/>
              </a:ext>
            </a:extLst>
          </p:cNvPr>
          <p:cNvGrpSpPr/>
          <p:nvPr/>
        </p:nvGrpSpPr>
        <p:grpSpPr>
          <a:xfrm>
            <a:off x="4083266" y="1576640"/>
            <a:ext cx="2213821" cy="897902"/>
            <a:chOff x="2458264" y="2327794"/>
            <a:chExt cx="2213821" cy="89790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14CAB9-D9A2-CB12-B350-5C0BF77CE2B6}"/>
                </a:ext>
              </a:extLst>
            </p:cNvPr>
            <p:cNvSpPr txBox="1"/>
            <p:nvPr/>
          </p:nvSpPr>
          <p:spPr>
            <a:xfrm>
              <a:off x="2458264" y="2840975"/>
              <a:ext cx="2213821" cy="3847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$465 million</a:t>
              </a:r>
            </a:p>
          </p:txBody>
        </p:sp>
        <p:pic>
          <p:nvPicPr>
            <p:cNvPr id="32" name="Picture 18" descr="Endo Pharmaceuticals - Pediatric Endocrine Society">
              <a:extLst>
                <a:ext uri="{FF2B5EF4-FFF2-40B4-BE49-F238E27FC236}">
                  <a16:creationId xmlns:a16="http://schemas.microsoft.com/office/drawing/2014/main" id="{C919C6CF-06FD-0592-DDFB-F6BF13D1A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7826" y="2327794"/>
              <a:ext cx="1244167" cy="356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3C94B2E-41EB-CDB9-8799-53AC65C8CF99}"/>
              </a:ext>
            </a:extLst>
          </p:cNvPr>
          <p:cNvGrpSpPr/>
          <p:nvPr/>
        </p:nvGrpSpPr>
        <p:grpSpPr>
          <a:xfrm>
            <a:off x="3969705" y="3277766"/>
            <a:ext cx="1873500" cy="881484"/>
            <a:chOff x="4994609" y="3093349"/>
            <a:chExt cx="1873500" cy="881484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A893FED4-3714-7D4E-FF10-9088E2633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520" y="3093349"/>
              <a:ext cx="1507158" cy="290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B7714C0-A091-71DB-A62E-A4FFF944A575}"/>
                </a:ext>
              </a:extLst>
            </p:cNvPr>
            <p:cNvSpPr txBox="1"/>
            <p:nvPr/>
          </p:nvSpPr>
          <p:spPr>
            <a:xfrm>
              <a:off x="4994609" y="3575493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$25.5 million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21D26DE-1D43-EB7D-B93D-9ECA94DCD6DC}"/>
              </a:ext>
            </a:extLst>
          </p:cNvPr>
          <p:cNvGrpSpPr/>
          <p:nvPr/>
        </p:nvGrpSpPr>
        <p:grpSpPr>
          <a:xfrm>
            <a:off x="8307793" y="1609912"/>
            <a:ext cx="1873500" cy="867092"/>
            <a:chOff x="3544053" y="6307678"/>
            <a:chExt cx="1873500" cy="867092"/>
          </a:xfrm>
        </p:grpSpPr>
        <p:pic>
          <p:nvPicPr>
            <p:cNvPr id="48" name="Picture 2" descr="Humana Logo | NxtGen Innovators">
              <a:extLst>
                <a:ext uri="{FF2B5EF4-FFF2-40B4-BE49-F238E27FC236}">
                  <a16:creationId xmlns:a16="http://schemas.microsoft.com/office/drawing/2014/main" id="{16D0F0C0-92F5-0104-80B6-E20B85901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4239" y="6307678"/>
              <a:ext cx="1403229" cy="369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4E7B64B-6788-A221-8CA1-859C7FC5D6C2}"/>
                </a:ext>
              </a:extLst>
            </p:cNvPr>
            <p:cNvSpPr txBox="1"/>
            <p:nvPr/>
          </p:nvSpPr>
          <p:spPr>
            <a:xfrm>
              <a:off x="3544053" y="6790049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$90 million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D355FD-ACB8-54FA-23C0-1E24D4EDD0C2}"/>
              </a:ext>
            </a:extLst>
          </p:cNvPr>
          <p:cNvGrpSpPr/>
          <p:nvPr/>
        </p:nvGrpSpPr>
        <p:grpSpPr>
          <a:xfrm>
            <a:off x="2119091" y="3054672"/>
            <a:ext cx="1873500" cy="1094377"/>
            <a:chOff x="6268076" y="6095012"/>
            <a:chExt cx="1873500" cy="109437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593D89B-DF3C-0EA4-FF36-6416214B4D8A}"/>
                </a:ext>
              </a:extLst>
            </p:cNvPr>
            <p:cNvSpPr txBox="1"/>
            <p:nvPr/>
          </p:nvSpPr>
          <p:spPr>
            <a:xfrm>
              <a:off x="6268076" y="6790049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$34 million</a:t>
              </a:r>
            </a:p>
          </p:txBody>
        </p:sp>
        <p:pic>
          <p:nvPicPr>
            <p:cNvPr id="51" name="Picture 50" descr="DaVita - Management Leadership for Tomorrow">
              <a:extLst>
                <a:ext uri="{FF2B5EF4-FFF2-40B4-BE49-F238E27FC236}">
                  <a16:creationId xmlns:a16="http://schemas.microsoft.com/office/drawing/2014/main" id="{693DD04D-320C-62FD-8C8D-9B1FC119B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7679" y="6095012"/>
              <a:ext cx="1578827" cy="763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6967B4E-5993-7A1A-5ED0-9BA8C75476D1}"/>
              </a:ext>
            </a:extLst>
          </p:cNvPr>
          <p:cNvGrpSpPr/>
          <p:nvPr/>
        </p:nvGrpSpPr>
        <p:grpSpPr>
          <a:xfrm>
            <a:off x="9968172" y="3129736"/>
            <a:ext cx="1876549" cy="1019313"/>
            <a:chOff x="9146733" y="6155457"/>
            <a:chExt cx="1876549" cy="101931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271AF5B-78BC-3430-9781-E9EDBFFE4C4E}"/>
                </a:ext>
              </a:extLst>
            </p:cNvPr>
            <p:cNvSpPr txBox="1"/>
            <p:nvPr/>
          </p:nvSpPr>
          <p:spPr>
            <a:xfrm>
              <a:off x="9149782" y="6790049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$13 million</a:t>
              </a:r>
            </a:p>
          </p:txBody>
        </p:sp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D9B7124C-9D54-BEAC-306A-DA38136BE1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/>
            <a:srcRect t="29943" b="37007"/>
            <a:stretch/>
          </p:blipFill>
          <p:spPr bwMode="auto">
            <a:xfrm>
              <a:off x="9146733" y="6155457"/>
              <a:ext cx="1850038" cy="611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B92EA05-EA34-E66E-F1B5-E2A1ABF148F4}"/>
              </a:ext>
            </a:extLst>
          </p:cNvPr>
          <p:cNvGrpSpPr/>
          <p:nvPr/>
        </p:nvGrpSpPr>
        <p:grpSpPr>
          <a:xfrm>
            <a:off x="9516501" y="4716510"/>
            <a:ext cx="2172243" cy="1145841"/>
            <a:chOff x="9076727" y="4512249"/>
            <a:chExt cx="2172243" cy="114584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749C2DF-301C-7352-46B4-943A91E81AED}"/>
                </a:ext>
              </a:extLst>
            </p:cNvPr>
            <p:cNvSpPr txBox="1"/>
            <p:nvPr/>
          </p:nvSpPr>
          <p:spPr>
            <a:xfrm>
              <a:off x="9076727" y="5273369"/>
              <a:ext cx="2172243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$700 thousand</a:t>
              </a:r>
            </a:p>
          </p:txBody>
        </p:sp>
        <p:pic>
          <p:nvPicPr>
            <p:cNvPr id="66" name="Picture 2" descr="THD Solutions for Anorectal Disorders | THD">
              <a:extLst>
                <a:ext uri="{FF2B5EF4-FFF2-40B4-BE49-F238E27FC236}">
                  <a16:creationId xmlns:a16="http://schemas.microsoft.com/office/drawing/2014/main" id="{A41646CD-95DD-27EE-2E4A-4B1D24701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5603" y="4512249"/>
              <a:ext cx="717213" cy="64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396F591-4667-20C7-CE21-EEF86C5CBE0E}"/>
              </a:ext>
            </a:extLst>
          </p:cNvPr>
          <p:cNvGrpSpPr/>
          <p:nvPr/>
        </p:nvGrpSpPr>
        <p:grpSpPr>
          <a:xfrm>
            <a:off x="8064315" y="3109742"/>
            <a:ext cx="1873500" cy="1039307"/>
            <a:chOff x="11184704" y="2993504"/>
            <a:chExt cx="1873500" cy="1039307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4442432-96D4-F641-1E7E-C5E9C2904ADC}"/>
                </a:ext>
              </a:extLst>
            </p:cNvPr>
            <p:cNvSpPr txBox="1"/>
            <p:nvPr/>
          </p:nvSpPr>
          <p:spPr>
            <a:xfrm>
              <a:off x="11184704" y="3648090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$25 million</a:t>
              </a:r>
            </a:p>
          </p:txBody>
        </p:sp>
        <p:pic>
          <p:nvPicPr>
            <p:cNvPr id="73" name="Picture 2" descr="Glenmark Pharmaceuticals - Wikipedia">
              <a:extLst>
                <a:ext uri="{FF2B5EF4-FFF2-40B4-BE49-F238E27FC236}">
                  <a16:creationId xmlns:a16="http://schemas.microsoft.com/office/drawing/2014/main" id="{05F58386-080E-74BB-E0FF-294BCFC38D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94"/>
            <a:stretch/>
          </p:blipFill>
          <p:spPr bwMode="auto">
            <a:xfrm>
              <a:off x="11499830" y="2993504"/>
              <a:ext cx="1183828" cy="552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8D4553-AAD0-9D8E-2518-AB606EC27224}"/>
              </a:ext>
            </a:extLst>
          </p:cNvPr>
          <p:cNvGrpSpPr/>
          <p:nvPr/>
        </p:nvGrpSpPr>
        <p:grpSpPr>
          <a:xfrm>
            <a:off x="10249896" y="1445430"/>
            <a:ext cx="1873500" cy="1096720"/>
            <a:chOff x="1666012" y="2913271"/>
            <a:chExt cx="1873500" cy="10967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6ADA7C-CF26-702A-B235-CF26A87434D0}"/>
                </a:ext>
              </a:extLst>
            </p:cNvPr>
            <p:cNvSpPr txBox="1"/>
            <p:nvPr/>
          </p:nvSpPr>
          <p:spPr>
            <a:xfrm>
              <a:off x="1666012" y="3610651"/>
              <a:ext cx="1873500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$47 million</a:t>
              </a:r>
            </a:p>
          </p:txBody>
        </p:sp>
        <p:pic>
          <p:nvPicPr>
            <p:cNvPr id="12" name="Picture 2" descr="QOL Medical: Changing Lives">
              <a:extLst>
                <a:ext uri="{FF2B5EF4-FFF2-40B4-BE49-F238E27FC236}">
                  <a16:creationId xmlns:a16="http://schemas.microsoft.com/office/drawing/2014/main" id="{16024F9F-AC50-AEDB-B449-C8C21A1B0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103" y="2913271"/>
              <a:ext cx="727166" cy="573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6554A4-2507-26E9-EEF9-C566B22C3843}"/>
              </a:ext>
            </a:extLst>
          </p:cNvPr>
          <p:cNvGrpSpPr/>
          <p:nvPr/>
        </p:nvGrpSpPr>
        <p:grpSpPr>
          <a:xfrm>
            <a:off x="5932623" y="3060943"/>
            <a:ext cx="2301805" cy="1098307"/>
            <a:chOff x="-886830" y="4626429"/>
            <a:chExt cx="2301805" cy="10983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9768C7-A663-B49F-4C96-5F9A85240DC5}"/>
                </a:ext>
              </a:extLst>
            </p:cNvPr>
            <p:cNvSpPr txBox="1"/>
            <p:nvPr/>
          </p:nvSpPr>
          <p:spPr>
            <a:xfrm>
              <a:off x="-886830" y="5325396"/>
              <a:ext cx="2301805" cy="399340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$21.75 million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8A31B4-4FFD-D47B-A85E-713A9D6EE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732888" y="4626429"/>
              <a:ext cx="1747415" cy="69896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E2E95A-2C06-C6AC-08E7-255CAAD5D2E2}"/>
              </a:ext>
            </a:extLst>
          </p:cNvPr>
          <p:cNvGrpSpPr/>
          <p:nvPr/>
        </p:nvGrpSpPr>
        <p:grpSpPr>
          <a:xfrm>
            <a:off x="2033826" y="1307356"/>
            <a:ext cx="2213821" cy="1154841"/>
            <a:chOff x="2230757" y="1222695"/>
            <a:chExt cx="2213821" cy="1154841"/>
          </a:xfrm>
        </p:grpSpPr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E442DD6B-0ED9-8D5C-888C-715D7B52FE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46" b="32160"/>
            <a:stretch/>
          </p:blipFill>
          <p:spPr bwMode="auto">
            <a:xfrm>
              <a:off x="2523460" y="1222695"/>
              <a:ext cx="1645429" cy="73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FCA22A-0452-27CF-9F2C-DD1D97B0CE2F}"/>
                </a:ext>
              </a:extLst>
            </p:cNvPr>
            <p:cNvSpPr txBox="1"/>
            <p:nvPr/>
          </p:nvSpPr>
          <p:spPr>
            <a:xfrm>
              <a:off x="2230757" y="1992815"/>
              <a:ext cx="2213821" cy="384721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$650 million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6A7E5B-FCCC-F918-2437-95D50FA99FDD}"/>
              </a:ext>
            </a:extLst>
          </p:cNvPr>
          <p:cNvGrpSpPr/>
          <p:nvPr/>
        </p:nvGrpSpPr>
        <p:grpSpPr>
          <a:xfrm>
            <a:off x="4690967" y="4739972"/>
            <a:ext cx="2172244" cy="1122379"/>
            <a:chOff x="5309866" y="4550331"/>
            <a:chExt cx="2172244" cy="1122379"/>
          </a:xfrm>
        </p:grpSpPr>
        <p:pic>
          <p:nvPicPr>
            <p:cNvPr id="26" name="Picture 2" descr="Besse Medical | LinkedIn">
              <a:extLst>
                <a:ext uri="{FF2B5EF4-FFF2-40B4-BE49-F238E27FC236}">
                  <a16:creationId xmlns:a16="http://schemas.microsoft.com/office/drawing/2014/main" id="{884F6884-D5D3-53E5-9241-23CCF8DE43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871" y="4550331"/>
              <a:ext cx="545486" cy="545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CA4EAD-BCF4-EC03-3BBD-0EDB8E8CD9A4}"/>
                </a:ext>
              </a:extLst>
            </p:cNvPr>
            <p:cNvSpPr txBox="1"/>
            <p:nvPr/>
          </p:nvSpPr>
          <p:spPr>
            <a:xfrm>
              <a:off x="5309866" y="5287989"/>
              <a:ext cx="2172244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$1.67 million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1A0774C-131B-1C8A-71F1-0D097C67B5F4}"/>
              </a:ext>
            </a:extLst>
          </p:cNvPr>
          <p:cNvGrpSpPr/>
          <p:nvPr/>
        </p:nvGrpSpPr>
        <p:grpSpPr>
          <a:xfrm>
            <a:off x="501889" y="4968863"/>
            <a:ext cx="1993695" cy="893488"/>
            <a:chOff x="506210" y="5119888"/>
            <a:chExt cx="1993695" cy="893488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5E0D19E-6A53-C8B6-F40C-AEB8FE6A613B}"/>
                </a:ext>
              </a:extLst>
            </p:cNvPr>
            <p:cNvSpPr txBox="1"/>
            <p:nvPr/>
          </p:nvSpPr>
          <p:spPr>
            <a:xfrm>
              <a:off x="565634" y="5628655"/>
              <a:ext cx="1873500" cy="384721"/>
            </a:xfrm>
            <a:prstGeom prst="rect">
              <a:avLst/>
            </a:prstGeom>
            <a:noFill/>
          </p:spPr>
          <p:txBody>
            <a:bodyPr wrap="square" lIns="0" rIns="91440">
              <a:spAutoFit/>
            </a:bodyPr>
            <a:lstStyle/>
            <a:p>
              <a:pPr marL="12700" marR="0" lvl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000" b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$12 million</a:t>
              </a:r>
            </a:p>
          </p:txBody>
        </p:sp>
        <p:pic>
          <p:nvPicPr>
            <p:cNvPr id="3" name="Picture 2" descr="HA Porous PEEK Interbody Fusion Device ...">
              <a:extLst>
                <a:ext uri="{FF2B5EF4-FFF2-40B4-BE49-F238E27FC236}">
                  <a16:creationId xmlns:a16="http://schemas.microsoft.com/office/drawing/2014/main" id="{D37B899D-6FDC-01BC-6EF8-A88C937086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67"/>
            <a:stretch/>
          </p:blipFill>
          <p:spPr bwMode="auto">
            <a:xfrm>
              <a:off x="506210" y="5119888"/>
              <a:ext cx="1993695" cy="313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7541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24F7E59-269E-8D6F-C309-53936793A7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5" r="178" b="19737"/>
          <a:stretch/>
        </p:blipFill>
        <p:spPr>
          <a:xfrm>
            <a:off x="0" y="0"/>
            <a:ext cx="12192000" cy="6858000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BDE68D-96BC-C357-F9E8-7221A7B54AF6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29000">
                <a:schemeClr val="bg2">
                  <a:alpha val="0"/>
                </a:schemeClr>
              </a:gs>
              <a:gs pos="63000">
                <a:schemeClr val="bg2">
                  <a:alpha val="63000"/>
                </a:scheme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6472789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State </a:t>
            </a:r>
            <a:b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7B5CDD81-406F-3D0A-BBD2-D3D9316AED70}"/>
              </a:ext>
            </a:extLst>
          </p:cNvPr>
          <p:cNvSpPr txBox="1">
            <a:spLocks/>
          </p:cNvSpPr>
          <p:nvPr/>
        </p:nvSpPr>
        <p:spPr>
          <a:xfrm>
            <a:off x="8586022" y="549275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>
                    <a:alpha val="0"/>
                  </a:srgbClr>
                </a:solidFill>
              </a:rPr>
              <a:t>State Settlements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69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">
        <p14:prism/>
      </p:transition>
    </mc:Choice>
    <mc:Fallback xmlns="">
      <p:transition spd="slow" advClick="0" advTm="1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5">
            <a:extLst>
              <a:ext uri="{FF2B5EF4-FFF2-40B4-BE49-F238E27FC236}">
                <a16:creationId xmlns:a16="http://schemas.microsoft.com/office/drawing/2014/main" id="{42279593-5EFB-951F-C825-4AC5A1F3A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5" t="32085" r="178" b="52912"/>
          <a:stretch/>
        </p:blipFill>
        <p:spPr>
          <a:xfrm>
            <a:off x="0" y="5576137"/>
            <a:ext cx="12192000" cy="1281863"/>
          </a:xfrm>
          <a:prstGeom prst="rect">
            <a:avLst/>
          </a:prstGeom>
          <a:noFill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77A9CE5-34B3-1F97-F739-8768C375F5DB}"/>
              </a:ext>
            </a:extLst>
          </p:cNvPr>
          <p:cNvSpPr/>
          <p:nvPr/>
        </p:nvSpPr>
        <p:spPr>
          <a:xfrm>
            <a:off x="0" y="5576137"/>
            <a:ext cx="7899816" cy="1281863"/>
          </a:xfrm>
          <a:prstGeom prst="rect">
            <a:avLst/>
          </a:prstGeom>
          <a:gradFill flip="none" rotWithShape="1">
            <a:gsLst>
              <a:gs pos="11000">
                <a:schemeClr val="bg2">
                  <a:alpha val="0"/>
                </a:schemeClr>
              </a:gs>
              <a:gs pos="63000">
                <a:schemeClr val="bg2">
                  <a:alpha val="52000"/>
                </a:scheme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F5DB5DD3-B0D2-D0BD-7393-7A889E502E1C}"/>
              </a:ext>
            </a:extLst>
          </p:cNvPr>
          <p:cNvSpPr txBox="1">
            <a:spLocks/>
          </p:cNvSpPr>
          <p:nvPr/>
        </p:nvSpPr>
        <p:spPr>
          <a:xfrm>
            <a:off x="548640" y="54864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/>
                </a:solidFill>
              </a:rPr>
              <a:t>State Settlements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3DA642-92BF-2DE2-DCB3-9DBDE4AE787C}"/>
              </a:ext>
            </a:extLst>
          </p:cNvPr>
          <p:cNvGrpSpPr/>
          <p:nvPr/>
        </p:nvGrpSpPr>
        <p:grpSpPr>
          <a:xfrm>
            <a:off x="969093" y="2546753"/>
            <a:ext cx="9038500" cy="769441"/>
            <a:chOff x="744005" y="2524653"/>
            <a:chExt cx="9038500" cy="76944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B8B1A1-27E8-1DCA-3280-03625D3E4D68}"/>
                </a:ext>
              </a:extLst>
            </p:cNvPr>
            <p:cNvSpPr txBox="1"/>
            <p:nvPr/>
          </p:nvSpPr>
          <p:spPr>
            <a:xfrm>
              <a:off x="4494992" y="2524653"/>
              <a:ext cx="528751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$700 million</a:t>
              </a:r>
              <a:r>
                <a:rPr lang="en-US" sz="2200" b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across </a:t>
              </a:r>
              <a:r>
                <a:rPr lang="en-US" sz="2200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 states and DC </a:t>
              </a:r>
              <a:r>
                <a:rPr lang="en-US" sz="2200" b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settle t</a:t>
              </a:r>
              <a:r>
                <a:rPr lang="en-US" sz="2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alc</a:t>
              </a:r>
              <a:r>
                <a:rPr lang="en-US" sz="2200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claims</a:t>
              </a:r>
              <a:endParaRPr lang="en-US" sz="22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2987E7-131D-25E6-3F79-6CAD037EF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744005" y="2850736"/>
              <a:ext cx="1920240" cy="17852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285B32-8ADA-D835-2D2E-2F33D9D7E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243575" y="2704182"/>
              <a:ext cx="831228" cy="437780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942E89-CAB9-B65F-4ADC-4C4E7F2E6CA1}"/>
                </a:ext>
              </a:extLst>
            </p:cNvPr>
            <p:cNvCxnSpPr>
              <a:cxnSpLocks/>
            </p:cNvCxnSpPr>
            <p:nvPr/>
          </p:nvCxnSpPr>
          <p:spPr>
            <a:xfrm>
              <a:off x="2924912" y="2620111"/>
              <a:ext cx="0" cy="640080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840A41-D9C6-3876-626A-1169C4F32E27}"/>
              </a:ext>
            </a:extLst>
          </p:cNvPr>
          <p:cNvGrpSpPr/>
          <p:nvPr/>
        </p:nvGrpSpPr>
        <p:grpSpPr>
          <a:xfrm>
            <a:off x="1034456" y="1253546"/>
            <a:ext cx="9546458" cy="846088"/>
            <a:chOff x="809368" y="1379044"/>
            <a:chExt cx="9546458" cy="8460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3184B3-ADF8-2302-91E6-52696B702785}"/>
                </a:ext>
              </a:extLst>
            </p:cNvPr>
            <p:cNvSpPr txBox="1"/>
            <p:nvPr/>
          </p:nvSpPr>
          <p:spPr>
            <a:xfrm>
              <a:off x="4494993" y="1394135"/>
              <a:ext cx="58608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$916 million</a:t>
              </a:r>
              <a:r>
                <a:rPr lang="en-US" sz="2200" b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en-US" sz="2200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Hawaii </a:t>
              </a:r>
              <a:r>
                <a:rPr lang="en-US" sz="2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failure to disclose reduced efficacy of Plavix in non-Caucasians</a:t>
              </a:r>
              <a:endParaRPr lang="en-US" sz="22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EFF955-D35E-E5A5-E879-92B6145FA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238288" y="1567631"/>
              <a:ext cx="751413" cy="501944"/>
            </a:xfrm>
            <a:prstGeom prst="rect">
              <a:avLst/>
            </a:prstGeom>
            <a:ln>
              <a:noFill/>
            </a:ln>
            <a:effectLst>
              <a:outerShdw blurRad="107698" dist="38100" dir="2700000" algn="tl" rotWithShape="0">
                <a:prstClr val="black">
                  <a:alpha val="14000"/>
                </a:prstClr>
              </a:outerShdw>
            </a:effec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7E7375-7644-B10E-02FE-8197F4BE40E5}"/>
                </a:ext>
              </a:extLst>
            </p:cNvPr>
            <p:cNvCxnSpPr>
              <a:cxnSpLocks/>
            </p:cNvCxnSpPr>
            <p:nvPr/>
          </p:nvCxnSpPr>
          <p:spPr>
            <a:xfrm>
              <a:off x="2924912" y="1379044"/>
              <a:ext cx="0" cy="846088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6979DF-5C00-6E40-1EDE-895B7F069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9914" b="21753"/>
            <a:stretch/>
          </p:blipFill>
          <p:spPr>
            <a:xfrm>
              <a:off x="1259951" y="1379044"/>
              <a:ext cx="1056132" cy="4563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C6744D2-0FF9-1559-ADA2-97DCE0FF4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599" t="4257" r="-1288" b="3716"/>
            <a:stretch/>
          </p:blipFill>
          <p:spPr>
            <a:xfrm>
              <a:off x="809368" y="1858526"/>
              <a:ext cx="1897337" cy="27914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883F9A-5517-45B5-BBB9-D3A3074C5EB9}"/>
              </a:ext>
            </a:extLst>
          </p:cNvPr>
          <p:cNvGrpSpPr/>
          <p:nvPr/>
        </p:nvGrpSpPr>
        <p:grpSpPr>
          <a:xfrm>
            <a:off x="1402257" y="3723518"/>
            <a:ext cx="9349897" cy="1281863"/>
            <a:chOff x="1177169" y="3595263"/>
            <a:chExt cx="9349897" cy="12818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4448C5-F0F6-7C5E-7D82-7B18E1B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1214755" y="4252986"/>
              <a:ext cx="863597" cy="4893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6C27D0-74F4-F88F-D566-22C16B27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3238288" y="3977930"/>
              <a:ext cx="823388" cy="548925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A17E93-A1FF-02DC-5C69-C204EE1B3FE0}"/>
                </a:ext>
              </a:extLst>
            </p:cNvPr>
            <p:cNvCxnSpPr>
              <a:cxnSpLocks/>
            </p:cNvCxnSpPr>
            <p:nvPr/>
          </p:nvCxnSpPr>
          <p:spPr>
            <a:xfrm>
              <a:off x="2924912" y="3595263"/>
              <a:ext cx="0" cy="1281863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99307F-4E37-5202-4C02-8A0AA1ADFAEA}"/>
                </a:ext>
              </a:extLst>
            </p:cNvPr>
            <p:cNvSpPr txBox="1"/>
            <p:nvPr/>
          </p:nvSpPr>
          <p:spPr>
            <a:xfrm>
              <a:off x="4494992" y="3870792"/>
              <a:ext cx="603207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In-kind settlement with Minnesota </a:t>
              </a:r>
              <a:r>
                <a:rPr lang="en-US" sz="220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sz="2200" b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settle deceptive diabetes pricing lawsuit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2BFC06-FE67-292F-758C-03D312E72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3087" b="26292"/>
            <a:stretch/>
          </p:blipFill>
          <p:spPr>
            <a:xfrm>
              <a:off x="1177169" y="3765298"/>
              <a:ext cx="1060704" cy="397734"/>
            </a:xfrm>
            <a:prstGeom prst="rect">
              <a:avLst/>
            </a:prstGeom>
          </p:spPr>
        </p:pic>
      </p:grp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6F0AF199-918D-B603-07BE-0D10A2B7F12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FF6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39" name="Title 14">
            <a:extLst>
              <a:ext uri="{FF2B5EF4-FFF2-40B4-BE49-F238E27FC236}">
                <a16:creationId xmlns:a16="http://schemas.microsoft.com/office/drawing/2014/main" id="{79B2A3D8-D41B-FF03-19C7-77A355539A5F}"/>
              </a:ext>
            </a:extLst>
          </p:cNvPr>
          <p:cNvSpPr txBox="1">
            <a:spLocks/>
          </p:cNvSpPr>
          <p:nvPr/>
        </p:nvSpPr>
        <p:spPr>
          <a:xfrm>
            <a:off x="6291310" y="595128"/>
            <a:ext cx="1950263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>
                    <a:alpha val="0"/>
                  </a:srgbClr>
                </a:solidFill>
              </a:rPr>
              <a:t>&gt; </a:t>
            </a:r>
            <a:r>
              <a:rPr lang="en-US" sz="2200" b="1">
                <a:solidFill>
                  <a:srgbClr val="EE2CB5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opioid crisis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220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3000">
        <p159:morph option="byObject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220D3-F034-0CDC-3278-B07B32E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5">
            <a:extLst>
              <a:ext uri="{FF2B5EF4-FFF2-40B4-BE49-F238E27FC236}">
                <a16:creationId xmlns:a16="http://schemas.microsoft.com/office/drawing/2014/main" id="{4B1F7A69-AE31-04AC-8245-A949C1CD35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5" t="32085" r="178" b="52912"/>
          <a:stretch/>
        </p:blipFill>
        <p:spPr>
          <a:xfrm>
            <a:off x="0" y="5576137"/>
            <a:ext cx="12192000" cy="1281863"/>
          </a:xfrm>
          <a:prstGeom prst="rect">
            <a:avLst/>
          </a:prstGeom>
          <a:noFill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5D7E11-C73C-5F1F-7354-15E47903621C}"/>
              </a:ext>
            </a:extLst>
          </p:cNvPr>
          <p:cNvSpPr/>
          <p:nvPr/>
        </p:nvSpPr>
        <p:spPr>
          <a:xfrm>
            <a:off x="0" y="5576137"/>
            <a:ext cx="7899816" cy="1281863"/>
          </a:xfrm>
          <a:prstGeom prst="rect">
            <a:avLst/>
          </a:prstGeom>
          <a:gradFill flip="none" rotWithShape="1">
            <a:gsLst>
              <a:gs pos="11000">
                <a:schemeClr val="bg2">
                  <a:alpha val="0"/>
                </a:schemeClr>
              </a:gs>
              <a:gs pos="63000">
                <a:schemeClr val="bg2">
                  <a:alpha val="52000"/>
                </a:scheme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A1A3F93B-E67D-B4F7-13C8-523B40EAC754}"/>
              </a:ext>
            </a:extLst>
          </p:cNvPr>
          <p:cNvSpPr txBox="1">
            <a:spLocks/>
          </p:cNvSpPr>
          <p:nvPr/>
        </p:nvSpPr>
        <p:spPr>
          <a:xfrm>
            <a:off x="548640" y="54864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/>
                </a:solidFill>
              </a:rPr>
              <a:t>State Settlements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460E1C-CC5A-9FE8-226E-3C50E15024D2}"/>
              </a:ext>
            </a:extLst>
          </p:cNvPr>
          <p:cNvGrpSpPr/>
          <p:nvPr/>
        </p:nvGrpSpPr>
        <p:grpSpPr>
          <a:xfrm>
            <a:off x="779488" y="1250152"/>
            <a:ext cx="5570512" cy="1073667"/>
            <a:chOff x="1299829" y="2620111"/>
            <a:chExt cx="5570512" cy="107366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CE4400-AAC0-0C5A-E6CC-3D6097ADEEF9}"/>
                </a:ext>
              </a:extLst>
            </p:cNvPr>
            <p:cNvSpPr txBox="1"/>
            <p:nvPr/>
          </p:nvSpPr>
          <p:spPr>
            <a:xfrm>
              <a:off x="4059931" y="2799330"/>
              <a:ext cx="281041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$150 million </a:t>
              </a:r>
              <a:r>
                <a:rPr lang="en-US" sz="2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US states and localities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19BDD0-0B6F-E04F-D122-4300BA589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299829" y="2971123"/>
              <a:ext cx="1083494" cy="2909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803319-D137-4CB2-03E7-A2A869D4B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925841" y="2893790"/>
              <a:ext cx="831228" cy="437780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6D33C7-813E-B469-CA12-A23F09B9BD57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79" y="2620111"/>
              <a:ext cx="0" cy="1073667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63A837D2-3814-F2FA-71CD-E344A4F4F88C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FF6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D44BA-D1A1-D198-12BD-A7498D0205B0}"/>
              </a:ext>
            </a:extLst>
          </p:cNvPr>
          <p:cNvGrpSpPr/>
          <p:nvPr/>
        </p:nvGrpSpPr>
        <p:grpSpPr>
          <a:xfrm>
            <a:off x="461075" y="2640611"/>
            <a:ext cx="6284494" cy="1120543"/>
            <a:chOff x="981416" y="2592815"/>
            <a:chExt cx="6284494" cy="11205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2E6E93-CCA2-E11D-0515-133614069915}"/>
                </a:ext>
              </a:extLst>
            </p:cNvPr>
            <p:cNvSpPr txBox="1"/>
            <p:nvPr/>
          </p:nvSpPr>
          <p:spPr>
            <a:xfrm>
              <a:off x="4060815" y="2697695"/>
              <a:ext cx="320509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$270 million</a:t>
              </a:r>
              <a:r>
                <a:rPr lang="en-US" sz="2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US states, localities, and Native American tribes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CF16BA3-57FA-B4F5-AB39-C78FA6D08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981416" y="2765064"/>
              <a:ext cx="1401908" cy="58880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AA163B-7900-8BF2-7AAD-D7C10D5FE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925841" y="2893790"/>
              <a:ext cx="831228" cy="437780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BDBC66-D93D-4011-631B-55E28C9DA7E0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79" y="2592815"/>
              <a:ext cx="0" cy="1073667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9E4483-2B0B-8F51-8CC8-DAA5BABB1EF4}"/>
              </a:ext>
            </a:extLst>
          </p:cNvPr>
          <p:cNvGrpSpPr/>
          <p:nvPr/>
        </p:nvGrpSpPr>
        <p:grpSpPr>
          <a:xfrm>
            <a:off x="7056812" y="1248226"/>
            <a:ext cx="4674113" cy="1073667"/>
            <a:chOff x="1018407" y="2620111"/>
            <a:chExt cx="4674113" cy="107366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3BEBC6-0DCF-2DF5-8468-C0D06EA0E4D3}"/>
                </a:ext>
              </a:extLst>
            </p:cNvPr>
            <p:cNvSpPr txBox="1"/>
            <p:nvPr/>
          </p:nvSpPr>
          <p:spPr>
            <a:xfrm>
              <a:off x="4060816" y="2787007"/>
              <a:ext cx="16317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$86 million</a:t>
              </a:r>
              <a:r>
                <a:rPr lang="en-US" sz="2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  <a:r>
                <a:rPr lang="en-US" sz="2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states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6ECFE06-F14D-DD9E-001D-6AF80B46A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1018407" y="2921086"/>
              <a:ext cx="1389776" cy="38329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6FF1EC-4B52-9C20-FEE3-4960CD7A6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925841" y="2893790"/>
              <a:ext cx="831228" cy="437780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C0475B5-90A4-2020-71FC-F716E948F95C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79" y="2620111"/>
              <a:ext cx="0" cy="1073667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4B68A0D-94A8-3209-5D67-A861C5B6EC37}"/>
              </a:ext>
            </a:extLst>
          </p:cNvPr>
          <p:cNvGrpSpPr/>
          <p:nvPr/>
        </p:nvGrpSpPr>
        <p:grpSpPr>
          <a:xfrm>
            <a:off x="7171351" y="2640611"/>
            <a:ext cx="4559568" cy="1073667"/>
            <a:chOff x="1132946" y="2620111"/>
            <a:chExt cx="4559568" cy="107366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EE14F9-77BD-E4FD-4A8E-67C2842916CA}"/>
                </a:ext>
              </a:extLst>
            </p:cNvPr>
            <p:cNvSpPr txBox="1"/>
            <p:nvPr/>
          </p:nvSpPr>
          <p:spPr>
            <a:xfrm>
              <a:off x="4060816" y="2781571"/>
              <a:ext cx="16316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$80 million</a:t>
              </a:r>
              <a:r>
                <a:rPr lang="en-US" sz="2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Baltimore</a:t>
              </a:r>
              <a:endParaRPr lang="en-US"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411B89B-60CA-775A-CB96-0579E4662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132946" y="2741588"/>
              <a:ext cx="1279803" cy="79283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C77EEAE-216C-1292-EF10-9B043102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2946637" y="2851243"/>
              <a:ext cx="810431" cy="540287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3AC4013-A913-EB4F-0823-9603B18075F7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79" y="2620111"/>
              <a:ext cx="0" cy="1073667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itle 14">
            <a:extLst>
              <a:ext uri="{FF2B5EF4-FFF2-40B4-BE49-F238E27FC236}">
                <a16:creationId xmlns:a16="http://schemas.microsoft.com/office/drawing/2014/main" id="{462A3CD6-4BE6-80D9-2E89-1487B6381047}"/>
              </a:ext>
            </a:extLst>
          </p:cNvPr>
          <p:cNvSpPr txBox="1">
            <a:spLocks/>
          </p:cNvSpPr>
          <p:nvPr/>
        </p:nvSpPr>
        <p:spPr>
          <a:xfrm>
            <a:off x="2859605" y="548640"/>
            <a:ext cx="6472789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/>
                </a:solidFill>
              </a:rPr>
              <a:t>&gt; </a:t>
            </a:r>
            <a:r>
              <a:rPr lang="en-US" sz="2200" b="1">
                <a:solidFill>
                  <a:srgbClr val="EE2C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opioid crisis</a:t>
            </a:r>
          </a:p>
        </p:txBody>
      </p:sp>
      <p:sp>
        <p:nvSpPr>
          <p:cNvPr id="69" name="Title 14">
            <a:extLst>
              <a:ext uri="{FF2B5EF4-FFF2-40B4-BE49-F238E27FC236}">
                <a16:creationId xmlns:a16="http://schemas.microsoft.com/office/drawing/2014/main" id="{E2A8F258-7781-D9CC-9097-3FF204E42809}"/>
              </a:ext>
            </a:extLst>
          </p:cNvPr>
          <p:cNvSpPr txBox="1">
            <a:spLocks/>
          </p:cNvSpPr>
          <p:nvPr/>
        </p:nvSpPr>
        <p:spPr>
          <a:xfrm>
            <a:off x="8251853" y="595128"/>
            <a:ext cx="2161082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>
                <a:solidFill>
                  <a:srgbClr val="EE2CB5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</p:txBody>
      </p:sp>
      <p:sp>
        <p:nvSpPr>
          <p:cNvPr id="70" name="Title 14">
            <a:extLst>
              <a:ext uri="{FF2B5EF4-FFF2-40B4-BE49-F238E27FC236}">
                <a16:creationId xmlns:a16="http://schemas.microsoft.com/office/drawing/2014/main" id="{02B2B86B-5307-A56D-11AB-B42651EE7D63}"/>
              </a:ext>
            </a:extLst>
          </p:cNvPr>
          <p:cNvSpPr txBox="1">
            <a:spLocks/>
          </p:cNvSpPr>
          <p:nvPr/>
        </p:nvSpPr>
        <p:spPr>
          <a:xfrm>
            <a:off x="5042755" y="585030"/>
            <a:ext cx="2161082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>
                    <a:alpha val="0"/>
                  </a:srgbClr>
                </a:solidFill>
              </a:rPr>
              <a:t>&gt;</a:t>
            </a:r>
            <a:endParaRPr lang="en-US" sz="2200" b="1">
              <a:solidFill>
                <a:srgbClr val="EE2CB5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894DC1-231E-2A16-ED5E-CA19024F6B24}"/>
              </a:ext>
            </a:extLst>
          </p:cNvPr>
          <p:cNvGrpSpPr/>
          <p:nvPr/>
        </p:nvGrpSpPr>
        <p:grpSpPr>
          <a:xfrm>
            <a:off x="609094" y="4064597"/>
            <a:ext cx="8992097" cy="1115389"/>
            <a:chOff x="609094" y="4064597"/>
            <a:chExt cx="8992097" cy="1115389"/>
          </a:xfrm>
        </p:grpSpPr>
        <p:pic>
          <p:nvPicPr>
            <p:cNvPr id="2050" name="Picture 2" descr="Flag of Ohio - Wikipedia">
              <a:extLst>
                <a:ext uri="{FF2B5EF4-FFF2-40B4-BE49-F238E27FC236}">
                  <a16:creationId xmlns:a16="http://schemas.microsoft.com/office/drawing/2014/main" id="{DBCA60AB-5828-87BC-30BC-36C28FC6B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119" y="4401150"/>
              <a:ext cx="899718" cy="554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54D400-E24C-9871-1235-9E175F889F51}"/>
                </a:ext>
              </a:extLst>
            </p:cNvPr>
            <p:cNvGrpSpPr/>
            <p:nvPr/>
          </p:nvGrpSpPr>
          <p:grpSpPr>
            <a:xfrm>
              <a:off x="609094" y="4064597"/>
              <a:ext cx="8992097" cy="1115389"/>
              <a:chOff x="609094" y="4064597"/>
              <a:chExt cx="8992097" cy="111538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0485F89-4F79-489A-CC74-E7F54ECCBE2B}"/>
                  </a:ext>
                </a:extLst>
              </p:cNvPr>
              <p:cNvGrpSpPr/>
              <p:nvPr/>
            </p:nvGrpSpPr>
            <p:grpSpPr>
              <a:xfrm>
                <a:off x="2102638" y="4106319"/>
                <a:ext cx="7498553" cy="1073667"/>
                <a:chOff x="2622979" y="2592815"/>
                <a:chExt cx="7498553" cy="1073667"/>
              </a:xfrm>
            </p:grpSpPr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409657D-B31F-2B54-CC07-178118E6794D}"/>
                    </a:ext>
                  </a:extLst>
                </p:cNvPr>
                <p:cNvSpPr txBox="1"/>
                <p:nvPr/>
              </p:nvSpPr>
              <p:spPr>
                <a:xfrm>
                  <a:off x="4060721" y="2844090"/>
                  <a:ext cx="6060811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000" b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$650 million</a:t>
                  </a:r>
                  <a:r>
                    <a:rPr lang="en-US" sz="2000" b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opioid </a:t>
                  </a:r>
                  <a:r>
                    <a:rPr lang="en-US" sz="200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</a:t>
                  </a:r>
                  <a:r>
                    <a:rPr lang="en-US" sz="2000" b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ettlement with 2 counties overturned by OH Supreme Court</a:t>
                  </a:r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A62A889A-547E-CB40-7EF1-6E820E505B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22979" y="2592815"/>
                  <a:ext cx="0" cy="1073667"/>
                </a:xfrm>
                <a:prstGeom prst="line">
                  <a:avLst/>
                </a:prstGeom>
                <a:ln>
                  <a:solidFill>
                    <a:srgbClr val="000E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052" name="Picture 4" descr="CVS Pharmacy Logo, symbol, meaning ...">
                <a:extLst>
                  <a:ext uri="{FF2B5EF4-FFF2-40B4-BE49-F238E27FC236}">
                    <a16:creationId xmlns:a16="http://schemas.microsoft.com/office/drawing/2014/main" id="{3723EDAA-199F-D226-2CAE-8B8F67E3B3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710" y="4064597"/>
                <a:ext cx="832358" cy="466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Walgreens Logos">
                <a:extLst>
                  <a:ext uri="{FF2B5EF4-FFF2-40B4-BE49-F238E27FC236}">
                    <a16:creationId xmlns:a16="http://schemas.microsoft.com/office/drawing/2014/main" id="{17168C21-23F9-3E89-1DC4-6F1459DD55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094" y="4525096"/>
                <a:ext cx="1153952" cy="318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6" name="Picture 8">
                <a:extLst>
                  <a:ext uri="{FF2B5EF4-FFF2-40B4-BE49-F238E27FC236}">
                    <a16:creationId xmlns:a16="http://schemas.microsoft.com/office/drawing/2014/main" id="{5FD03CFF-9132-40AC-1FE5-4DC2B81185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749" y="4887815"/>
                <a:ext cx="1153952" cy="276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00891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039D4A-1DF2-C280-1D74-AEFB12977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C3D803A2-9781-3D64-58F4-F328DE680A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5" t="32085" r="178" b="52912"/>
          <a:stretch/>
        </p:blipFill>
        <p:spPr>
          <a:xfrm>
            <a:off x="0" y="5576137"/>
            <a:ext cx="12192000" cy="12818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A1250A-D608-BB03-9B34-9053949EB6D2}"/>
              </a:ext>
            </a:extLst>
          </p:cNvPr>
          <p:cNvSpPr/>
          <p:nvPr/>
        </p:nvSpPr>
        <p:spPr>
          <a:xfrm>
            <a:off x="0" y="5576137"/>
            <a:ext cx="7899816" cy="1281863"/>
          </a:xfrm>
          <a:prstGeom prst="rect">
            <a:avLst/>
          </a:prstGeom>
          <a:gradFill flip="none" rotWithShape="1">
            <a:gsLst>
              <a:gs pos="11000">
                <a:schemeClr val="bg2">
                  <a:alpha val="0"/>
                </a:schemeClr>
              </a:gs>
              <a:gs pos="63000">
                <a:schemeClr val="bg2">
                  <a:alpha val="52000"/>
                </a:scheme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CDD21461-6A55-7BC5-0353-FE75290BE0F3}"/>
              </a:ext>
            </a:extLst>
          </p:cNvPr>
          <p:cNvSpPr txBox="1">
            <a:spLocks/>
          </p:cNvSpPr>
          <p:nvPr/>
        </p:nvSpPr>
        <p:spPr>
          <a:xfrm>
            <a:off x="548640" y="54864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/>
                </a:solidFill>
              </a:rPr>
              <a:t>State Settlements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38565F39-92AF-AEE4-B20E-AE13C1D313A4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FF6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D50B782-D770-F97D-A0D9-53336D9AB5EF}"/>
              </a:ext>
            </a:extLst>
          </p:cNvPr>
          <p:cNvGrpSpPr/>
          <p:nvPr/>
        </p:nvGrpSpPr>
        <p:grpSpPr>
          <a:xfrm>
            <a:off x="821214" y="2355332"/>
            <a:ext cx="4482304" cy="1085767"/>
            <a:chOff x="825557" y="2620111"/>
            <a:chExt cx="4482304" cy="10857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C322769-B3E3-4CDB-1CFA-58055670E4D8}"/>
                </a:ext>
              </a:extLst>
            </p:cNvPr>
            <p:cNvSpPr txBox="1"/>
            <p:nvPr/>
          </p:nvSpPr>
          <p:spPr>
            <a:xfrm>
              <a:off x="2925841" y="2690215"/>
              <a:ext cx="238202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$230 million</a:t>
              </a:r>
              <a:r>
                <a:rPr lang="en-US" sz="20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cities, counties, and school</a:t>
              </a:r>
              <a:r>
                <a:rPr lang="en-US" sz="2000" b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districts</a:t>
              </a:r>
              <a:endParaRPr 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32493A2-B71E-C544-248B-C10AF99C4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25557" y="2928344"/>
              <a:ext cx="1477817" cy="457200"/>
            </a:xfrm>
            <a:prstGeom prst="rect">
              <a:avLst/>
            </a:prstGeom>
          </p:spPr>
        </p:pic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7734703-B072-5F5D-EF50-E49A7F9201F0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79" y="2620111"/>
              <a:ext cx="0" cy="1073667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163493B-44B0-09CD-A7F9-1F5FCAB78F11}"/>
              </a:ext>
            </a:extLst>
          </p:cNvPr>
          <p:cNvGrpSpPr/>
          <p:nvPr/>
        </p:nvGrpSpPr>
        <p:grpSpPr>
          <a:xfrm>
            <a:off x="6123296" y="2355333"/>
            <a:ext cx="5062734" cy="1073667"/>
            <a:chOff x="1148757" y="2620111"/>
            <a:chExt cx="5062734" cy="107366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3949E53-32CD-ABA1-DE1C-E80319A5DC64}"/>
                </a:ext>
              </a:extLst>
            </p:cNvPr>
            <p:cNvSpPr txBox="1"/>
            <p:nvPr/>
          </p:nvSpPr>
          <p:spPr>
            <a:xfrm>
              <a:off x="4060816" y="2809063"/>
              <a:ext cx="215067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$350 million</a:t>
              </a:r>
              <a:r>
                <a:rPr lang="en-US" sz="22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all 50 states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FDBB327-FE91-DEF0-1327-4F8CFCAC8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148757" y="2629784"/>
              <a:ext cx="1111881" cy="90681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C7A4671-F11D-7FB4-4547-31796A478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925841" y="2950568"/>
              <a:ext cx="831228" cy="437780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B52008E-1CD4-91F7-291A-B93067E905FD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79" y="2620111"/>
              <a:ext cx="0" cy="1073667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14">
            <a:extLst>
              <a:ext uri="{FF2B5EF4-FFF2-40B4-BE49-F238E27FC236}">
                <a16:creationId xmlns:a16="http://schemas.microsoft.com/office/drawing/2014/main" id="{222E231D-40A2-2FB8-80C2-345F71727B1D}"/>
              </a:ext>
            </a:extLst>
          </p:cNvPr>
          <p:cNvSpPr txBox="1">
            <a:spLocks/>
          </p:cNvSpPr>
          <p:nvPr/>
        </p:nvSpPr>
        <p:spPr>
          <a:xfrm>
            <a:off x="2859605" y="548640"/>
            <a:ext cx="3236395" cy="3046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chemeClr val="bg1"/>
                </a:solidFill>
              </a:rPr>
              <a:t>&gt; </a:t>
            </a:r>
            <a:r>
              <a:rPr lang="en-US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in opioid crisis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704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7500">
        <p159:morph option="byObject"/>
      </p:transition>
    </mc:Choice>
    <mc:Fallback xmlns="">
      <p:transition spd="slow" advClick="0" advTm="7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B2D412-DFD3-87BE-5BAE-C6375C438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9B61BD48-C325-A624-5148-ED789CA29E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15" t="32085" r="178" b="52912"/>
          <a:stretch/>
        </p:blipFill>
        <p:spPr>
          <a:xfrm>
            <a:off x="0" y="5576137"/>
            <a:ext cx="12192000" cy="1281863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70E59E-6E03-443E-BF59-61D7CB9E608B}"/>
              </a:ext>
            </a:extLst>
          </p:cNvPr>
          <p:cNvSpPr/>
          <p:nvPr/>
        </p:nvSpPr>
        <p:spPr>
          <a:xfrm>
            <a:off x="0" y="5576137"/>
            <a:ext cx="7899816" cy="1281863"/>
          </a:xfrm>
          <a:prstGeom prst="rect">
            <a:avLst/>
          </a:prstGeom>
          <a:gradFill flip="none" rotWithShape="1">
            <a:gsLst>
              <a:gs pos="11000">
                <a:schemeClr val="bg2">
                  <a:alpha val="0"/>
                </a:schemeClr>
              </a:gs>
              <a:gs pos="63000">
                <a:schemeClr val="bg2">
                  <a:alpha val="52000"/>
                </a:schemeClr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C5AAD63B-0D12-A0BA-796A-5956FE72E038}"/>
              </a:ext>
            </a:extLst>
          </p:cNvPr>
          <p:cNvSpPr txBox="1">
            <a:spLocks/>
          </p:cNvSpPr>
          <p:nvPr/>
        </p:nvSpPr>
        <p:spPr>
          <a:xfrm>
            <a:off x="548640" y="54864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>
                <a:solidFill>
                  <a:srgbClr val="000E22"/>
                </a:solidFill>
              </a:rPr>
              <a:t>State Settlements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1B79C8-84C3-5CF7-853D-B7F0BB3116DB}"/>
              </a:ext>
            </a:extLst>
          </p:cNvPr>
          <p:cNvGrpSpPr/>
          <p:nvPr/>
        </p:nvGrpSpPr>
        <p:grpSpPr>
          <a:xfrm>
            <a:off x="1003286" y="2236185"/>
            <a:ext cx="10644036" cy="846088"/>
            <a:chOff x="931876" y="1379044"/>
            <a:chExt cx="10644036" cy="8460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2F6A6DB-2A6B-056A-8971-761F8D6C521E}"/>
                </a:ext>
              </a:extLst>
            </p:cNvPr>
            <p:cNvSpPr txBox="1"/>
            <p:nvPr/>
          </p:nvSpPr>
          <p:spPr>
            <a:xfrm>
              <a:off x="4381498" y="1594927"/>
              <a:ext cx="719441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$1.4 billion</a:t>
              </a:r>
              <a:r>
                <a:rPr lang="en-US" sz="2200" b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</a:t>
              </a:r>
              <a:r>
                <a:rPr lang="en-US" sz="2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Texas </a:t>
              </a:r>
              <a:r>
                <a:rPr lang="en-US" sz="2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settle biometric data lawsuit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AA7391-FED9-02E7-6BE4-C4CC4F6B8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202780" y="1568132"/>
              <a:ext cx="751413" cy="500942"/>
            </a:xfrm>
            <a:prstGeom prst="rect">
              <a:avLst/>
            </a:prstGeom>
            <a:ln>
              <a:noFill/>
            </a:ln>
            <a:effectLst>
              <a:outerShdw blurRad="107698" dist="38100" dir="2700000" algn="tl" rotWithShape="0">
                <a:prstClr val="black">
                  <a:alpha val="14000"/>
                </a:prstClr>
              </a:outerShdw>
            </a:effec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0DB046F-3855-CC8D-3F77-5E277B14405C}"/>
                </a:ext>
              </a:extLst>
            </p:cNvPr>
            <p:cNvCxnSpPr>
              <a:cxnSpLocks/>
            </p:cNvCxnSpPr>
            <p:nvPr/>
          </p:nvCxnSpPr>
          <p:spPr>
            <a:xfrm>
              <a:off x="2875385" y="1379044"/>
              <a:ext cx="0" cy="846088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3B87A1E-B3B9-9444-6798-9AE79CBD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1542" r="-5037" b="-11101"/>
            <a:stretch/>
          </p:blipFill>
          <p:spPr>
            <a:xfrm>
              <a:off x="931876" y="1611340"/>
              <a:ext cx="1653693" cy="347472"/>
            </a:xfrm>
            <a:prstGeom prst="rect">
              <a:avLst/>
            </a:prstGeom>
          </p:spPr>
        </p:pic>
      </p:grp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E3DE2CF2-CE7A-C684-0CF3-A433E963F489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FF6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755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250">
        <p159:morph option="byObject"/>
      </p:transition>
    </mc:Choice>
    <mc:Fallback xmlns="">
      <p:transition spd="slow" advClick="0" advTm="22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4CE0C-937F-04EE-962F-E2899F861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4B972C-1CBD-B13B-5371-9CE4F2CADD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9" t="26181" r="57646" b="3911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4" name="Picture Placeholder 7">
            <a:extLst>
              <a:ext uri="{FF2B5EF4-FFF2-40B4-BE49-F238E27FC236}">
                <a16:creationId xmlns:a16="http://schemas.microsoft.com/office/drawing/2014/main" id="{C35B919E-402D-4137-1DF4-B49572A086D9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45"/>
          <a:stretch/>
        </p:blipFill>
        <p:spPr>
          <a:xfrm flipV="1">
            <a:off x="-1" y="-21720"/>
            <a:ext cx="12206991" cy="1116886"/>
          </a:xfrm>
          <a:prstGeom prst="rect">
            <a:avLst/>
          </a:prstGeom>
          <a:noFill/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37BEE52-6950-8BA7-644F-F58B687BA81B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67"/>
          <a:stretch/>
        </p:blipFill>
        <p:spPr>
          <a:xfrm>
            <a:off x="-1" y="296937"/>
            <a:ext cx="12206991" cy="6561063"/>
          </a:xfr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36E645-C986-F243-E56B-C311EC847EFD}"/>
              </a:ext>
            </a:extLst>
          </p:cNvPr>
          <p:cNvSpPr/>
          <p:nvPr/>
        </p:nvSpPr>
        <p:spPr>
          <a:xfrm>
            <a:off x="-14991" y="0"/>
            <a:ext cx="12206991" cy="6858000"/>
          </a:xfrm>
          <a:prstGeom prst="rect">
            <a:avLst/>
          </a:prstGeom>
          <a:gradFill flip="none" rotWithShape="1">
            <a:gsLst>
              <a:gs pos="40000">
                <a:srgbClr val="001747">
                  <a:alpha val="80000"/>
                </a:srgbClr>
              </a:gs>
              <a:gs pos="70000">
                <a:srgbClr val="000E22">
                  <a:alpha val="0"/>
                </a:srgb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A9739ACA-56C0-E5C1-D286-4EDE8B405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8720728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>
                <a:latin typeface="+mj-lt"/>
                <a:ea typeface="+mj-ea"/>
                <a:cs typeface="+mj-cs"/>
              </a:rPr>
              <a:t>New Risks and Regulation of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221A00-1913-E330-0F1A-D8C9F5FD7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3048"/>
            <a:ext cx="5437187" cy="2265216"/>
          </a:xfrm>
        </p:spPr>
        <p:txBody>
          <a:bodyPr/>
          <a:lstStyle/>
          <a:p>
            <a:r>
              <a:rPr lang="en-US">
                <a:solidFill>
                  <a:srgbClr val="FD5FD3"/>
                </a:solidFill>
              </a:rPr>
              <a:t>2024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0F95D3BE-F497-F0C6-0539-7C3793AAA625}"/>
              </a:ext>
            </a:extLst>
          </p:cNvPr>
          <p:cNvSpPr txBox="1">
            <a:spLocks/>
          </p:cNvSpPr>
          <p:nvPr/>
        </p:nvSpPr>
        <p:spPr>
          <a:xfrm>
            <a:off x="506795" y="2042392"/>
            <a:ext cx="6379210" cy="780351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rgbClr val="000E22">
                    <a:alpha val="0"/>
                  </a:srgbClr>
                </a:solidFill>
                <a:latin typeface="+mj-lt"/>
                <a:cs typeface="Arial" panose="020B0604020202020204" pitchFamily="34" charset="0"/>
              </a:rPr>
              <a:t>Market Growth</a:t>
            </a: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C024E0F7-4A07-5A8B-3C01-0FFEC1ACACC3}"/>
              </a:ext>
            </a:extLst>
          </p:cNvPr>
          <p:cNvSpPr txBox="1">
            <a:spLocks/>
          </p:cNvSpPr>
          <p:nvPr/>
        </p:nvSpPr>
        <p:spPr>
          <a:xfrm>
            <a:off x="3433762" y="500704"/>
            <a:ext cx="5641879" cy="29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50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7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9EE9FB6-13CC-C513-4508-10BDA8F3D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" r="288"/>
          <a:stretch/>
        </p:blipFill>
        <p:spPr>
          <a:xfrm>
            <a:off x="0" y="0"/>
            <a:ext cx="12192000" cy="6858000"/>
          </a:xfrm>
          <a:solidFill>
            <a:srgbClr val="000E22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05C897F-A100-E27A-42AE-DEBD28CAEB90}"/>
              </a:ext>
            </a:extLst>
          </p:cNvPr>
          <p:cNvSpPr/>
          <p:nvPr/>
        </p:nvSpPr>
        <p:spPr>
          <a:xfrm rot="10800000">
            <a:off x="0" y="-3"/>
            <a:ext cx="7994073" cy="6857998"/>
          </a:xfrm>
          <a:prstGeom prst="rect">
            <a:avLst/>
          </a:prstGeom>
          <a:gradFill flip="none" rotWithShape="1">
            <a:gsLst>
              <a:gs pos="50000">
                <a:srgbClr val="0D1C30">
                  <a:alpha val="64886"/>
                </a:srgbClr>
              </a:gs>
              <a:gs pos="0">
                <a:srgbClr val="0D1C3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Civil</a:t>
            </a:r>
            <a:b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004DDE5D-AB37-4DEC-E7BE-FB795069EA69}"/>
              </a:ext>
            </a:extLst>
          </p:cNvPr>
          <p:cNvSpPr txBox="1">
            <a:spLocks/>
          </p:cNvSpPr>
          <p:nvPr/>
        </p:nvSpPr>
        <p:spPr>
          <a:xfrm>
            <a:off x="550863" y="1672955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solidFill>
                  <a:schemeClr val="tx1">
                    <a:alpha val="0"/>
                  </a:schemeClr>
                </a:solidFill>
              </a:rPr>
              <a:t>Product Liability</a:t>
            </a:r>
          </a:p>
        </p:txBody>
      </p:sp>
      <p:pic>
        <p:nvPicPr>
          <p:cNvPr id="2" name="Picture Placeholder 17">
            <a:extLst>
              <a:ext uri="{FF2B5EF4-FFF2-40B4-BE49-F238E27FC236}">
                <a16:creationId xmlns:a16="http://schemas.microsoft.com/office/drawing/2014/main" id="{747D953D-8D8E-CE5E-73E9-51116DC0CA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3" b="65109"/>
          <a:stretch/>
        </p:blipFill>
        <p:spPr>
          <a:xfrm flipV="1">
            <a:off x="1033901" y="822676"/>
            <a:ext cx="10124199" cy="1582899"/>
          </a:xfrm>
          <a:prstGeom prst="rect">
            <a:avLst/>
          </a:prstGeom>
          <a:solidFill>
            <a:srgbClr val="000E22">
              <a:alpha val="0"/>
            </a:srgb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857CCC-7A40-ACA4-0EB9-C08DB294A389}"/>
              </a:ext>
            </a:extLst>
          </p:cNvPr>
          <p:cNvSpPr/>
          <p:nvPr/>
        </p:nvSpPr>
        <p:spPr>
          <a:xfrm>
            <a:off x="211015" y="1013592"/>
            <a:ext cx="11746523" cy="4748130"/>
          </a:xfrm>
          <a:prstGeom prst="rect">
            <a:avLst/>
          </a:prstGeom>
          <a:solidFill>
            <a:srgbClr val="000E2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E7CB12A-9E15-6F22-D3D3-DE76572DC979}"/>
              </a:ext>
            </a:extLst>
          </p:cNvPr>
          <p:cNvSpPr txBox="1">
            <a:spLocks/>
          </p:cNvSpPr>
          <p:nvPr/>
        </p:nvSpPr>
        <p:spPr>
          <a:xfrm>
            <a:off x="548641" y="1954170"/>
            <a:ext cx="4842226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>
                <a:solidFill>
                  <a:schemeClr val="tx1">
                    <a:alpha val="0"/>
                  </a:schemeClr>
                </a:solidFill>
              </a:rPr>
              <a:t>Price-Fixing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4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750">
        <p14:prism/>
      </p:transition>
    </mc:Choice>
    <mc:Fallback xmlns="">
      <p:transition spd="slow" advClick="0" advTm="175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5BADF9F-2F3B-2065-0BDC-B5EAEF150D0B}"/>
              </a:ext>
            </a:extLst>
          </p:cNvPr>
          <p:cNvSpPr/>
          <p:nvPr/>
        </p:nvSpPr>
        <p:spPr>
          <a:xfrm rot="10800000">
            <a:off x="0" y="-3"/>
            <a:ext cx="7994073" cy="6857998"/>
          </a:xfrm>
          <a:prstGeom prst="rect">
            <a:avLst/>
          </a:prstGeom>
          <a:gradFill flip="none" rotWithShape="1">
            <a:gsLst>
              <a:gs pos="50000">
                <a:srgbClr val="0D1C30">
                  <a:alpha val="64886"/>
                </a:srgbClr>
              </a:gs>
              <a:gs pos="0">
                <a:srgbClr val="0D1C3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6CA9603-0D56-BE58-FC2B-D4F22272054C}"/>
              </a:ext>
            </a:extLst>
          </p:cNvPr>
          <p:cNvSpPr/>
          <p:nvPr/>
        </p:nvSpPr>
        <p:spPr>
          <a:xfrm>
            <a:off x="502967" y="2241857"/>
            <a:ext cx="10983912" cy="2502212"/>
          </a:xfrm>
          <a:prstGeom prst="rect">
            <a:avLst/>
          </a:prstGeom>
          <a:solidFill>
            <a:srgbClr val="000E2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pic>
        <p:nvPicPr>
          <p:cNvPr id="66" name="Picture Placeholder 17">
            <a:extLst>
              <a:ext uri="{FF2B5EF4-FFF2-40B4-BE49-F238E27FC236}">
                <a16:creationId xmlns:a16="http://schemas.microsoft.com/office/drawing/2014/main" id="{41AB74FF-2A7B-CC7E-2D04-424C3CC83FA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321" t="50638" r="1577" b="24527"/>
          <a:stretch/>
        </p:blipFill>
        <p:spPr>
          <a:xfrm>
            <a:off x="508886" y="2228971"/>
            <a:ext cx="10991055" cy="2463428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34" name="Picture Placeholder 17">
            <a:extLst>
              <a:ext uri="{FF2B5EF4-FFF2-40B4-BE49-F238E27FC236}">
                <a16:creationId xmlns:a16="http://schemas.microsoft.com/office/drawing/2014/main" id="{67A00CEF-E374-FB9C-6B17-D4127A9B28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3" b="65109"/>
          <a:stretch/>
        </p:blipFill>
        <p:spPr>
          <a:xfrm>
            <a:off x="567247" y="2241857"/>
            <a:ext cx="10977994" cy="2491899"/>
          </a:xfrm>
          <a:solidFill>
            <a:srgbClr val="000E22"/>
          </a:solidFill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3F9AA9F-A2C8-B943-A6AA-F11F234B43D5}"/>
              </a:ext>
            </a:extLst>
          </p:cNvPr>
          <p:cNvSpPr/>
          <p:nvPr/>
        </p:nvSpPr>
        <p:spPr>
          <a:xfrm>
            <a:off x="560717" y="2228971"/>
            <a:ext cx="10991055" cy="2537778"/>
          </a:xfrm>
          <a:prstGeom prst="rect">
            <a:avLst/>
          </a:prstGeom>
          <a:solidFill>
            <a:srgbClr val="000E22">
              <a:alpha val="545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B39B486C-FF11-30E8-BACC-DF130D00C173}"/>
              </a:ext>
            </a:extLst>
          </p:cNvPr>
          <p:cNvSpPr txBox="1">
            <a:spLocks/>
          </p:cNvSpPr>
          <p:nvPr/>
        </p:nvSpPr>
        <p:spPr>
          <a:xfrm>
            <a:off x="548641" y="912561"/>
            <a:ext cx="4842226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/>
              <a:t>Price-Fixing</a:t>
            </a:r>
          </a:p>
        </p:txBody>
      </p:sp>
      <p:sp>
        <p:nvSpPr>
          <p:cNvPr id="21" name="Title 14">
            <a:extLst>
              <a:ext uri="{FF2B5EF4-FFF2-40B4-BE49-F238E27FC236}">
                <a16:creationId xmlns:a16="http://schemas.microsoft.com/office/drawing/2014/main" id="{89215178-2118-2C78-DD4F-0F3DF017E016}"/>
              </a:ext>
            </a:extLst>
          </p:cNvPr>
          <p:cNvSpPr txBox="1">
            <a:spLocks/>
          </p:cNvSpPr>
          <p:nvPr/>
        </p:nvSpPr>
        <p:spPr>
          <a:xfrm>
            <a:off x="550863" y="572191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CCA3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23" name="Footer Placeholder 13">
            <a:extLst>
              <a:ext uri="{FF2B5EF4-FFF2-40B4-BE49-F238E27FC236}">
                <a16:creationId xmlns:a16="http://schemas.microsoft.com/office/drawing/2014/main" id="{B1F09E97-CAA1-F3E1-2451-8787736CB0DC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153321AB-9827-3010-B7F5-ECF8F0AAB088}"/>
              </a:ext>
            </a:extLst>
          </p:cNvPr>
          <p:cNvSpPr txBox="1">
            <a:spLocks/>
          </p:cNvSpPr>
          <p:nvPr/>
        </p:nvSpPr>
        <p:spPr>
          <a:xfrm>
            <a:off x="4634415" y="3490744"/>
            <a:ext cx="2115373" cy="648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$39 million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6CE4E8C2-B3CC-4E39-4012-FD5B74928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099184" y="2744341"/>
            <a:ext cx="1837606" cy="56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Breckenridge Pharma">
            <a:extLst>
              <a:ext uri="{FF2B5EF4-FFF2-40B4-BE49-F238E27FC236}">
                <a16:creationId xmlns:a16="http://schemas.microsoft.com/office/drawing/2014/main" id="{205DE8DC-7A5C-D5BA-12D0-3310820A0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4247" b="2754"/>
          <a:stretch/>
        </p:blipFill>
        <p:spPr bwMode="auto">
          <a:xfrm>
            <a:off x="9203766" y="2855812"/>
            <a:ext cx="1837606" cy="29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79E39229-27BD-752C-8107-AB68D0812282}"/>
              </a:ext>
            </a:extLst>
          </p:cNvPr>
          <p:cNvSpPr txBox="1">
            <a:spLocks/>
          </p:cNvSpPr>
          <p:nvPr/>
        </p:nvSpPr>
        <p:spPr>
          <a:xfrm>
            <a:off x="7036162" y="3490744"/>
            <a:ext cx="1914696" cy="648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$10 million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3EB711C6-5F79-6EE2-54C7-E7CD784313E9}"/>
              </a:ext>
            </a:extLst>
          </p:cNvPr>
          <p:cNvSpPr txBox="1">
            <a:spLocks/>
          </p:cNvSpPr>
          <p:nvPr/>
        </p:nvSpPr>
        <p:spPr>
          <a:xfrm>
            <a:off x="9203766" y="3490744"/>
            <a:ext cx="1837605" cy="648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$5 million</a:t>
            </a:r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C62615C3-2F59-76FB-5CDD-4EBCAE4768A5}"/>
              </a:ext>
            </a:extLst>
          </p:cNvPr>
          <p:cNvSpPr txBox="1">
            <a:spLocks/>
          </p:cNvSpPr>
          <p:nvPr/>
        </p:nvSpPr>
        <p:spPr>
          <a:xfrm>
            <a:off x="2365386" y="3490744"/>
            <a:ext cx="2115373" cy="928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$265 million</a:t>
            </a:r>
          </a:p>
        </p:txBody>
      </p:sp>
      <p:pic>
        <p:nvPicPr>
          <p:cNvPr id="33" name="Picture 2" descr="Sandoz">
            <a:extLst>
              <a:ext uri="{FF2B5EF4-FFF2-40B4-BE49-F238E27FC236}">
                <a16:creationId xmlns:a16="http://schemas.microsoft.com/office/drawing/2014/main" id="{9285CCEF-90AC-3CED-A7FA-48C43455C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20" y="2651934"/>
            <a:ext cx="2273288" cy="6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Apotex – MJ's Natural Pharmacy">
            <a:extLst>
              <a:ext uri="{FF2B5EF4-FFF2-40B4-BE49-F238E27FC236}">
                <a16:creationId xmlns:a16="http://schemas.microsoft.com/office/drawing/2014/main" id="{B02CBE65-B862-CE81-B4A7-581177CB7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287" y="2813280"/>
            <a:ext cx="1845628" cy="4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itle 5">
            <a:extLst>
              <a:ext uri="{FF2B5EF4-FFF2-40B4-BE49-F238E27FC236}">
                <a16:creationId xmlns:a16="http://schemas.microsoft.com/office/drawing/2014/main" id="{BD6F7AAA-4445-0BF2-EBE3-F0F0981ECD70}"/>
              </a:ext>
            </a:extLst>
          </p:cNvPr>
          <p:cNvSpPr txBox="1">
            <a:spLocks/>
          </p:cNvSpPr>
          <p:nvPr/>
        </p:nvSpPr>
        <p:spPr>
          <a:xfrm>
            <a:off x="3978813" y="912560"/>
            <a:ext cx="4842226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>
                <a:solidFill>
                  <a:schemeClr val="tx1">
                    <a:alpha val="0"/>
                  </a:schemeClr>
                </a:solidFill>
              </a:rPr>
              <a:t>Pay-for-Delay</a:t>
            </a:r>
          </a:p>
        </p:txBody>
      </p:sp>
      <p:sp>
        <p:nvSpPr>
          <p:cNvPr id="69" name="Content Placeholder 4">
            <a:extLst>
              <a:ext uri="{FF2B5EF4-FFF2-40B4-BE49-F238E27FC236}">
                <a16:creationId xmlns:a16="http://schemas.microsoft.com/office/drawing/2014/main" id="{CD069CFE-A000-48B7-EF69-829A6966ABC0}"/>
              </a:ext>
            </a:extLst>
          </p:cNvPr>
          <p:cNvSpPr txBox="1">
            <a:spLocks/>
          </p:cNvSpPr>
          <p:nvPr/>
        </p:nvSpPr>
        <p:spPr>
          <a:xfrm>
            <a:off x="665394" y="4873869"/>
            <a:ext cx="3293386" cy="10467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$93 million </a:t>
            </a:r>
            <a:r>
              <a:rPr lang="en-US" sz="200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resolve claims conspiring to delay Lipitor generics</a:t>
            </a:r>
          </a:p>
          <a:p>
            <a:pPr marL="0" indent="0" algn="ctr">
              <a:lnSpc>
                <a:spcPct val="95000"/>
              </a:lnSpc>
              <a:buNone/>
            </a:pPr>
            <a:endParaRPr lang="en-US">
              <a:solidFill>
                <a:schemeClr val="tx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4">
            <a:extLst>
              <a:ext uri="{FF2B5EF4-FFF2-40B4-BE49-F238E27FC236}">
                <a16:creationId xmlns:a16="http://schemas.microsoft.com/office/drawing/2014/main" id="{6D5C7171-8143-A0C5-4923-883760B7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alphaModFix amt="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024" y="3972762"/>
            <a:ext cx="1452126" cy="5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D9843EBE-E79C-7943-7B67-35207B26FABD}"/>
              </a:ext>
            </a:extLst>
          </p:cNvPr>
          <p:cNvSpPr txBox="1">
            <a:spLocks/>
          </p:cNvSpPr>
          <p:nvPr/>
        </p:nvSpPr>
        <p:spPr>
          <a:xfrm>
            <a:off x="521304" y="3490744"/>
            <a:ext cx="2115373" cy="648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$275 million</a:t>
            </a:r>
          </a:p>
          <a:p>
            <a:pPr marL="0" indent="0" algn="ctr">
              <a:lnSpc>
                <a:spcPct val="95000"/>
              </a:lnSpc>
              <a:spcBef>
                <a:spcPts val="700"/>
              </a:spcBef>
              <a:buNone/>
            </a:pPr>
            <a:r>
              <a:rPr lang="en-US"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end-payers</a:t>
            </a:r>
          </a:p>
          <a:p>
            <a:pPr marL="0" indent="0" algn="ctr">
              <a:lnSpc>
                <a:spcPct val="95000"/>
              </a:lnSpc>
              <a:buNone/>
            </a:pP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AE28C-61D3-89C7-93BF-C6780A48BC32}"/>
              </a:ext>
            </a:extLst>
          </p:cNvPr>
          <p:cNvSpPr txBox="1"/>
          <p:nvPr/>
        </p:nvSpPr>
        <p:spPr>
          <a:xfrm>
            <a:off x="5717526" y="4020059"/>
            <a:ext cx="2067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direct purchasers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8FB16C2-EA1F-3A20-CD6E-FC6B697DED24}"/>
              </a:ext>
            </a:extLst>
          </p:cNvPr>
          <p:cNvSpPr/>
          <p:nvPr/>
        </p:nvSpPr>
        <p:spPr>
          <a:xfrm>
            <a:off x="2555569" y="3833303"/>
            <a:ext cx="3176025" cy="369267"/>
          </a:xfrm>
          <a:custGeom>
            <a:avLst/>
            <a:gdLst>
              <a:gd name="connsiteX0" fmla="*/ 0 w 2216258"/>
              <a:gd name="connsiteY0" fmla="*/ 0 h 201478"/>
              <a:gd name="connsiteX1" fmla="*/ 0 w 2216258"/>
              <a:gd name="connsiteY1" fmla="*/ 201478 h 201478"/>
              <a:gd name="connsiteX2" fmla="*/ 2216258 w 2216258"/>
              <a:gd name="connsiteY2" fmla="*/ 201478 h 20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6258" h="201478">
                <a:moveTo>
                  <a:pt x="0" y="0"/>
                </a:moveTo>
                <a:lnTo>
                  <a:pt x="0" y="201478"/>
                </a:lnTo>
                <a:lnTo>
                  <a:pt x="2216258" y="201478"/>
                </a:lnTo>
              </a:path>
            </a:pathLst>
          </a:custGeom>
          <a:noFill/>
          <a:ln w="19050" cap="rnd">
            <a:solidFill>
              <a:schemeClr val="accent2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B65EE54-D3BC-7508-CD1F-F9B9E472B2A8}"/>
              </a:ext>
            </a:extLst>
          </p:cNvPr>
          <p:cNvSpPr/>
          <p:nvPr/>
        </p:nvSpPr>
        <p:spPr>
          <a:xfrm flipH="1">
            <a:off x="7798891" y="3833303"/>
            <a:ext cx="3108960" cy="318784"/>
          </a:xfrm>
          <a:custGeom>
            <a:avLst/>
            <a:gdLst>
              <a:gd name="connsiteX0" fmla="*/ 0 w 2216258"/>
              <a:gd name="connsiteY0" fmla="*/ 0 h 201478"/>
              <a:gd name="connsiteX1" fmla="*/ 0 w 2216258"/>
              <a:gd name="connsiteY1" fmla="*/ 201478 h 201478"/>
              <a:gd name="connsiteX2" fmla="*/ 2216258 w 2216258"/>
              <a:gd name="connsiteY2" fmla="*/ 201478 h 201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6258" h="201478">
                <a:moveTo>
                  <a:pt x="0" y="0"/>
                </a:moveTo>
                <a:lnTo>
                  <a:pt x="0" y="201478"/>
                </a:lnTo>
                <a:lnTo>
                  <a:pt x="2216258" y="201478"/>
                </a:lnTo>
              </a:path>
            </a:pathLst>
          </a:custGeom>
          <a:noFill/>
          <a:ln w="19050" cap="rnd">
            <a:solidFill>
              <a:schemeClr val="accent2"/>
            </a:solidFill>
            <a:prstDash val="sysDot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29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500">
        <p159:morph option="byObject"/>
      </p:transition>
    </mc:Choice>
    <mc:Fallback xmlns="">
      <p:transition spd="slow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4B52-1194-7317-090B-774E3B415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17">
            <a:extLst>
              <a:ext uri="{FF2B5EF4-FFF2-40B4-BE49-F238E27FC236}">
                <a16:creationId xmlns:a16="http://schemas.microsoft.com/office/drawing/2014/main" id="{7E79B614-66E3-F0D2-0248-F69BD89888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973" t="9082" r="14790" b="67745"/>
          <a:stretch/>
        </p:blipFill>
        <p:spPr>
          <a:xfrm flipH="1">
            <a:off x="4283024" y="2568265"/>
            <a:ext cx="3520046" cy="1332419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084263-0BCC-7ED6-06D1-CA5BDE370274}"/>
              </a:ext>
            </a:extLst>
          </p:cNvPr>
          <p:cNvSpPr/>
          <p:nvPr/>
        </p:nvSpPr>
        <p:spPr>
          <a:xfrm>
            <a:off x="4290948" y="2568265"/>
            <a:ext cx="3524673" cy="1252728"/>
          </a:xfrm>
          <a:prstGeom prst="rect">
            <a:avLst/>
          </a:prstGeom>
          <a:solidFill>
            <a:srgbClr val="4B226E">
              <a:alpha val="717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E5D197-6862-9F66-F12B-5461054BE304}"/>
              </a:ext>
            </a:extLst>
          </p:cNvPr>
          <p:cNvSpPr/>
          <p:nvPr/>
        </p:nvSpPr>
        <p:spPr>
          <a:xfrm>
            <a:off x="8020616" y="2568579"/>
            <a:ext cx="3520440" cy="1243584"/>
          </a:xfrm>
          <a:prstGeom prst="rect">
            <a:avLst/>
          </a:prstGeom>
          <a:solidFill>
            <a:srgbClr val="4B226E">
              <a:alpha val="717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pic>
        <p:nvPicPr>
          <p:cNvPr id="22" name="Picture Placeholder 17">
            <a:extLst>
              <a:ext uri="{FF2B5EF4-FFF2-40B4-BE49-F238E27FC236}">
                <a16:creationId xmlns:a16="http://schemas.microsoft.com/office/drawing/2014/main" id="{605F3CFA-E72E-0C07-B0F7-09647BB249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321" t="50873" r="43790" b="36559"/>
          <a:stretch/>
        </p:blipFill>
        <p:spPr>
          <a:xfrm>
            <a:off x="557983" y="2572204"/>
            <a:ext cx="3520045" cy="1246639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3" name="Picture Placeholder 17">
            <a:extLst>
              <a:ext uri="{FF2B5EF4-FFF2-40B4-BE49-F238E27FC236}">
                <a16:creationId xmlns:a16="http://schemas.microsoft.com/office/drawing/2014/main" id="{ABC4BC7D-4025-5812-5850-0833114FCD8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7404" t="50873" r="22708" b="36495"/>
          <a:stretch/>
        </p:blipFill>
        <p:spPr>
          <a:xfrm>
            <a:off x="4290948" y="2568265"/>
            <a:ext cx="3520045" cy="1253042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6AB04ABF-5ABD-E3E3-1C35-7848B1F322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8460" t="50873" r="1652" b="36559"/>
          <a:stretch/>
        </p:blipFill>
        <p:spPr>
          <a:xfrm>
            <a:off x="8020616" y="2568579"/>
            <a:ext cx="3520045" cy="1246639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id="{6230F1F7-D8FE-EBA0-CDCF-6E310D4669DE}"/>
              </a:ext>
            </a:extLst>
          </p:cNvPr>
          <p:cNvSpPr txBox="1">
            <a:spLocks/>
          </p:cNvSpPr>
          <p:nvPr/>
        </p:nvSpPr>
        <p:spPr>
          <a:xfrm>
            <a:off x="548641" y="912561"/>
            <a:ext cx="4842226" cy="646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/>
              <a:t>Pay-for-Delay</a:t>
            </a:r>
          </a:p>
        </p:txBody>
      </p:sp>
      <p:sp>
        <p:nvSpPr>
          <p:cNvPr id="16" name="Title 14">
            <a:extLst>
              <a:ext uri="{FF2B5EF4-FFF2-40B4-BE49-F238E27FC236}">
                <a16:creationId xmlns:a16="http://schemas.microsoft.com/office/drawing/2014/main" id="{A0131785-BF71-C745-F0A8-EAD02D6444AC}"/>
              </a:ext>
            </a:extLst>
          </p:cNvPr>
          <p:cNvSpPr txBox="1">
            <a:spLocks/>
          </p:cNvSpPr>
          <p:nvPr/>
        </p:nvSpPr>
        <p:spPr>
          <a:xfrm>
            <a:off x="550863" y="572191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CCA3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E6B690-81AF-1922-36B6-53C3326308A4}"/>
              </a:ext>
            </a:extLst>
          </p:cNvPr>
          <p:cNvSpPr/>
          <p:nvPr/>
        </p:nvSpPr>
        <p:spPr>
          <a:xfrm>
            <a:off x="4290948" y="2568265"/>
            <a:ext cx="3524673" cy="1252728"/>
          </a:xfrm>
          <a:prstGeom prst="rect">
            <a:avLst/>
          </a:prstGeom>
          <a:solidFill>
            <a:srgbClr val="000E22">
              <a:alpha val="2828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8BFD0F-5BD5-1F7B-ABC4-10C109E78ED9}"/>
              </a:ext>
            </a:extLst>
          </p:cNvPr>
          <p:cNvSpPr/>
          <p:nvPr/>
        </p:nvSpPr>
        <p:spPr>
          <a:xfrm>
            <a:off x="8020616" y="2568265"/>
            <a:ext cx="3520440" cy="1290296"/>
          </a:xfrm>
          <a:prstGeom prst="rect">
            <a:avLst/>
          </a:prstGeom>
          <a:solidFill>
            <a:srgbClr val="000E22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F1A1FBB-6C14-57A9-12B4-E7B4EA0181FF}"/>
              </a:ext>
            </a:extLst>
          </p:cNvPr>
          <p:cNvSpPr txBox="1">
            <a:spLocks/>
          </p:cNvSpPr>
          <p:nvPr/>
        </p:nvSpPr>
        <p:spPr>
          <a:xfrm>
            <a:off x="4739105" y="4204174"/>
            <a:ext cx="2623731" cy="8479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$39 million</a:t>
            </a:r>
          </a:p>
        </p:txBody>
      </p:sp>
      <p:pic>
        <p:nvPicPr>
          <p:cNvPr id="9" name="Picture 8" descr="Wyeth - Wikipedia">
            <a:extLst>
              <a:ext uri="{FF2B5EF4-FFF2-40B4-BE49-F238E27FC236}">
                <a16:creationId xmlns:a16="http://schemas.microsoft.com/office/drawing/2014/main" id="{DFDBD42E-02FD-FD98-1A17-0506008A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02" y="3029444"/>
            <a:ext cx="1281750" cy="414344"/>
          </a:xfrm>
          <a:prstGeom prst="rect">
            <a:avLst/>
          </a:prstGeom>
          <a:noFill/>
          <a:effectLst>
            <a:outerShdw blurRad="109217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CABEAC7-4888-57A3-C6F8-FDE55A8ADF23}"/>
              </a:ext>
            </a:extLst>
          </p:cNvPr>
          <p:cNvSpPr txBox="1">
            <a:spLocks/>
          </p:cNvSpPr>
          <p:nvPr/>
        </p:nvSpPr>
        <p:spPr>
          <a:xfrm>
            <a:off x="8363651" y="4201282"/>
            <a:ext cx="2833975" cy="10467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$40 million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Download Gilead Sciences Logo in SVG Vector or PNG File Format - Logo.wine">
            <a:extLst>
              <a:ext uri="{FF2B5EF4-FFF2-40B4-BE49-F238E27FC236}">
                <a16:creationId xmlns:a16="http://schemas.microsoft.com/office/drawing/2014/main" id="{8192B636-E9D4-8F6C-410F-56ED6AD9A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36" b="23749"/>
          <a:stretch/>
        </p:blipFill>
        <p:spPr bwMode="auto">
          <a:xfrm>
            <a:off x="8599607" y="2724780"/>
            <a:ext cx="2251222" cy="890217"/>
          </a:xfrm>
          <a:prstGeom prst="rect">
            <a:avLst/>
          </a:prstGeom>
          <a:noFill/>
          <a:effectLst>
            <a:outerShdw blurRad="154447"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320263B-9488-D628-50E9-CF0F372F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35" y="2948240"/>
            <a:ext cx="1281750" cy="52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9BBD8E2-1C75-02B0-2E16-07FB4956757A}"/>
              </a:ext>
            </a:extLst>
          </p:cNvPr>
          <p:cNvSpPr/>
          <p:nvPr/>
        </p:nvSpPr>
        <p:spPr>
          <a:xfrm>
            <a:off x="548641" y="2563266"/>
            <a:ext cx="3634579" cy="1259445"/>
          </a:xfrm>
          <a:prstGeom prst="rect">
            <a:avLst/>
          </a:prstGeom>
          <a:solidFill>
            <a:srgbClr val="000E2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A18591BA-45D7-C6F9-0A28-08DCD6ED2FD8}"/>
              </a:ext>
            </a:extLst>
          </p:cNvPr>
          <p:cNvSpPr txBox="1">
            <a:spLocks/>
          </p:cNvSpPr>
          <p:nvPr/>
        </p:nvSpPr>
        <p:spPr>
          <a:xfrm>
            <a:off x="671312" y="4201282"/>
            <a:ext cx="3293386" cy="10467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$93 million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C643C7F-5A58-888C-95A0-BB8426A38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46" y="2892467"/>
            <a:ext cx="1452126" cy="593456"/>
          </a:xfrm>
          <a:prstGeom prst="rect">
            <a:avLst/>
          </a:prstGeom>
          <a:noFill/>
          <a:effectLst>
            <a:outerShdw blurRad="186061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5">
            <a:extLst>
              <a:ext uri="{FF2B5EF4-FFF2-40B4-BE49-F238E27FC236}">
                <a16:creationId xmlns:a16="http://schemas.microsoft.com/office/drawing/2014/main" id="{FDE380F2-A375-00AD-D7AD-F5EDE906A211}"/>
              </a:ext>
            </a:extLst>
          </p:cNvPr>
          <p:cNvSpPr txBox="1">
            <a:spLocks/>
          </p:cNvSpPr>
          <p:nvPr/>
        </p:nvSpPr>
        <p:spPr>
          <a:xfrm>
            <a:off x="4068947" y="912559"/>
            <a:ext cx="4842226" cy="64633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>
                <a:solidFill>
                  <a:schemeClr val="tx1">
                    <a:alpha val="0"/>
                  </a:schemeClr>
                </a:solidFill>
              </a:rPr>
              <a:t>Product Liability</a:t>
            </a:r>
          </a:p>
        </p:txBody>
      </p:sp>
      <p:sp>
        <p:nvSpPr>
          <p:cNvPr id="21" name="Text Placeholder 40">
            <a:extLst>
              <a:ext uri="{FF2B5EF4-FFF2-40B4-BE49-F238E27FC236}">
                <a16:creationId xmlns:a16="http://schemas.microsoft.com/office/drawing/2014/main" id="{E6DCD006-1FC6-07D1-6AA8-D47A73C3838C}"/>
              </a:ext>
            </a:extLst>
          </p:cNvPr>
          <p:cNvSpPr txBox="1">
            <a:spLocks/>
          </p:cNvSpPr>
          <p:nvPr/>
        </p:nvSpPr>
        <p:spPr>
          <a:xfrm>
            <a:off x="1607552" y="5408646"/>
            <a:ext cx="3305898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>
                    <a:alpha val="0"/>
                  </a:schemeClr>
                </a:solidFill>
              </a:rPr>
              <a:t>$1.1 billion </a:t>
            </a:r>
            <a:r>
              <a:rPr lang="en-US" b="0" dirty="0">
                <a:solidFill>
                  <a:schemeClr val="tx1">
                    <a:alpha val="0"/>
                  </a:schemeClr>
                </a:solidFill>
              </a:rPr>
              <a:t>to resolve a class-action CPAP lawsuit linked to hundreds of deaths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78882D4B-C09E-6DB4-B3F5-EB6D7030E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alphaModFix amt="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301" y="4589359"/>
            <a:ext cx="1877041" cy="3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03D2F2B8-8D68-8309-479B-53B30E774F3D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196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5250">
        <p159:morph option="byObject"/>
      </p:transition>
    </mc:Choice>
    <mc:Fallback xmlns="">
      <p:transition spd="slow" advClick="0" advTm="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8" grpId="0"/>
      <p:bldP spid="8" grpId="1"/>
      <p:bldP spid="12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17">
            <a:extLst>
              <a:ext uri="{FF2B5EF4-FFF2-40B4-BE49-F238E27FC236}">
                <a16:creationId xmlns:a16="http://schemas.microsoft.com/office/drawing/2014/main" id="{3E677C9B-F935-A64D-D56F-E004705D9F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6" t="29188" r="3393" b="47258"/>
          <a:stretch/>
        </p:blipFill>
        <p:spPr>
          <a:xfrm>
            <a:off x="534193" y="2406057"/>
            <a:ext cx="11109165" cy="1531318"/>
          </a:xfrm>
          <a:prstGeom prst="rect">
            <a:avLst/>
          </a:prstGeom>
          <a:noFill/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E6565A6C-E5DA-EC65-7268-D1DC616A0522}"/>
              </a:ext>
            </a:extLst>
          </p:cNvPr>
          <p:cNvSpPr txBox="1">
            <a:spLocks/>
          </p:cNvSpPr>
          <p:nvPr/>
        </p:nvSpPr>
        <p:spPr>
          <a:xfrm>
            <a:off x="548641" y="912561"/>
            <a:ext cx="4842226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/>
              <a:t>Product Liability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892FCC68-CFB7-5712-BC1C-A5CCECDB6F8D}"/>
              </a:ext>
            </a:extLst>
          </p:cNvPr>
          <p:cNvSpPr txBox="1">
            <a:spLocks/>
          </p:cNvSpPr>
          <p:nvPr/>
        </p:nvSpPr>
        <p:spPr>
          <a:xfrm>
            <a:off x="550863" y="572191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CCA3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8CDF0DD7-8A0E-B468-09CF-32670BF6E715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C5338A-77C8-81D5-80EA-074AAAB1B9A1}"/>
              </a:ext>
            </a:extLst>
          </p:cNvPr>
          <p:cNvSpPr/>
          <p:nvPr/>
        </p:nvSpPr>
        <p:spPr>
          <a:xfrm>
            <a:off x="412569" y="2321200"/>
            <a:ext cx="11230790" cy="1701032"/>
          </a:xfrm>
          <a:prstGeom prst="rect">
            <a:avLst/>
          </a:prstGeom>
          <a:gradFill flip="none" rotWithShape="1">
            <a:gsLst>
              <a:gs pos="100000">
                <a:srgbClr val="000E22">
                  <a:alpha val="0"/>
                </a:srgbClr>
              </a:gs>
              <a:gs pos="38000">
                <a:srgbClr val="000E22">
                  <a:alpha val="7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sp>
        <p:nvSpPr>
          <p:cNvPr id="14" name="Text Placeholder 40">
            <a:extLst>
              <a:ext uri="{FF2B5EF4-FFF2-40B4-BE49-F238E27FC236}">
                <a16:creationId xmlns:a16="http://schemas.microsoft.com/office/drawing/2014/main" id="{FBAC8DA4-E76E-9B4E-D960-9B090C13B4A5}"/>
              </a:ext>
            </a:extLst>
          </p:cNvPr>
          <p:cNvSpPr txBox="1">
            <a:spLocks/>
          </p:cNvSpPr>
          <p:nvPr/>
        </p:nvSpPr>
        <p:spPr>
          <a:xfrm>
            <a:off x="4701014" y="3035954"/>
            <a:ext cx="5992195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$1.1 billion </a:t>
            </a:r>
            <a:r>
              <a:rPr lang="en-US" b="0" dirty="0">
                <a:solidFill>
                  <a:schemeClr val="tx1"/>
                </a:solidFill>
              </a:rPr>
              <a:t>to resolve class-action CPAP lawsuit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78A395E-07D3-CA78-5592-BE63CA319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24" y="2999002"/>
            <a:ext cx="1877041" cy="3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A56BC923-193F-3811-F3D3-BFDFE9AC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0"/>
          </a:blip>
          <a:srcRect/>
          <a:stretch/>
        </p:blipFill>
        <p:spPr bwMode="auto">
          <a:xfrm>
            <a:off x="7490987" y="2406057"/>
            <a:ext cx="2802939" cy="110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032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DD44E-61E0-D130-654A-D3E64EF34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45AF1591-8431-3076-AB61-B1712CF399F5}"/>
              </a:ext>
            </a:extLst>
          </p:cNvPr>
          <p:cNvSpPr txBox="1">
            <a:spLocks/>
          </p:cNvSpPr>
          <p:nvPr/>
        </p:nvSpPr>
        <p:spPr>
          <a:xfrm>
            <a:off x="4542012" y="5654167"/>
            <a:ext cx="2898569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b="0">
                <a:solidFill>
                  <a:schemeClr val="tx1">
                    <a:alpha val="0"/>
                  </a:schemeClr>
                </a:solidFill>
              </a:rPr>
              <a:t>Settled a lawsuit over COVID-19-related social media posts</a:t>
            </a:r>
          </a:p>
        </p:txBody>
      </p:sp>
      <p:sp>
        <p:nvSpPr>
          <p:cNvPr id="61" name="Title 5">
            <a:extLst>
              <a:ext uri="{FF2B5EF4-FFF2-40B4-BE49-F238E27FC236}">
                <a16:creationId xmlns:a16="http://schemas.microsoft.com/office/drawing/2014/main" id="{DBA29900-2064-5029-3822-7ECF1DF06702}"/>
              </a:ext>
            </a:extLst>
          </p:cNvPr>
          <p:cNvSpPr txBox="1">
            <a:spLocks/>
          </p:cNvSpPr>
          <p:nvPr/>
        </p:nvSpPr>
        <p:spPr>
          <a:xfrm>
            <a:off x="4275954" y="1003949"/>
            <a:ext cx="6628664" cy="58471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>
                <a:solidFill>
                  <a:schemeClr val="tx1">
                    <a:alpha val="0"/>
                  </a:schemeClr>
                </a:solidFill>
              </a:rPr>
              <a:t>Social Media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EB02225C-EF42-4D86-52FB-179EAD931965}"/>
              </a:ext>
            </a:extLst>
          </p:cNvPr>
          <p:cNvSpPr txBox="1">
            <a:spLocks/>
          </p:cNvSpPr>
          <p:nvPr/>
        </p:nvSpPr>
        <p:spPr>
          <a:xfrm>
            <a:off x="548641" y="912561"/>
            <a:ext cx="4842226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/>
              <a:t>Product Liability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20BDAC98-84DB-BBFD-7477-CA3628189B25}"/>
              </a:ext>
            </a:extLst>
          </p:cNvPr>
          <p:cNvSpPr txBox="1">
            <a:spLocks/>
          </p:cNvSpPr>
          <p:nvPr/>
        </p:nvSpPr>
        <p:spPr>
          <a:xfrm>
            <a:off x="550863" y="572191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CCA3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9D0A7F60-2627-F46E-6E80-653C781AE2E8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FDE0287B-2A88-FC96-716F-34CD74195EB2}"/>
              </a:ext>
            </a:extLst>
          </p:cNvPr>
          <p:cNvSpPr txBox="1">
            <a:spLocks/>
          </p:cNvSpPr>
          <p:nvPr/>
        </p:nvSpPr>
        <p:spPr>
          <a:xfrm>
            <a:off x="8240073" y="4227040"/>
            <a:ext cx="2902255" cy="677108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Settled 4,000 cases for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$100 million 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9E9F4B65-E303-896E-E82E-82944F46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969" y="4203454"/>
            <a:ext cx="1529200" cy="70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4">
            <a:extLst>
              <a:ext uri="{FF2B5EF4-FFF2-40B4-BE49-F238E27FC236}">
                <a16:creationId xmlns:a16="http://schemas.microsoft.com/office/drawing/2014/main" id="{608C1116-C167-DBD1-790D-793223FA26E4}"/>
              </a:ext>
            </a:extLst>
          </p:cNvPr>
          <p:cNvSpPr txBox="1">
            <a:spLocks/>
          </p:cNvSpPr>
          <p:nvPr/>
        </p:nvSpPr>
        <p:spPr>
          <a:xfrm>
            <a:off x="8206128" y="5211300"/>
            <a:ext cx="3306408" cy="67710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Settled 10,000 cases for undisclosed sum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303F9BB-38DC-4FA4-DF96-5C153907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153" y="5305333"/>
            <a:ext cx="1136315" cy="4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4AFEF3BB-2CE2-FFF8-26A5-5B82DAEC2743}"/>
              </a:ext>
            </a:extLst>
          </p:cNvPr>
          <p:cNvSpPr txBox="1">
            <a:spLocks/>
          </p:cNvSpPr>
          <p:nvPr/>
        </p:nvSpPr>
        <p:spPr>
          <a:xfrm>
            <a:off x="8240074" y="3274841"/>
            <a:ext cx="2902256" cy="677108"/>
          </a:xfrm>
          <a:prstGeom prst="rect">
            <a:avLst/>
          </a:prstGeom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Settled 80,000 cases for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$2.2 billion</a:t>
            </a:r>
          </a:p>
        </p:txBody>
      </p:sp>
      <p:pic>
        <p:nvPicPr>
          <p:cNvPr id="19" name="Picture Placeholder 17">
            <a:extLst>
              <a:ext uri="{FF2B5EF4-FFF2-40B4-BE49-F238E27FC236}">
                <a16:creationId xmlns:a16="http://schemas.microsoft.com/office/drawing/2014/main" id="{8EE6C3B4-6820-5462-6C63-8E34AE81AB1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5" t="48591" r="41031" b="13096"/>
          <a:stretch/>
        </p:blipFill>
        <p:spPr>
          <a:xfrm flipV="1">
            <a:off x="6117576" y="608416"/>
            <a:ext cx="5394960" cy="2202949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7A85B7A-9C10-074F-FD2B-AB5D1B7ABCD6}"/>
              </a:ext>
            </a:extLst>
          </p:cNvPr>
          <p:cNvSpPr/>
          <p:nvPr/>
        </p:nvSpPr>
        <p:spPr>
          <a:xfrm>
            <a:off x="6065226" y="544620"/>
            <a:ext cx="5516585" cy="2288465"/>
          </a:xfrm>
          <a:prstGeom prst="rect">
            <a:avLst/>
          </a:prstGeom>
          <a:solidFill>
            <a:srgbClr val="000E2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49FE6E29-4B38-143B-4D32-93D6F4E17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7698804" y="1320509"/>
            <a:ext cx="2331887" cy="9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793294-A202-9699-06F1-3BA56265E7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18036" y="3256694"/>
            <a:ext cx="1269066" cy="713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B1F5C0F-16CC-56B8-A444-901AF3DD0394}"/>
              </a:ext>
            </a:extLst>
          </p:cNvPr>
          <p:cNvGrpSpPr/>
          <p:nvPr/>
        </p:nvGrpSpPr>
        <p:grpSpPr>
          <a:xfrm flipH="1">
            <a:off x="2878157" y="2406056"/>
            <a:ext cx="2142163" cy="1915939"/>
            <a:chOff x="4881489" y="2406056"/>
            <a:chExt cx="2142163" cy="19159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37037C-F0EE-86F3-856B-76D24951563C}"/>
                </a:ext>
              </a:extLst>
            </p:cNvPr>
            <p:cNvSpPr/>
            <p:nvPr/>
          </p:nvSpPr>
          <p:spPr>
            <a:xfrm>
              <a:off x="4881489" y="2406056"/>
              <a:ext cx="2142163" cy="1915939"/>
            </a:xfrm>
            <a:prstGeom prst="rect">
              <a:avLst/>
            </a:prstGeom>
            <a:gradFill>
              <a:gsLst>
                <a:gs pos="96000">
                  <a:srgbClr val="000E22">
                    <a:alpha val="0"/>
                  </a:srgbClr>
                </a:gs>
                <a:gs pos="44000">
                  <a:srgbClr val="000E22">
                    <a:alpha val="47109"/>
                  </a:srgbClr>
                </a:gs>
                <a:gs pos="7000">
                  <a:srgbClr val="000E22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D81324-51CE-4BCF-E120-3AC6B9A2DB67}"/>
                </a:ext>
              </a:extLst>
            </p:cNvPr>
            <p:cNvGrpSpPr/>
            <p:nvPr/>
          </p:nvGrpSpPr>
          <p:grpSpPr>
            <a:xfrm>
              <a:off x="5600412" y="2907546"/>
              <a:ext cx="781771" cy="935955"/>
              <a:chOff x="5600412" y="2907546"/>
              <a:chExt cx="781771" cy="93595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F92395-AE37-9181-27D5-F8B5191D38E2}"/>
                  </a:ext>
                </a:extLst>
              </p:cNvPr>
              <p:cNvSpPr/>
              <p:nvPr/>
            </p:nvSpPr>
            <p:spPr>
              <a:xfrm>
                <a:off x="5626593" y="2971602"/>
                <a:ext cx="729406" cy="679293"/>
              </a:xfrm>
              <a:prstGeom prst="rect">
                <a:avLst/>
              </a:prstGeom>
              <a:solidFill>
                <a:srgbClr val="000E2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C5BB1751-55A4-5457-67D4-3FDC19CA82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alphaModFix amt="0"/>
              </a:blip>
              <a:srcRect/>
              <a:stretch/>
            </p:blipFill>
            <p:spPr bwMode="auto">
              <a:xfrm>
                <a:off x="5600412" y="2907546"/>
                <a:ext cx="781771" cy="935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59365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BD553-FABC-3A10-DB5E-7C3E844CA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2526BA1C-5F79-67CD-A131-DB98099CA8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92" t="34433" r="11217" b="35597"/>
          <a:stretch/>
        </p:blipFill>
        <p:spPr>
          <a:xfrm>
            <a:off x="548642" y="2408444"/>
            <a:ext cx="5547358" cy="1904152"/>
          </a:xfrm>
          <a:prstGeom prst="rect">
            <a:avLst/>
          </a:prstGeom>
          <a:noFill/>
        </p:spPr>
      </p:pic>
      <p:sp>
        <p:nvSpPr>
          <p:cNvPr id="10" name="Text Placeholder 40">
            <a:extLst>
              <a:ext uri="{FF2B5EF4-FFF2-40B4-BE49-F238E27FC236}">
                <a16:creationId xmlns:a16="http://schemas.microsoft.com/office/drawing/2014/main" id="{CDC0FD58-F290-F8A9-66B8-F50CB4CD19CE}"/>
              </a:ext>
            </a:extLst>
          </p:cNvPr>
          <p:cNvSpPr txBox="1">
            <a:spLocks/>
          </p:cNvSpPr>
          <p:nvPr/>
        </p:nvSpPr>
        <p:spPr>
          <a:xfrm>
            <a:off x="6553063" y="3083135"/>
            <a:ext cx="5373893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</a:pPr>
            <a:r>
              <a:rPr lang="en-US" b="0">
                <a:solidFill>
                  <a:schemeClr val="tx1"/>
                </a:solidFill>
              </a:rPr>
              <a:t>FDA settles physician-led lawsuit over its COVID-19-related social media posts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B26B377-1B55-7825-35C8-D613CDBB2430}"/>
              </a:ext>
            </a:extLst>
          </p:cNvPr>
          <p:cNvSpPr txBox="1">
            <a:spLocks/>
          </p:cNvSpPr>
          <p:nvPr/>
        </p:nvSpPr>
        <p:spPr>
          <a:xfrm>
            <a:off x="548641" y="912561"/>
            <a:ext cx="4842226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200"/>
              <a:t>Social Media</a:t>
            </a:r>
          </a:p>
        </p:txBody>
      </p:sp>
      <p:sp>
        <p:nvSpPr>
          <p:cNvPr id="5" name="Title 14">
            <a:extLst>
              <a:ext uri="{FF2B5EF4-FFF2-40B4-BE49-F238E27FC236}">
                <a16:creationId xmlns:a16="http://schemas.microsoft.com/office/drawing/2014/main" id="{397BDDA9-4E54-3B46-C9AF-9CD7C70D0974}"/>
              </a:ext>
            </a:extLst>
          </p:cNvPr>
          <p:cNvSpPr txBox="1">
            <a:spLocks/>
          </p:cNvSpPr>
          <p:nvPr/>
        </p:nvSpPr>
        <p:spPr>
          <a:xfrm>
            <a:off x="550863" y="572191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rgbClr val="CCA3FF">
                    <a:alpha val="8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C3D2AE1E-A364-9F40-C593-96D2F03F0A0B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>
                <a:solidFill>
                  <a:srgbClr val="CCA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7F92C032-8A60-0F5C-14DF-0B0C35C8B738}"/>
              </a:ext>
            </a:extLst>
          </p:cNvPr>
          <p:cNvSpPr txBox="1">
            <a:spLocks/>
          </p:cNvSpPr>
          <p:nvPr/>
        </p:nvSpPr>
        <p:spPr>
          <a:xfrm>
            <a:off x="4275954" y="1003949"/>
            <a:ext cx="6628664" cy="58471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>
                <a:solidFill>
                  <a:schemeClr val="tx1">
                    <a:alpha val="0"/>
                  </a:schemeClr>
                </a:solidFill>
              </a:rPr>
              <a:t>FCA Violations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9E04368-DFF3-3D7C-6587-0B0F5AD4CBCD}"/>
              </a:ext>
            </a:extLst>
          </p:cNvPr>
          <p:cNvGrpSpPr/>
          <p:nvPr/>
        </p:nvGrpSpPr>
        <p:grpSpPr>
          <a:xfrm>
            <a:off x="4035488" y="2406056"/>
            <a:ext cx="2142163" cy="1915939"/>
            <a:chOff x="4881489" y="2406056"/>
            <a:chExt cx="2142163" cy="19159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015663-3A87-2D11-18A3-CD81B40F0DE7}"/>
                </a:ext>
              </a:extLst>
            </p:cNvPr>
            <p:cNvSpPr/>
            <p:nvPr/>
          </p:nvSpPr>
          <p:spPr>
            <a:xfrm>
              <a:off x="4881489" y="2406056"/>
              <a:ext cx="2142163" cy="1915939"/>
            </a:xfrm>
            <a:prstGeom prst="rect">
              <a:avLst/>
            </a:prstGeom>
            <a:gradFill>
              <a:gsLst>
                <a:gs pos="96000">
                  <a:srgbClr val="000E22">
                    <a:alpha val="0"/>
                  </a:srgbClr>
                </a:gs>
                <a:gs pos="44000">
                  <a:srgbClr val="000E22">
                    <a:alpha val="47109"/>
                  </a:srgbClr>
                </a:gs>
                <a:gs pos="7000">
                  <a:srgbClr val="000E22">
                    <a:alpha val="0"/>
                  </a:srgb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0AEF5E2-2622-09B3-145D-B7C716E7C776}"/>
                </a:ext>
              </a:extLst>
            </p:cNvPr>
            <p:cNvGrpSpPr/>
            <p:nvPr/>
          </p:nvGrpSpPr>
          <p:grpSpPr>
            <a:xfrm>
              <a:off x="5600412" y="2907546"/>
              <a:ext cx="781771" cy="935955"/>
              <a:chOff x="5600412" y="2907546"/>
              <a:chExt cx="781771" cy="93595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3EB62D5-FA7F-E83C-FDDE-C56F49756CEC}"/>
                  </a:ext>
                </a:extLst>
              </p:cNvPr>
              <p:cNvSpPr/>
              <p:nvPr/>
            </p:nvSpPr>
            <p:spPr>
              <a:xfrm>
                <a:off x="5626593" y="2971602"/>
                <a:ext cx="729406" cy="679293"/>
              </a:xfrm>
              <a:prstGeom prst="rect">
                <a:avLst/>
              </a:prstGeom>
              <a:solidFill>
                <a:srgbClr val="000E2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128673AE-0F8F-F4B2-B0E0-709AD36AA6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/>
            </p:blipFill>
            <p:spPr bwMode="auto">
              <a:xfrm>
                <a:off x="5600412" y="2907546"/>
                <a:ext cx="781771" cy="935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1" name="Picture 2" descr="Contact — Innovasis">
            <a:extLst>
              <a:ext uri="{FF2B5EF4-FFF2-40B4-BE49-F238E27FC236}">
                <a16:creationId xmlns:a16="http://schemas.microsoft.com/office/drawing/2014/main" id="{52F4060C-F940-D680-3C92-5FEC3189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22" y="1649047"/>
            <a:ext cx="2593340" cy="45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393BF0B1-99B6-2753-C31A-99095E499F8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609602" y="2406730"/>
            <a:ext cx="5486398" cy="1939641"/>
          </a:xfrm>
          <a:prstGeom prst="rect">
            <a:avLst/>
          </a:prstGeom>
          <a:noFill/>
        </p:spPr>
      </p:pic>
      <p:pic>
        <p:nvPicPr>
          <p:cNvPr id="9" name="Lite Saturation - Corporate.mp3">
            <a:hlinkClick r:id="" action="ppaction://media"/>
            <a:extLst>
              <a:ext uri="{FF2B5EF4-FFF2-40B4-BE49-F238E27FC236}">
                <a16:creationId xmlns:a16="http://schemas.microsoft.com/office/drawing/2014/main" id="{F2F58BC0-24A3-2ABC-BDA0-C1F24CB90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769.35"/>
                  <p14:fade in="1000" out="325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4905" y="492716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91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87DBC4-27F1-8894-A5DB-BDFEBCEE1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50AECE-4215-0C72-04C4-70F0445591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66" t="34279" r="52150" b="36024"/>
          <a:stretch/>
        </p:blipFill>
        <p:spPr>
          <a:xfrm>
            <a:off x="7086600" y="2376237"/>
            <a:ext cx="2055582" cy="205860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19262-410A-C930-0B4B-97C553B98E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3966EC-42FC-679B-AD40-FF5B3C33FEFC}"/>
              </a:ext>
            </a:extLst>
          </p:cNvPr>
          <p:cNvSpPr/>
          <p:nvPr/>
        </p:nvSpPr>
        <p:spPr>
          <a:xfrm>
            <a:off x="0" y="0"/>
            <a:ext cx="6580910" cy="6858000"/>
          </a:xfrm>
          <a:prstGeom prst="rect">
            <a:avLst/>
          </a:prstGeom>
          <a:gradFill flip="none" rotWithShape="1">
            <a:gsLst>
              <a:gs pos="63000">
                <a:srgbClr val="017981">
                  <a:alpha val="50196"/>
                </a:srgbClr>
              </a:gs>
              <a:gs pos="25000">
                <a:schemeClr val="accent5">
                  <a:lumMod val="50000"/>
                  <a:alpha val="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54112-E5E6-2D4A-2A6C-D5F57814FF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9384061D-FBCD-CDDF-B6AE-FE20CCF29072}"/>
              </a:ext>
            </a:extLst>
          </p:cNvPr>
          <p:cNvSpPr txBox="1">
            <a:spLocks/>
          </p:cNvSpPr>
          <p:nvPr/>
        </p:nvSpPr>
        <p:spPr>
          <a:xfrm>
            <a:off x="523152" y="1778109"/>
            <a:ext cx="5653090" cy="17773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indent="-11113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400">
                <a:solidFill>
                  <a:schemeClr val="tx1"/>
                </a:solidFill>
                <a:latin typeface="+mj-lt"/>
              </a:rPr>
              <a:t>Individual Responsibility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5BDAE8-5699-779F-DFB8-83E86E15BA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1" t="-1" r="59266" b="1066"/>
          <a:stretch/>
        </p:blipFill>
        <p:spPr>
          <a:xfrm>
            <a:off x="3854451" y="0"/>
            <a:ext cx="406667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01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">
        <p14:prism dir="d"/>
      </p:transition>
    </mc:Choice>
    <mc:Fallback xmlns="">
      <p:transition spd="slow" advClick="0" advTm="1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602860C-AB49-4532-0915-4067AE0E9A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766" t="34279" r="52150" b="36024"/>
          <a:stretch/>
        </p:blipFill>
        <p:spPr>
          <a:xfrm flipH="1">
            <a:off x="7086600" y="2376237"/>
            <a:ext cx="2055582" cy="205860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70083E-F357-A787-944B-F1BD256BE1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 flipH="1">
            <a:off x="8125327" y="0"/>
            <a:ext cx="4066673" cy="6858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1CA2E26-0F44-A4FA-9C2F-07926E70B237}"/>
              </a:ext>
            </a:extLst>
          </p:cNvPr>
          <p:cNvSpPr>
            <a:spLocks noChangeAspect="1"/>
          </p:cNvSpPr>
          <p:nvPr/>
        </p:nvSpPr>
        <p:spPr>
          <a:xfrm>
            <a:off x="7141548" y="2436274"/>
            <a:ext cx="1938528" cy="1938528"/>
          </a:xfrm>
          <a:prstGeom prst="ellipse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1" y="3006249"/>
            <a:ext cx="5695950" cy="1054768"/>
          </a:xfrm>
        </p:spPr>
        <p:txBody>
          <a:bodyPr anchor="t">
            <a:no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Charged for submitting $900m in false claims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1" y="859536"/>
            <a:ext cx="5224297" cy="181588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Alexandra Gehrke and Jeffrey King</a:t>
            </a:r>
            <a:b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Owners of Apex Mobile Medical LLC and Apex Medical LLC</a:t>
            </a:r>
            <a:endParaRPr lang="en-US" sz="2400" i="1">
              <a:solidFill>
                <a:srgbClr val="9517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Apex Medical LLC | LinkedIn">
            <a:extLst>
              <a:ext uri="{FF2B5EF4-FFF2-40B4-BE49-F238E27FC236}">
                <a16:creationId xmlns:a16="http://schemas.microsoft.com/office/drawing/2014/main" id="{5916ED5A-9666-E108-A79D-ABA2EE072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337" y="2704102"/>
            <a:ext cx="1216661" cy="121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18AB231C-AF4E-4764-A48C-C853971B7168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C020757B-D3BF-BDA8-08A0-DA7B1D1FBF72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49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2" y="2633472"/>
            <a:ext cx="5835870" cy="2105192"/>
          </a:xfrm>
        </p:spPr>
        <p:txBody>
          <a:bodyPr anchor="t">
            <a:no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to 18 months for insider trading and securities fraud conspiracy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859536"/>
            <a:ext cx="6170130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Doron </a:t>
            </a:r>
            <a:r>
              <a:rPr lang="en-US" sz="3600" err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Tavlin</a:t>
            </a:r>
            <a:b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Mazor Robotics VP of Business Development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BF64B-740A-9D1C-2B25-471886302FA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9A51AF23-C8B8-2768-54C6-3F3226E17445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26F44C28-5000-0EDF-0A7E-122EAB34DDA4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Mazor Robotics - Wikipedia">
            <a:extLst>
              <a:ext uri="{FF2B5EF4-FFF2-40B4-BE49-F238E27FC236}">
                <a16:creationId xmlns:a16="http://schemas.microsoft.com/office/drawing/2014/main" id="{29D7E869-FDCB-6E26-BF52-E92632043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95" y="3066033"/>
            <a:ext cx="1713794" cy="75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1CC35AA-F9A8-AA04-FA89-4890D3B9C8D2}"/>
              </a:ext>
            </a:extLst>
          </p:cNvPr>
          <p:cNvGrpSpPr/>
          <p:nvPr/>
        </p:nvGrpSpPr>
        <p:grpSpPr>
          <a:xfrm flipH="1">
            <a:off x="4938230" y="2456276"/>
            <a:ext cx="1956816" cy="1956816"/>
            <a:chOff x="7185375" y="2455164"/>
            <a:chExt cx="1956816" cy="19568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041636-C3CD-C263-3669-882E0C0CC2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375" y="2455164"/>
              <a:ext cx="1956816" cy="1956816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0AB52F-60DC-5BA1-25AC-197841837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447" y="3273540"/>
              <a:ext cx="1561123" cy="286206"/>
            </a:xfrm>
            <a:prstGeom prst="rect">
              <a:avLst/>
            </a:prstGeom>
          </p:spPr>
        </p:pic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4" y="2633472"/>
            <a:ext cx="5434300" cy="1612525"/>
          </a:xfrm>
        </p:spPr>
        <p:txBody>
          <a:bodyPr anchor="t">
            <a:no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to 3.5 years and fined $1.8m for kickback conspiracy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859536"/>
            <a:ext cx="4424245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36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Mark Sorensen</a:t>
            </a:r>
            <a:b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 of </a:t>
            </a:r>
            <a:r>
              <a:rPr lang="en-US" sz="2000" i="1" dirty="0" err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SyMed</a:t>
            </a:r>
            <a:r>
              <a:rPr lang="en-US" sz="2000" i="1" dirty="0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Corporation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F8A67-55FF-5D47-487B-466F9B4FFDC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24417D0D-3079-6292-0ADE-AF13B28AB5EB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SyMed Corporation | Better Business Bureau® Profile">
            <a:extLst>
              <a:ext uri="{FF2B5EF4-FFF2-40B4-BE49-F238E27FC236}">
                <a16:creationId xmlns:a16="http://schemas.microsoft.com/office/drawing/2014/main" id="{C8EEE8E1-7DE9-C88E-3C52-CF9743EA1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7" b="32773"/>
          <a:stretch/>
        </p:blipFill>
        <p:spPr bwMode="auto">
          <a:xfrm>
            <a:off x="7279094" y="3049167"/>
            <a:ext cx="1670046" cy="67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7E2CB59A-201E-F0F3-67E7-F4B73B928D96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3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B046563E-0ECB-9F35-7F5D-5A112D8F9A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9" t="26181" r="57646" b="39116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B47DB6-6A65-B292-64AF-690DBE7B5774}"/>
              </a:ext>
            </a:extLst>
          </p:cNvPr>
          <p:cNvSpPr/>
          <p:nvPr/>
        </p:nvSpPr>
        <p:spPr>
          <a:xfrm>
            <a:off x="-14991" y="0"/>
            <a:ext cx="12206991" cy="6858000"/>
          </a:xfrm>
          <a:prstGeom prst="rect">
            <a:avLst/>
          </a:prstGeom>
          <a:solidFill>
            <a:schemeClr val="accent1">
              <a:lumMod val="50000"/>
              <a:alpha val="5780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ontent Placeholder 4">
            <a:extLst>
              <a:ext uri="{FF2B5EF4-FFF2-40B4-BE49-F238E27FC236}">
                <a16:creationId xmlns:a16="http://schemas.microsoft.com/office/drawing/2014/main" id="{6728B801-EA9C-8E4F-F169-C1F2F8B4172A}"/>
              </a:ext>
            </a:extLst>
          </p:cNvPr>
          <p:cNvSpPr txBox="1">
            <a:spLocks/>
          </p:cNvSpPr>
          <p:nvPr/>
        </p:nvSpPr>
        <p:spPr>
          <a:xfrm>
            <a:off x="8219834" y="2652578"/>
            <a:ext cx="3330485" cy="22313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>
                <a:solidFill>
                  <a:schemeClr val="tx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releases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chemeClr val="tx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guidance on:</a:t>
            </a:r>
            <a:endParaRPr lang="en-US" sz="1800" b="1">
              <a:solidFill>
                <a:schemeClr val="tx1">
                  <a:alpha val="3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1800">
                <a:solidFill>
                  <a:schemeClr val="tx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AI/ML in Drug Development Guidance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>
                <a:solidFill>
                  <a:schemeClr val="tx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AI/ML in Medical Devices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800">
                <a:solidFill>
                  <a:schemeClr val="tx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Cybersecurity in Medical Devices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49D003E-94DD-62EB-AA4A-8C70225E2B2F}"/>
              </a:ext>
            </a:extLst>
          </p:cNvPr>
          <p:cNvGrpSpPr/>
          <p:nvPr/>
        </p:nvGrpSpPr>
        <p:grpSpPr>
          <a:xfrm>
            <a:off x="7948664" y="2302674"/>
            <a:ext cx="3777023" cy="2772680"/>
            <a:chOff x="7948664" y="1830568"/>
            <a:chExt cx="3777023" cy="277268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274D156-FD99-86AA-837D-70AA41B4B1D1}"/>
                </a:ext>
              </a:extLst>
            </p:cNvPr>
            <p:cNvGrpSpPr/>
            <p:nvPr/>
          </p:nvGrpSpPr>
          <p:grpSpPr>
            <a:xfrm>
              <a:off x="7948664" y="2064300"/>
              <a:ext cx="3777023" cy="2538948"/>
              <a:chOff x="7948664" y="2064300"/>
              <a:chExt cx="3777023" cy="2538948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1FA361B7-17CE-11C4-B6A1-AB72E408DAAA}"/>
                  </a:ext>
                </a:extLst>
              </p:cNvPr>
              <p:cNvSpPr/>
              <p:nvPr/>
            </p:nvSpPr>
            <p:spPr>
              <a:xfrm>
                <a:off x="7948664" y="2134345"/>
                <a:ext cx="3699708" cy="2468903"/>
              </a:xfrm>
              <a:prstGeom prst="rect">
                <a:avLst/>
              </a:prstGeom>
              <a:solidFill>
                <a:srgbClr val="9F47E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8BB1AD4-99AD-69BB-AFE5-FCDB9469F176}"/>
                  </a:ext>
                </a:extLst>
              </p:cNvPr>
              <p:cNvSpPr/>
              <p:nvPr/>
            </p:nvSpPr>
            <p:spPr>
              <a:xfrm>
                <a:off x="8025979" y="2064300"/>
                <a:ext cx="3699708" cy="246890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DE41606-3EBC-8CAF-36DB-232D48E5B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" t="-6094" r="82343" b="25486"/>
            <a:stretch/>
          </p:blipFill>
          <p:spPr bwMode="auto">
            <a:xfrm>
              <a:off x="10726540" y="1830568"/>
              <a:ext cx="678273" cy="668157"/>
            </a:xfrm>
            <a:prstGeom prst="rect">
              <a:avLst/>
            </a:prstGeom>
            <a:solidFill>
              <a:srgbClr val="007BB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 h="25400"/>
              <a:bevelB/>
            </a:sp3d>
          </p:spPr>
        </p:pic>
        <p:sp>
          <p:nvSpPr>
            <p:cNvPr id="5" name="Content Placeholder 4">
              <a:extLst>
                <a:ext uri="{FF2B5EF4-FFF2-40B4-BE49-F238E27FC236}">
                  <a16:creationId xmlns:a16="http://schemas.microsoft.com/office/drawing/2014/main" id="{089A8C53-BD98-A1C7-EC8C-90BC5476ABED}"/>
                </a:ext>
              </a:extLst>
            </p:cNvPr>
            <p:cNvSpPr txBox="1">
              <a:spLocks/>
            </p:cNvSpPr>
            <p:nvPr/>
          </p:nvSpPr>
          <p:spPr>
            <a:xfrm>
              <a:off x="8219834" y="2213838"/>
              <a:ext cx="333048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b="1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FDA releases</a:t>
              </a:r>
            </a:p>
            <a:p>
              <a:pPr marL="0" indent="0">
                <a:lnSpc>
                  <a:spcPct val="95000"/>
                </a:lnSpc>
                <a:spcBef>
                  <a:spcPts val="0"/>
                </a:spcBef>
                <a:buNone/>
              </a:pPr>
              <a:r>
                <a:rPr lang="en-US" sz="2000" b="1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guidance on: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8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AI/ML in Drug Development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8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AI/ML in Medical Devices 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8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Cybersecurity in Medical Devices</a:t>
              </a:r>
            </a:p>
          </p:txBody>
        </p:sp>
      </p:grpSp>
      <p:sp>
        <p:nvSpPr>
          <p:cNvPr id="64" name="Content Placeholder 4">
            <a:extLst>
              <a:ext uri="{FF2B5EF4-FFF2-40B4-BE49-F238E27FC236}">
                <a16:creationId xmlns:a16="http://schemas.microsoft.com/office/drawing/2014/main" id="{5EEAA74A-E622-52E7-9A9A-6C9535B24C9F}"/>
              </a:ext>
            </a:extLst>
          </p:cNvPr>
          <p:cNvSpPr txBox="1">
            <a:spLocks/>
          </p:cNvSpPr>
          <p:nvPr/>
        </p:nvSpPr>
        <p:spPr>
          <a:xfrm>
            <a:off x="4450349" y="2687201"/>
            <a:ext cx="3164853" cy="22006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2000" b="1">
                <a:solidFill>
                  <a:schemeClr val="tx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 Guidance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>
                <a:solidFill>
                  <a:schemeClr val="tx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 Compliance Program evaluation criteria to address AI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>
                <a:solidFill>
                  <a:schemeClr val="tx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technology monitoring and risk assessments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D25FDFA-28E0-7124-2674-C0D475F5F543}"/>
              </a:ext>
            </a:extLst>
          </p:cNvPr>
          <p:cNvGrpSpPr/>
          <p:nvPr/>
        </p:nvGrpSpPr>
        <p:grpSpPr>
          <a:xfrm>
            <a:off x="4185200" y="2261070"/>
            <a:ext cx="3773855" cy="2814284"/>
            <a:chOff x="4185200" y="1792594"/>
            <a:chExt cx="3773855" cy="281428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A7E316E-E51E-E7A8-44DF-8AB978850297}"/>
                </a:ext>
              </a:extLst>
            </p:cNvPr>
            <p:cNvGrpSpPr/>
            <p:nvPr/>
          </p:nvGrpSpPr>
          <p:grpSpPr>
            <a:xfrm>
              <a:off x="4185200" y="2064300"/>
              <a:ext cx="3773855" cy="2542578"/>
              <a:chOff x="4185200" y="2064300"/>
              <a:chExt cx="3773855" cy="254257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F50487E-0D1D-55E0-7439-2D156A3B520A}"/>
                  </a:ext>
                </a:extLst>
              </p:cNvPr>
              <p:cNvSpPr/>
              <p:nvPr/>
            </p:nvSpPr>
            <p:spPr>
              <a:xfrm>
                <a:off x="4185200" y="2137975"/>
                <a:ext cx="3703320" cy="2468903"/>
              </a:xfrm>
              <a:prstGeom prst="rect">
                <a:avLst/>
              </a:prstGeom>
              <a:solidFill>
                <a:srgbClr val="FC3FF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B4A921E-021D-5832-18F4-D02A7882E014}"/>
                  </a:ext>
                </a:extLst>
              </p:cNvPr>
              <p:cNvSpPr/>
              <p:nvPr/>
            </p:nvSpPr>
            <p:spPr>
              <a:xfrm>
                <a:off x="4255735" y="2064300"/>
                <a:ext cx="3703320" cy="246890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BF75DC-B30E-B8F4-6A8B-EC212C7A5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3641" y="1792594"/>
              <a:ext cx="740346" cy="74034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3" name="Content Placeholder 4">
              <a:extLst>
                <a:ext uri="{FF2B5EF4-FFF2-40B4-BE49-F238E27FC236}">
                  <a16:creationId xmlns:a16="http://schemas.microsoft.com/office/drawing/2014/main" id="{19D2B3CF-1A3F-699E-0C67-051867752A37}"/>
                </a:ext>
              </a:extLst>
            </p:cNvPr>
            <p:cNvSpPr txBox="1">
              <a:spLocks/>
            </p:cNvSpPr>
            <p:nvPr/>
          </p:nvSpPr>
          <p:spPr>
            <a:xfrm>
              <a:off x="4454672" y="2251012"/>
              <a:ext cx="3229315" cy="220060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5000"/>
                </a:lnSpc>
                <a:buNone/>
              </a:pPr>
              <a:r>
                <a:rPr lang="en-US" sz="2000" b="1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DOJ Guidance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8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Updates Compliance Program evaluation criteria to address AI </a:t>
              </a:r>
            </a:p>
            <a:p>
              <a:pPr>
                <a:lnSpc>
                  <a:spcPct val="100000"/>
                </a:lnSpc>
                <a:spcBef>
                  <a:spcPts val="600"/>
                </a:spcBef>
              </a:pPr>
              <a:r>
                <a:rPr lang="en-US" sz="18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Considers technology monitoring and risk assessments</a:t>
              </a:r>
            </a:p>
          </p:txBody>
        </p:sp>
      </p:grp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B52C11D6-A129-E1CA-4ACA-9EEA97E1FBAC}"/>
              </a:ext>
            </a:extLst>
          </p:cNvPr>
          <p:cNvSpPr txBox="1">
            <a:spLocks/>
          </p:cNvSpPr>
          <p:nvPr/>
        </p:nvSpPr>
        <p:spPr>
          <a:xfrm>
            <a:off x="721814" y="2683876"/>
            <a:ext cx="2990292" cy="108234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b="1">
                <a:solidFill>
                  <a:schemeClr val="tx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Enacts AI Act</a:t>
            </a:r>
          </a:p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Regulates AI in medical devices and diagnostics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A68EFE4-108A-E68A-65FA-D0441F02DEA9}"/>
              </a:ext>
            </a:extLst>
          </p:cNvPr>
          <p:cNvGrpSpPr/>
          <p:nvPr/>
        </p:nvGrpSpPr>
        <p:grpSpPr>
          <a:xfrm>
            <a:off x="399590" y="2261070"/>
            <a:ext cx="3785610" cy="2819103"/>
            <a:chOff x="399590" y="1784146"/>
            <a:chExt cx="3785610" cy="2819103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85C2E89-4098-4DA9-3CAB-B140286AAC8D}"/>
                </a:ext>
              </a:extLst>
            </p:cNvPr>
            <p:cNvGrpSpPr/>
            <p:nvPr/>
          </p:nvGrpSpPr>
          <p:grpSpPr>
            <a:xfrm>
              <a:off x="399590" y="2064300"/>
              <a:ext cx="3785610" cy="2538949"/>
              <a:chOff x="399590" y="2064300"/>
              <a:chExt cx="3785610" cy="253894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F766955-2988-8DD7-5DF7-633D88A2F4E9}"/>
                  </a:ext>
                </a:extLst>
              </p:cNvPr>
              <p:cNvSpPr/>
              <p:nvPr/>
            </p:nvSpPr>
            <p:spPr>
              <a:xfrm>
                <a:off x="399590" y="2134346"/>
                <a:ext cx="3699708" cy="2468903"/>
              </a:xfrm>
              <a:prstGeom prst="rect">
                <a:avLst/>
              </a:prstGeom>
              <a:solidFill>
                <a:srgbClr val="6EB2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3C177D3-5410-1679-2F33-488EA90C0A4B}"/>
                  </a:ext>
                </a:extLst>
              </p:cNvPr>
              <p:cNvSpPr/>
              <p:nvPr/>
            </p:nvSpPr>
            <p:spPr>
              <a:xfrm>
                <a:off x="485492" y="2064300"/>
                <a:ext cx="3699708" cy="246890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6E5D83-FB97-63A7-BA2C-4DC249034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80" r="16680"/>
            <a:stretch/>
          </p:blipFill>
          <p:spPr>
            <a:xfrm>
              <a:off x="3156598" y="1784146"/>
              <a:ext cx="740346" cy="74034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  <a:scene3d>
              <a:camera prst="orthographicFront"/>
              <a:lightRig rig="threePt" dir="t"/>
            </a:scene3d>
            <a:sp3d extrusionH="76200" prstMaterial="plastic">
              <a:bevelT w="50800" h="50800"/>
              <a:bevelB/>
              <a:extrusionClr>
                <a:schemeClr val="bg2"/>
              </a:extrusionClr>
            </a:sp3d>
          </p:spPr>
        </p:pic>
        <p:sp>
          <p:nvSpPr>
            <p:cNvPr id="46" name="Content Placeholder 4">
              <a:extLst>
                <a:ext uri="{FF2B5EF4-FFF2-40B4-BE49-F238E27FC236}">
                  <a16:creationId xmlns:a16="http://schemas.microsoft.com/office/drawing/2014/main" id="{5CAC4BA4-B09C-3990-9D99-F639C5584BC5}"/>
                </a:ext>
              </a:extLst>
            </p:cNvPr>
            <p:cNvSpPr txBox="1">
              <a:spLocks/>
            </p:cNvSpPr>
            <p:nvPr/>
          </p:nvSpPr>
          <p:spPr>
            <a:xfrm>
              <a:off x="726136" y="2261542"/>
              <a:ext cx="2875547" cy="108234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2000" b="1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 Enacts AI Act</a:t>
              </a:r>
            </a:p>
            <a:p>
              <a:pPr>
                <a:lnSpc>
                  <a:spcPct val="100000"/>
                </a:lnSpc>
              </a:pPr>
              <a:r>
                <a:rPr lang="en-US" sz="18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Regulates AI in medical devices and diagnostics</a:t>
              </a:r>
            </a:p>
          </p:txBody>
        </p:sp>
      </p:grpSp>
      <p:sp>
        <p:nvSpPr>
          <p:cNvPr id="12" name="Title 10">
            <a:extLst>
              <a:ext uri="{FF2B5EF4-FFF2-40B4-BE49-F238E27FC236}">
                <a16:creationId xmlns:a16="http://schemas.microsoft.com/office/drawing/2014/main" id="{281F9BFC-64EB-31C5-3637-82F3DE883E55}"/>
              </a:ext>
            </a:extLst>
          </p:cNvPr>
          <p:cNvSpPr txBox="1">
            <a:spLocks/>
          </p:cNvSpPr>
          <p:nvPr/>
        </p:nvSpPr>
        <p:spPr>
          <a:xfrm>
            <a:off x="7179748" y="2394393"/>
            <a:ext cx="2242826" cy="232980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spc="50">
                <a:solidFill>
                  <a:srgbClr val="000E22">
                    <a:alpha val="0"/>
                  </a:srgbClr>
                </a:solidFill>
              </a:rPr>
              <a:t>Cyber Security &amp; Data Privacy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9891AE49-AFDA-3BA7-3FEF-A82F581C983F}"/>
              </a:ext>
            </a:extLst>
          </p:cNvPr>
          <p:cNvSpPr txBox="1">
            <a:spLocks/>
          </p:cNvSpPr>
          <p:nvPr/>
        </p:nvSpPr>
        <p:spPr>
          <a:xfrm>
            <a:off x="512763" y="558646"/>
            <a:ext cx="5926464" cy="15629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50"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02920" y="838200"/>
            <a:ext cx="5790362" cy="775414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Regulatory Updates</a:t>
            </a:r>
            <a:endParaRPr lang="en-US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64C125-C764-69FB-A8FD-B34CB4F82D40}"/>
              </a:ext>
            </a:extLst>
          </p:cNvPr>
          <p:cNvSpPr/>
          <p:nvPr/>
        </p:nvSpPr>
        <p:spPr>
          <a:xfrm>
            <a:off x="7996513" y="1363719"/>
            <a:ext cx="3069163" cy="554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8838" indent="-858838"/>
            <a:r>
              <a:rPr lang="en-US" sz="1600" b="1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AI/ML </a:t>
            </a:r>
            <a:r>
              <a:rPr lang="en-US" sz="1600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	Artificial Intelligence /</a:t>
            </a:r>
          </a:p>
          <a:p>
            <a:pPr marL="858838"/>
            <a:r>
              <a:rPr lang="en-US" sz="1600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ADF9D03-8F20-0DB0-61C0-2419D0A3A8B8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F00CCC-D591-3348-506B-D0178615FD6E}"/>
              </a:ext>
            </a:extLst>
          </p:cNvPr>
          <p:cNvGrpSpPr/>
          <p:nvPr/>
        </p:nvGrpSpPr>
        <p:grpSpPr>
          <a:xfrm>
            <a:off x="1597639" y="3170792"/>
            <a:ext cx="9348048" cy="1654770"/>
            <a:chOff x="1597639" y="2922869"/>
            <a:chExt cx="9348048" cy="1654770"/>
          </a:xfrm>
          <a:noFill/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0818609-F066-FF5E-FFC6-F37B88191E09}"/>
                </a:ext>
              </a:extLst>
            </p:cNvPr>
            <p:cNvGrpSpPr/>
            <p:nvPr/>
          </p:nvGrpSpPr>
          <p:grpSpPr>
            <a:xfrm>
              <a:off x="1597639" y="2922869"/>
              <a:ext cx="9348048" cy="1654770"/>
              <a:chOff x="721813" y="4927243"/>
              <a:chExt cx="5426780" cy="1654770"/>
            </a:xfrm>
            <a:grpFill/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4E73BE9-F4AF-7C33-9F8E-A0FC038D8D28}"/>
                  </a:ext>
                </a:extLst>
              </p:cNvPr>
              <p:cNvGrpSpPr/>
              <p:nvPr/>
            </p:nvGrpSpPr>
            <p:grpSpPr>
              <a:xfrm>
                <a:off x="721813" y="4927243"/>
                <a:ext cx="5426780" cy="1654770"/>
                <a:chOff x="721813" y="4927243"/>
                <a:chExt cx="5426780" cy="1654770"/>
              </a:xfrm>
              <a:grpFill/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1826909-89C1-44CE-731B-8618F7EFC950}"/>
                    </a:ext>
                  </a:extLst>
                </p:cNvPr>
                <p:cNvSpPr/>
                <p:nvPr/>
              </p:nvSpPr>
              <p:spPr>
                <a:xfrm>
                  <a:off x="787185" y="4978238"/>
                  <a:ext cx="5361408" cy="160377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lt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E7C49C8-FE95-8921-927B-A8CB775EA5C5}"/>
                    </a:ext>
                  </a:extLst>
                </p:cNvPr>
                <p:cNvSpPr/>
                <p:nvPr/>
              </p:nvSpPr>
              <p:spPr>
                <a:xfrm>
                  <a:off x="721813" y="4927243"/>
                  <a:ext cx="5361408" cy="157922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lt1">
                        <a:alpha val="0"/>
                      </a:schemeClr>
                    </a:solidFill>
                  </a:endParaRPr>
                </a:p>
              </p:txBody>
            </p:sp>
          </p:grpSp>
          <p:sp>
            <p:nvSpPr>
              <p:cNvPr id="25" name="Content Placeholder 4">
                <a:extLst>
                  <a:ext uri="{FF2B5EF4-FFF2-40B4-BE49-F238E27FC236}">
                    <a16:creationId xmlns:a16="http://schemas.microsoft.com/office/drawing/2014/main" id="{3B0EEB72-DE48-279D-D9F7-94A9C336E9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4947" y="5209478"/>
                <a:ext cx="2653796" cy="101566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b="1">
                    <a:solidFill>
                      <a:srgbClr val="000E22">
                        <a:alpha val="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IMDRF publishes AI/ML guiding principles echoing US, UK, Canadian regulators</a:t>
                </a: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ED0710-832C-F383-F824-643DEE035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0"/>
            </a:blip>
            <a:stretch>
              <a:fillRect/>
            </a:stretch>
          </p:blipFill>
          <p:spPr>
            <a:xfrm>
              <a:off x="1836485" y="3334122"/>
              <a:ext cx="4407893" cy="74025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827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4200">
        <p159:morph option="byObject"/>
      </p:transition>
    </mc:Choice>
    <mc:Fallback xmlns="">
      <p:transition spd="slow" advClick="0" advTm="14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4" grpId="0"/>
      <p:bldP spid="63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4" y="2677886"/>
            <a:ext cx="5545136" cy="175695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Liable for “shadow trading”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859536"/>
            <a:ext cx="4424245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Matthew </a:t>
            </a:r>
            <a:r>
              <a:rPr lang="en-US" sz="3600" err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Panuwat</a:t>
            </a:r>
            <a:b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</a:t>
            </a:r>
            <a:r>
              <a:rPr lang="en-US" sz="2000" i="1" err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Medivation</a:t>
            </a: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executive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ADD5376E-DBA4-FF5D-0D99-0DDDCBF78BF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660C98B-551E-08EC-135E-4D39AA7155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00" t="26350" r="7508" b="31257"/>
          <a:stretch/>
        </p:blipFill>
        <p:spPr>
          <a:xfrm>
            <a:off x="7237532" y="3203659"/>
            <a:ext cx="1755286" cy="450682"/>
          </a:xfrm>
          <a:prstGeom prst="rect">
            <a:avLst/>
          </a:prstGeom>
        </p:spPr>
      </p:pic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2FE8D7CE-7A59-1871-53B9-5B69298439F7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85F411-A56E-88F8-C803-8AA48A805053}"/>
              </a:ext>
            </a:extLst>
          </p:cNvPr>
          <p:cNvGrpSpPr/>
          <p:nvPr/>
        </p:nvGrpSpPr>
        <p:grpSpPr>
          <a:xfrm>
            <a:off x="550862" y="3643125"/>
            <a:ext cx="5034005" cy="923330"/>
            <a:chOff x="550862" y="3643125"/>
            <a:chExt cx="5034005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502547-E83F-FF55-6BD8-264AFC96DDAE}"/>
                </a:ext>
              </a:extLst>
            </p:cNvPr>
            <p:cNvSpPr txBox="1"/>
            <p:nvPr/>
          </p:nvSpPr>
          <p:spPr>
            <a:xfrm>
              <a:off x="663575" y="3643125"/>
              <a:ext cx="492129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Case pioneered “</a:t>
              </a:r>
              <a:r>
                <a:rPr lang="en-US" b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shadow trading</a:t>
              </a:r>
              <a:r>
                <a:rPr lang="en-US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”: </a:t>
              </a:r>
            </a:p>
            <a:p>
              <a:r>
                <a:rPr lang="en-US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using inside info to profit from an “economically linked” company</a:t>
              </a:r>
              <a:endParaRPr lang="en-US">
                <a:solidFill>
                  <a:schemeClr val="bg2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98C341F-DF1B-4F75-F7DD-B2D8B55CDF5B}"/>
                </a:ext>
              </a:extLst>
            </p:cNvPr>
            <p:cNvCxnSpPr/>
            <p:nvPr/>
          </p:nvCxnSpPr>
          <p:spPr>
            <a:xfrm>
              <a:off x="550862" y="3692441"/>
              <a:ext cx="0" cy="822960"/>
            </a:xfrm>
            <a:prstGeom prst="line">
              <a:avLst/>
            </a:prstGeom>
            <a:ln w="63500">
              <a:solidFill>
                <a:srgbClr val="9517D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56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500">
        <p:fade/>
      </p:transition>
    </mc:Choice>
    <mc:Fallback xmlns="">
      <p:transition spd="med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4" y="2629144"/>
            <a:ext cx="6004681" cy="189070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to 7 years for securities fraud, wire fraud, and false claims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859536"/>
            <a:ext cx="5460977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Keith Berman</a:t>
            </a:r>
            <a:b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CEO of Decision Diagnostics Corp.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4B75A-7DD1-8BC8-825C-C67D6B95366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359150" y="6507212"/>
            <a:ext cx="6379210" cy="153888"/>
          </a:xfrm>
        </p:spPr>
        <p:txBody>
          <a:bodyPr/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B06AD86F-720F-652B-D9AF-95E7CE8E9DE4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A97CB0E8-6959-4BAE-212F-B2893CD9CA3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ecision Diagnostics Corp. | LinkedIn">
            <a:extLst>
              <a:ext uri="{FF2B5EF4-FFF2-40B4-BE49-F238E27FC236}">
                <a16:creationId xmlns:a16="http://schemas.microsoft.com/office/drawing/2014/main" id="{460BB67E-09D9-D0DE-6E9E-6E265742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39" y="2780145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858424"/>
            <a:ext cx="4424245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Hector Kellum</a:t>
            </a:r>
            <a:b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Sandoz senior executive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DB031078-D275-0817-9A2B-7EBCCB9098A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C84CDF0D-4379-8B72-ECAE-5D22BE97EACD}"/>
              </a:ext>
            </a:extLst>
          </p:cNvPr>
          <p:cNvSpPr txBox="1">
            <a:spLocks/>
          </p:cNvSpPr>
          <p:nvPr/>
        </p:nvSpPr>
        <p:spPr>
          <a:xfrm>
            <a:off x="550862" y="2633472"/>
            <a:ext cx="5273163" cy="189070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to 1 year probation and $20k fine for price-fixing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540690D-86FA-1564-F264-FF43716A3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551" y="3323868"/>
            <a:ext cx="1616972" cy="21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5CD82E8D-F72A-355E-08F9-996580B09FDD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0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2" y="2633472"/>
            <a:ext cx="5545136" cy="170782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to 20 years and fined up to $4.6m for defrauding Takeda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1" y="858424"/>
            <a:ext cx="6737043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Priya </a:t>
            </a:r>
            <a:r>
              <a:rPr lang="en-US" sz="3600" err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Bhambi</a:t>
            </a:r>
            <a:b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Takeda Technology Operations Group employee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DB031078-D275-0817-9A2B-7EBCCB9098A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C31771-C425-F697-D23A-AFE2BEA0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6990" y="3125546"/>
            <a:ext cx="1534577" cy="516134"/>
          </a:xfrm>
          <a:prstGeom prst="rect">
            <a:avLst/>
          </a:prstGeom>
        </p:spPr>
      </p:pic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0F987578-5DFB-0F42-CF80-496D67A04817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0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E7C6F7-E8CA-B9A9-198F-B53987A1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3497D99-2790-07D6-2785-D1BB74D36A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2" y="2633472"/>
            <a:ext cx="4682320" cy="998626"/>
          </a:xfrm>
        </p:spPr>
        <p:txBody>
          <a:bodyPr anchor="t">
            <a:no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to 3 years for FDCA violation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84A59-F963-5B49-F4A0-72232C60FBCE}"/>
              </a:ext>
            </a:extLst>
          </p:cNvPr>
          <p:cNvSpPr txBox="1"/>
          <p:nvPr/>
        </p:nvSpPr>
        <p:spPr>
          <a:xfrm>
            <a:off x="550862" y="858424"/>
            <a:ext cx="4682320" cy="95410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John </a:t>
            </a:r>
            <a:r>
              <a:rPr lang="en-US" sz="3600" err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Kosolcharoen</a:t>
            </a:r>
            <a:b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of </a:t>
            </a:r>
            <a:r>
              <a:rPr lang="en-US" sz="2000" i="1" err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Liveyon</a:t>
            </a: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LLC and </a:t>
            </a:r>
            <a:r>
              <a:rPr lang="en-US" sz="2000" i="1" err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Genetech</a:t>
            </a: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Inc.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0570DEF6-0CD7-E44E-CA8D-B4B4E303164B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Liveyon LLC | LinkedIn">
            <a:extLst>
              <a:ext uri="{FF2B5EF4-FFF2-40B4-BE49-F238E27FC236}">
                <a16:creationId xmlns:a16="http://schemas.microsoft.com/office/drawing/2014/main" id="{89B2CF7E-87EC-7902-D084-9523A6BFC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t="19480" r="23385" b="30409"/>
          <a:stretch/>
        </p:blipFill>
        <p:spPr bwMode="auto">
          <a:xfrm>
            <a:off x="7226283" y="3260900"/>
            <a:ext cx="1748622" cy="3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E2C266ED-A9BF-3AC6-7A48-12BD82BF0616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8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BE5DC-5555-443E-6F94-B41917862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515AC35-0013-EECF-148D-FE04A282CC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861" y="2989499"/>
            <a:ext cx="5350208" cy="1996395"/>
          </a:xfrm>
        </p:spPr>
        <p:txBody>
          <a:bodyPr anchor="t">
            <a:no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up to 20 years for defrauding investors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807001-3191-0C72-35DB-98F63371C0DB}"/>
              </a:ext>
            </a:extLst>
          </p:cNvPr>
          <p:cNvSpPr txBox="1"/>
          <p:nvPr/>
        </p:nvSpPr>
        <p:spPr>
          <a:xfrm>
            <a:off x="550861" y="858424"/>
            <a:ext cx="5545139" cy="14629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Nader Pourhassan and Kazem </a:t>
            </a:r>
            <a:r>
              <a:rPr lang="en-US" sz="3600" err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Kazempour</a:t>
            </a:r>
            <a:endParaRPr lang="en-US" sz="360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5000"/>
              </a:lnSpc>
              <a:spcBef>
                <a:spcPts val="200"/>
              </a:spcBef>
            </a:pPr>
            <a:r>
              <a:rPr lang="en-US" sz="2000" i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CEO of CytoDyn and ex-CEO of </a:t>
            </a:r>
            <a:r>
              <a:rPr lang="en-US" sz="2000" i="1" err="1">
                <a:solidFill>
                  <a:srgbClr val="951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Amarex</a:t>
            </a:r>
            <a:endParaRPr lang="en-US" sz="2000" i="1">
              <a:solidFill>
                <a:srgbClr val="9517D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249D3832-2E02-9277-8636-0CACE1B8304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 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DC78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4">
            <a:extLst>
              <a:ext uri="{FF2B5EF4-FFF2-40B4-BE49-F238E27FC236}">
                <a16:creationId xmlns:a16="http://schemas.microsoft.com/office/drawing/2014/main" id="{0FFDE594-C0FF-5E3B-F2A8-C6B549F8AD1E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pic>
        <p:nvPicPr>
          <p:cNvPr id="4" name="Picture 2" descr="Initiating a Pivotal Change in HIV Treatment :: CytoDyn Inc. (CYDY)">
            <a:extLst>
              <a:ext uri="{FF2B5EF4-FFF2-40B4-BE49-F238E27FC236}">
                <a16:creationId xmlns:a16="http://schemas.microsoft.com/office/drawing/2014/main" id="{A8DC6DA7-BAAC-1DA4-CAB6-649FBA9F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77" y="2799683"/>
            <a:ext cx="1161560" cy="52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marex Client Receives U.S. FDA Marketing Approval for Hemoconcentrators">
            <a:extLst>
              <a:ext uri="{FF2B5EF4-FFF2-40B4-BE49-F238E27FC236}">
                <a16:creationId xmlns:a16="http://schemas.microsoft.com/office/drawing/2014/main" id="{D3D00BFD-0A67-AEF9-815D-B86F3D301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814" y="3385581"/>
            <a:ext cx="1306285" cy="6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10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51B1035D-F80B-FF58-9C5D-5478B3CD5A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8" t="7314" r="8765" b="10137"/>
          <a:stretch/>
        </p:blipFill>
        <p:spPr>
          <a:xfrm flipH="1">
            <a:off x="-5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0A07D4-63FC-9EB8-A5C2-A568955717FE}"/>
              </a:ext>
            </a:extLst>
          </p:cNvPr>
          <p:cNvSpPr/>
          <p:nvPr/>
        </p:nvSpPr>
        <p:spPr>
          <a:xfrm rot="10800000">
            <a:off x="-4" y="-4"/>
            <a:ext cx="7204367" cy="6858003"/>
          </a:xfrm>
          <a:prstGeom prst="rect">
            <a:avLst/>
          </a:prstGeom>
          <a:gradFill flip="none" rotWithShape="1">
            <a:gsLst>
              <a:gs pos="82000">
                <a:srgbClr val="002060">
                  <a:alpha val="75466"/>
                </a:srgbClr>
              </a:gs>
              <a:gs pos="15000">
                <a:srgbClr val="00206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Compliance News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">
        <p14:prism dir="d"/>
      </p:transition>
    </mc:Choice>
    <mc:Fallback xmlns="">
      <p:transition spd="slow" advClick="0" advTm="15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BA0BACE4-014B-D213-B95B-96AE1C3263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1" r="33247"/>
          <a:stretch/>
        </p:blipFill>
        <p:spPr>
          <a:xfrm>
            <a:off x="7835705" y="0"/>
            <a:ext cx="43562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6D79629-403E-F4E0-EE3B-B82677F040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b="152"/>
          <a:stretch/>
        </p:blipFill>
        <p:spPr>
          <a:xfrm flipH="1">
            <a:off x="8661735" y="1900062"/>
            <a:ext cx="2333660" cy="3015428"/>
          </a:xfrm>
          <a:prstGeom prst="rect">
            <a:avLst/>
          </a:prstGeom>
          <a:noFill/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C4512-031C-214A-D391-1A9680ECC7E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0548" y="1894639"/>
            <a:ext cx="2333660" cy="3030877"/>
          </a:xfrm>
          <a:prstGeom prst="rect">
            <a:avLst/>
          </a:prstGeom>
          <a:effectLst/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9D1817B-E9C1-2142-FF99-CDEBA8C0213D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24F553-3B91-BBC8-4E7B-E7DE1A10F144}"/>
              </a:ext>
            </a:extLst>
          </p:cNvPr>
          <p:cNvSpPr/>
          <p:nvPr/>
        </p:nvSpPr>
        <p:spPr>
          <a:xfrm>
            <a:off x="353993" y="2430553"/>
            <a:ext cx="6140591" cy="129266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91440" rIns="228600" bIns="91440" rtlCol="0" anchor="ctr">
            <a:spAutoFit/>
          </a:bodyPr>
          <a:lstStyle/>
          <a:p>
            <a:pPr>
              <a:spcBef>
                <a:spcPts val="2000"/>
              </a:spcBef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authorizes Florida Drug Importation Program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E7F18A-F08C-B8F1-796C-ECD6EE6FA63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61735" y="1900062"/>
            <a:ext cx="2333660" cy="3020030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419F273D-3BAA-9231-2215-6779F626C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-4310" t="-6796" r="-6437" b="-6921"/>
          <a:stretch/>
        </p:blipFill>
        <p:spPr bwMode="auto">
          <a:xfrm>
            <a:off x="10353822" y="745588"/>
            <a:ext cx="1135513" cy="1392701"/>
          </a:xfrm>
          <a:prstGeom prst="rect">
            <a:avLst/>
          </a:prstGeom>
          <a:noFill/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7ADA812D-2563-A9E4-BCD0-DCB2D061B828}"/>
              </a:ext>
            </a:extLst>
          </p:cNvPr>
          <p:cNvSpPr txBox="1">
            <a:spLocks/>
          </p:cNvSpPr>
          <p:nvPr/>
        </p:nvSpPr>
        <p:spPr>
          <a:xfrm>
            <a:off x="550864" y="833620"/>
            <a:ext cx="6589713" cy="467820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200" spc="50">
                <a:solidFill>
                  <a:srgbClr val="8CCDFE"/>
                </a:solidFill>
                <a:latin typeface="+mj-lt"/>
                <a:cs typeface="Arial" panose="020B0604020202020204" pitchFamily="34" charset="0"/>
              </a:rPr>
              <a:t>FDA Rules &amp; Guidance Updates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332F0A45-0E7C-7D62-4A3C-43C91E305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02920"/>
            <a:ext cx="8281987" cy="221599"/>
          </a:xfrm>
        </p:spPr>
        <p:txBody>
          <a:bodyPr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676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:a16="http://schemas.microsoft.com/office/drawing/2014/main" id="{5EA0967E-1EF2-2CEF-B442-617FCBC250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1" r="33247"/>
          <a:stretch/>
        </p:blipFill>
        <p:spPr>
          <a:xfrm>
            <a:off x="7835705" y="0"/>
            <a:ext cx="4356295" cy="6858000"/>
          </a:xfr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5AA15B-5A7B-86B3-353C-7F17500364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/>
          <a:stretch/>
        </p:blipFill>
        <p:spPr>
          <a:xfrm flipH="1">
            <a:off x="8659368" y="1901952"/>
            <a:ext cx="2333660" cy="3020030"/>
          </a:xfrm>
          <a:prstGeom prst="rect">
            <a:avLst/>
          </a:prstGeom>
          <a:noFill/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D79462-0515-D09C-7F68-8501EFC410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/>
          <a:stretch/>
        </p:blipFill>
        <p:spPr>
          <a:xfrm flipH="1">
            <a:off x="8661735" y="1900062"/>
            <a:ext cx="2333660" cy="3020030"/>
          </a:xfrm>
          <a:prstGeom prst="rect">
            <a:avLst/>
          </a:prstGeom>
          <a:noFill/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581D9D-93B3-82CD-71CF-FE34E58F1F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52810" y="1884612"/>
            <a:ext cx="2348352" cy="30308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7037333-B149-9E36-1EAF-D6101498101C}"/>
              </a:ext>
            </a:extLst>
          </p:cNvPr>
          <p:cNvSpPr/>
          <p:nvPr/>
        </p:nvSpPr>
        <p:spPr>
          <a:xfrm>
            <a:off x="353993" y="2432304"/>
            <a:ext cx="6793539" cy="184665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91440" rIns="228600" bIns="91440" rtlCol="0" anchor="ctr">
            <a:spAutoFit/>
          </a:bodyPr>
          <a:lstStyle/>
          <a:p>
            <a:pPr>
              <a:spcBef>
                <a:spcPts val="2000"/>
              </a:spcBef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issues Discussion Paper exploring health equity for medical devices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6A28EC-A53A-EE4F-6681-6FEED9D0BE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2"/>
          <a:stretch/>
        </p:blipFill>
        <p:spPr>
          <a:xfrm>
            <a:off x="8661735" y="1900062"/>
            <a:ext cx="2333660" cy="301542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59EC55E-1B49-23E0-C51C-0E400A37E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-4310" t="-6796" r="-6437" b="-6921"/>
          <a:stretch/>
        </p:blipFill>
        <p:spPr bwMode="auto">
          <a:xfrm>
            <a:off x="10353822" y="745588"/>
            <a:ext cx="1135513" cy="1392701"/>
          </a:xfrm>
          <a:prstGeom prst="rect">
            <a:avLst/>
          </a:prstGeom>
          <a:noFill/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9B653DE5-27F9-FD3C-CF3A-0BB280431B1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sp>
        <p:nvSpPr>
          <p:cNvPr id="23" name="Content Placeholder 11">
            <a:extLst>
              <a:ext uri="{FF2B5EF4-FFF2-40B4-BE49-F238E27FC236}">
                <a16:creationId xmlns:a16="http://schemas.microsoft.com/office/drawing/2014/main" id="{22B1A330-93C7-8FF8-DF54-028EE9F2BF40}"/>
              </a:ext>
            </a:extLst>
          </p:cNvPr>
          <p:cNvSpPr txBox="1">
            <a:spLocks/>
          </p:cNvSpPr>
          <p:nvPr/>
        </p:nvSpPr>
        <p:spPr>
          <a:xfrm>
            <a:off x="550864" y="833620"/>
            <a:ext cx="6589713" cy="467820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200" spc="50">
                <a:solidFill>
                  <a:srgbClr val="8CCDFE"/>
                </a:solidFill>
                <a:latin typeface="+mj-lt"/>
                <a:cs typeface="Arial" panose="020B0604020202020204" pitchFamily="34" charset="0"/>
              </a:rPr>
              <a:t>FDA Rules &amp; Guidance Updates</a:t>
            </a: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D1630BE0-BA40-373A-CA7F-968959D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02920"/>
            <a:ext cx="8281987" cy="221599"/>
          </a:xfrm>
        </p:spPr>
        <p:txBody>
          <a:bodyPr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8908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51C7EC96-7B7A-A6AD-88B0-5D7B83B91F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1" r="33247"/>
          <a:stretch/>
        </p:blipFill>
        <p:spPr>
          <a:xfrm>
            <a:off x="7835705" y="0"/>
            <a:ext cx="43562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268B39-0540-B40A-5B59-B950F29B2B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/>
          <a:stretch/>
        </p:blipFill>
        <p:spPr>
          <a:xfrm flipH="1">
            <a:off x="8659368" y="1900062"/>
            <a:ext cx="2333660" cy="3020030"/>
          </a:xfrm>
          <a:prstGeom prst="rect">
            <a:avLst/>
          </a:prstGeom>
          <a:noFill/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3085CC-4AAE-0EFC-00EF-4820FBC99C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b="152"/>
          <a:stretch/>
        </p:blipFill>
        <p:spPr>
          <a:xfrm flipH="1">
            <a:off x="8661735" y="1900062"/>
            <a:ext cx="2333660" cy="3015428"/>
          </a:xfrm>
          <a:prstGeom prst="rect">
            <a:avLst/>
          </a:prstGeom>
          <a:noFill/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81FB80-8AF3-B160-1182-AE6C0694005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0796" y="1884612"/>
            <a:ext cx="2342042" cy="30342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F637BC-F39E-0002-4BE6-8FE18BBDC51A}"/>
              </a:ext>
            </a:extLst>
          </p:cNvPr>
          <p:cNvSpPr/>
          <p:nvPr/>
        </p:nvSpPr>
        <p:spPr>
          <a:xfrm>
            <a:off x="353993" y="2258568"/>
            <a:ext cx="7289155" cy="164603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91440" rIns="228600" bIns="91440" rtlCol="0" anchor="ctr"/>
          <a:lstStyle/>
          <a:p>
            <a:pPr>
              <a:spcBef>
                <a:spcPts val="2000"/>
              </a:spcBef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issues new Draft Guidance on informed consent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9E59EA-02EA-26A2-2405-1D70B257618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661735" y="1900062"/>
            <a:ext cx="2333660" cy="3020030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B09B2E1-84DE-3E2F-B557-7CAB13FB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-4310" t="-6796" r="-6437" b="-6921"/>
          <a:stretch/>
        </p:blipFill>
        <p:spPr bwMode="auto">
          <a:xfrm>
            <a:off x="10353822" y="745588"/>
            <a:ext cx="1135513" cy="1392701"/>
          </a:xfrm>
          <a:prstGeom prst="rect">
            <a:avLst/>
          </a:prstGeom>
          <a:noFill/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699292C8-C522-76E9-CE32-E6F91223FF98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1E234BB1-86F5-E240-289C-47C8346A05D6}"/>
              </a:ext>
            </a:extLst>
          </p:cNvPr>
          <p:cNvSpPr txBox="1">
            <a:spLocks/>
          </p:cNvSpPr>
          <p:nvPr/>
        </p:nvSpPr>
        <p:spPr>
          <a:xfrm>
            <a:off x="550864" y="833620"/>
            <a:ext cx="6589713" cy="467820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200" spc="50">
                <a:solidFill>
                  <a:srgbClr val="8CCDFE"/>
                </a:solidFill>
                <a:latin typeface="+mj-lt"/>
                <a:cs typeface="Arial" panose="020B0604020202020204" pitchFamily="34" charset="0"/>
              </a:rPr>
              <a:t>FDA Rules &amp; Guidance Updates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22E3A83-196F-5827-0286-1B2C6FDF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02920"/>
            <a:ext cx="8281987" cy="221599"/>
          </a:xfrm>
        </p:spPr>
        <p:txBody>
          <a:bodyPr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34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AD936-19B7-6828-0513-89415CA07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6274C4-7F3C-D663-11BA-DB3507C39A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9" t="26181" r="57646" b="39116"/>
          <a:stretch/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8C4FB5-36F6-1CEA-8F87-2357BA508CC1}"/>
              </a:ext>
            </a:extLst>
          </p:cNvPr>
          <p:cNvSpPr/>
          <p:nvPr/>
        </p:nvSpPr>
        <p:spPr>
          <a:xfrm>
            <a:off x="-14991" y="0"/>
            <a:ext cx="12206991" cy="6858000"/>
          </a:xfrm>
          <a:prstGeom prst="rect">
            <a:avLst/>
          </a:prstGeom>
          <a:solidFill>
            <a:schemeClr val="accent1">
              <a:lumMod val="50000"/>
              <a:alpha val="5780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F46C9097-3520-43B7-FBD0-2E70E2946943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8982F45A-98A9-B657-C594-594BB9410E68}"/>
              </a:ext>
            </a:extLst>
          </p:cNvPr>
          <p:cNvSpPr txBox="1">
            <a:spLocks/>
          </p:cNvSpPr>
          <p:nvPr/>
        </p:nvSpPr>
        <p:spPr>
          <a:xfrm>
            <a:off x="512763" y="558646"/>
            <a:ext cx="5926464" cy="15629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50"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511D7C18-E4CF-615F-C994-FD8A90830F83}"/>
              </a:ext>
            </a:extLst>
          </p:cNvPr>
          <p:cNvSpPr txBox="1">
            <a:spLocks/>
          </p:cNvSpPr>
          <p:nvPr/>
        </p:nvSpPr>
        <p:spPr>
          <a:xfrm>
            <a:off x="502920" y="838200"/>
            <a:ext cx="5790362" cy="775414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Regulatory Updates</a:t>
            </a:r>
            <a:endParaRPr lang="en-US" sz="3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EDD7BF1-6B61-202E-8378-6A411C2C1843}"/>
              </a:ext>
            </a:extLst>
          </p:cNvPr>
          <p:cNvSpPr txBox="1"/>
          <p:nvPr/>
        </p:nvSpPr>
        <p:spPr>
          <a:xfrm>
            <a:off x="6841671" y="-11593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85985E-3EBD-25BE-4AE0-04A13107038C}"/>
              </a:ext>
            </a:extLst>
          </p:cNvPr>
          <p:cNvGrpSpPr/>
          <p:nvPr/>
        </p:nvGrpSpPr>
        <p:grpSpPr>
          <a:xfrm>
            <a:off x="1597639" y="2762397"/>
            <a:ext cx="9348048" cy="1654770"/>
            <a:chOff x="1597639" y="2922869"/>
            <a:chExt cx="9348048" cy="165477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26D5B03-193A-095A-B755-21AF7F5EA99A}"/>
                </a:ext>
              </a:extLst>
            </p:cNvPr>
            <p:cNvGrpSpPr/>
            <p:nvPr/>
          </p:nvGrpSpPr>
          <p:grpSpPr>
            <a:xfrm>
              <a:off x="1597639" y="2922869"/>
              <a:ext cx="9348048" cy="1654770"/>
              <a:chOff x="721813" y="4927243"/>
              <a:chExt cx="5426780" cy="1654770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C8E0D91-E754-0291-A132-D55C3B133E27}"/>
                  </a:ext>
                </a:extLst>
              </p:cNvPr>
              <p:cNvGrpSpPr/>
              <p:nvPr/>
            </p:nvGrpSpPr>
            <p:grpSpPr>
              <a:xfrm>
                <a:off x="721813" y="4927243"/>
                <a:ext cx="5426780" cy="1654770"/>
                <a:chOff x="721813" y="4927243"/>
                <a:chExt cx="5426780" cy="1654770"/>
              </a:xfrm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3279A6A9-D6D8-518D-D863-A70C0EB555EE}"/>
                    </a:ext>
                  </a:extLst>
                </p:cNvPr>
                <p:cNvSpPr/>
                <p:nvPr/>
              </p:nvSpPr>
              <p:spPr>
                <a:xfrm>
                  <a:off x="787185" y="4978238"/>
                  <a:ext cx="5361408" cy="1603775"/>
                </a:xfrm>
                <a:prstGeom prst="rect">
                  <a:avLst/>
                </a:prstGeom>
                <a:solidFill>
                  <a:srgbClr val="B61C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3C36327-F5BE-4AF8-0DC0-080F6810E2C5}"/>
                    </a:ext>
                  </a:extLst>
                </p:cNvPr>
                <p:cNvSpPr/>
                <p:nvPr/>
              </p:nvSpPr>
              <p:spPr>
                <a:xfrm>
                  <a:off x="721813" y="4927243"/>
                  <a:ext cx="5361408" cy="15792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Content Placeholder 4">
                <a:extLst>
                  <a:ext uri="{FF2B5EF4-FFF2-40B4-BE49-F238E27FC236}">
                    <a16:creationId xmlns:a16="http://schemas.microsoft.com/office/drawing/2014/main" id="{87912181-2DB1-AF2C-776E-CE3601E3DD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4947" y="5209478"/>
                <a:ext cx="265379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000" b="1">
                    <a:solidFill>
                      <a:srgbClr val="000E2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IMDRF publishes AI/ML guiding principles echoing US, UK, Canadian regulators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6949D10-8FD1-CBB8-DA4A-F582D1228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6485" y="3334122"/>
              <a:ext cx="4407893" cy="740257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0AE25A6-3AB9-BDDD-7B2F-E75E1C1C1339}"/>
              </a:ext>
            </a:extLst>
          </p:cNvPr>
          <p:cNvSpPr/>
          <p:nvPr/>
        </p:nvSpPr>
        <p:spPr>
          <a:xfrm>
            <a:off x="7996513" y="1363719"/>
            <a:ext cx="3069163" cy="554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58838" indent="-858838"/>
            <a:r>
              <a:rPr lang="en-US" sz="1600" b="1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AI/ML </a:t>
            </a:r>
            <a:r>
              <a:rPr lang="en-US" sz="1600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	Artificial Intelligence /</a:t>
            </a:r>
          </a:p>
          <a:p>
            <a:pPr marL="858838"/>
            <a:r>
              <a:rPr lang="en-US" sz="1600">
                <a:solidFill>
                  <a:schemeClr val="tx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1024334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7">
            <a:extLst>
              <a:ext uri="{FF2B5EF4-FFF2-40B4-BE49-F238E27FC236}">
                <a16:creationId xmlns:a16="http://schemas.microsoft.com/office/drawing/2014/main" id="{8A40A1F8-9246-993E-28CA-E3C93F2DA7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1" r="33247"/>
          <a:stretch/>
        </p:blipFill>
        <p:spPr>
          <a:xfrm>
            <a:off x="7835705" y="0"/>
            <a:ext cx="4356295" cy="6858000"/>
          </a:xfr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430580-192C-0370-D912-649B459A8C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 flipH="1">
            <a:off x="8659368" y="1901952"/>
            <a:ext cx="2333596" cy="303391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AC2ACE-91AB-FBFD-0E63-75C37D75EE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/>
          <a:stretch/>
        </p:blipFill>
        <p:spPr>
          <a:xfrm flipH="1">
            <a:off x="8661735" y="1900062"/>
            <a:ext cx="2333660" cy="3020030"/>
          </a:xfrm>
          <a:prstGeom prst="rect">
            <a:avLst/>
          </a:prstGeom>
          <a:noFill/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D41C09-8A61-BA2F-2623-3531DBDB2B2F}"/>
              </a:ext>
            </a:extLst>
          </p:cNvPr>
          <p:cNvSpPr/>
          <p:nvPr/>
        </p:nvSpPr>
        <p:spPr>
          <a:xfrm>
            <a:off x="353993" y="2432304"/>
            <a:ext cx="6987771" cy="164603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91440" rIns="228600" bIns="91440" rtlCol="0" anchor="ctr"/>
          <a:lstStyle/>
          <a:p>
            <a:pPr>
              <a:spcBef>
                <a:spcPts val="2000"/>
              </a:spcBef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issues Draft Guidance on non-interventional studies for drug and biological products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15C6D1-4438-4A7B-12B7-54851464969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59368" y="1900062"/>
            <a:ext cx="2333660" cy="3020030"/>
          </a:xfrm>
          <a:prstGeom prst="rect">
            <a:avLst/>
          </a:prstGeom>
          <a:solidFill>
            <a:schemeClr val="tx1"/>
          </a:solidFill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2368CCE-BD69-66E1-2045-1FD634977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/>
          <a:srcRect l="-4310" t="-6796" r="-6437" b="-6921"/>
          <a:stretch/>
        </p:blipFill>
        <p:spPr bwMode="auto">
          <a:xfrm>
            <a:off x="10353822" y="745588"/>
            <a:ext cx="1135513" cy="1392701"/>
          </a:xfrm>
          <a:prstGeom prst="rect">
            <a:avLst/>
          </a:prstGeom>
          <a:noFill/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EAA86A66-D23D-6236-C341-44206217BF8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pic>
        <p:nvPicPr>
          <p:cNvPr id="13" name="Picture Placeholder 17">
            <a:extLst>
              <a:ext uri="{FF2B5EF4-FFF2-40B4-BE49-F238E27FC236}">
                <a16:creationId xmlns:a16="http://schemas.microsoft.com/office/drawing/2014/main" id="{94E43B4E-A057-693E-E102-B2C29D4A2BF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rcRect l="14920" t="3338" r="37309" b="11729"/>
          <a:stretch/>
        </p:blipFill>
        <p:spPr>
          <a:xfrm rot="7411063">
            <a:off x="11997762" y="5204029"/>
            <a:ext cx="1047719" cy="104771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66064FAE-423A-C006-FE0D-B5A431BA77B0}"/>
              </a:ext>
            </a:extLst>
          </p:cNvPr>
          <p:cNvSpPr txBox="1">
            <a:spLocks/>
          </p:cNvSpPr>
          <p:nvPr/>
        </p:nvSpPr>
        <p:spPr>
          <a:xfrm>
            <a:off x="550864" y="833620"/>
            <a:ext cx="6589713" cy="467820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200" spc="50">
                <a:solidFill>
                  <a:srgbClr val="8CCDFE"/>
                </a:solidFill>
                <a:latin typeface="+mj-lt"/>
                <a:cs typeface="Arial" panose="020B0604020202020204" pitchFamily="34" charset="0"/>
              </a:rPr>
              <a:t>FDA Rules &amp; Guidance Updates</a:t>
            </a:r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64D575C0-B67D-0949-2968-7AE4ABF6AC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02920"/>
            <a:ext cx="8281987" cy="221599"/>
          </a:xfrm>
        </p:spPr>
        <p:txBody>
          <a:bodyPr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147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88629-75C1-784D-A0D2-3A74B820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7">
            <a:extLst>
              <a:ext uri="{FF2B5EF4-FFF2-40B4-BE49-F238E27FC236}">
                <a16:creationId xmlns:a16="http://schemas.microsoft.com/office/drawing/2014/main" id="{3A82BBB4-5E9F-C374-C548-A795B7DEBA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61" r="33247"/>
          <a:stretch/>
        </p:blipFill>
        <p:spPr>
          <a:xfrm>
            <a:off x="7835705" y="0"/>
            <a:ext cx="4356295" cy="6858000"/>
          </a:xfr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08D017-6834-DA89-A0BB-17BE9B0796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/>
          <a:stretch/>
        </p:blipFill>
        <p:spPr>
          <a:xfrm flipH="1">
            <a:off x="8661735" y="1900062"/>
            <a:ext cx="2333660" cy="3020030"/>
          </a:xfrm>
          <a:prstGeom prst="rect">
            <a:avLst/>
          </a:prstGeom>
          <a:noFill/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79DBA0D-F60B-CFC2-9FE9-DDD5DC9951EA}"/>
              </a:ext>
            </a:extLst>
          </p:cNvPr>
          <p:cNvSpPr/>
          <p:nvPr/>
        </p:nvSpPr>
        <p:spPr>
          <a:xfrm>
            <a:off x="353993" y="2432304"/>
            <a:ext cx="6589713" cy="164603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91440" rIns="228600" bIns="91440" rtlCol="0" anchor="ctr"/>
          <a:lstStyle/>
          <a:p>
            <a:pPr>
              <a:spcBef>
                <a:spcPts val="2000"/>
              </a:spcBef>
            </a:pP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issues final rule on laboratory-developed tests (LDTs)</a:t>
            </a: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C267D835-5A2B-F1E3-A2A2-0FEF9349508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2024 Year-in-Review</a:t>
            </a:r>
          </a:p>
        </p:txBody>
      </p:sp>
      <p:pic>
        <p:nvPicPr>
          <p:cNvPr id="13" name="Picture Placeholder 17">
            <a:extLst>
              <a:ext uri="{FF2B5EF4-FFF2-40B4-BE49-F238E27FC236}">
                <a16:creationId xmlns:a16="http://schemas.microsoft.com/office/drawing/2014/main" id="{B1C49D9F-645B-6FA3-E42F-F8180A887E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l="14920" t="3338" r="37309" b="11729"/>
          <a:stretch/>
        </p:blipFill>
        <p:spPr>
          <a:xfrm rot="7411063">
            <a:off x="11997762" y="5204029"/>
            <a:ext cx="1047719" cy="104771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99A3835D-13AD-0AF4-D159-4A74DBF4BA80}"/>
              </a:ext>
            </a:extLst>
          </p:cNvPr>
          <p:cNvSpPr txBox="1">
            <a:spLocks/>
          </p:cNvSpPr>
          <p:nvPr/>
        </p:nvSpPr>
        <p:spPr>
          <a:xfrm>
            <a:off x="550864" y="833620"/>
            <a:ext cx="6589713" cy="467820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200" spc="50">
                <a:solidFill>
                  <a:srgbClr val="8CCDFE"/>
                </a:solidFill>
                <a:latin typeface="+mj-lt"/>
                <a:cs typeface="Arial" panose="020B0604020202020204" pitchFamily="34" charset="0"/>
              </a:rPr>
              <a:t>FDA Rules &amp; Guidance Updates</a:t>
            </a:r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C0DF7B25-2727-3B58-5C92-19B8E4623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02920"/>
            <a:ext cx="8281987" cy="221599"/>
          </a:xfrm>
        </p:spPr>
        <p:txBody>
          <a:bodyPr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7D9D5-A7B3-9A0B-E593-C6A5832706F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/>
          <a:stretch/>
        </p:blipFill>
        <p:spPr>
          <a:xfrm flipH="1">
            <a:off x="8659368" y="1900062"/>
            <a:ext cx="2333660" cy="3020030"/>
          </a:xfrm>
          <a:prstGeom prst="rect">
            <a:avLst/>
          </a:prstGeom>
          <a:noFill/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65A9B-2FA9-526E-E6B5-D1EE24A34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9368" y="1901952"/>
            <a:ext cx="2333596" cy="303391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E808FB7-7F6F-4355-9B49-6FB3DD2F3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-4310" t="-6796" r="-6437" b="-6921"/>
          <a:stretch/>
        </p:blipFill>
        <p:spPr bwMode="auto">
          <a:xfrm>
            <a:off x="10353822" y="745588"/>
            <a:ext cx="1135513" cy="1392701"/>
          </a:xfrm>
          <a:prstGeom prst="rect">
            <a:avLst/>
          </a:prstGeom>
          <a:noFill/>
          <a:ln>
            <a:noFill/>
          </a:ln>
          <a:effectLst>
            <a:outerShdw blurRad="174317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276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8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95476B1A-546B-D4A4-790B-B6474912344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13112" t="26284" r="35330" b="728"/>
          <a:stretch/>
        </p:blipFill>
        <p:spPr>
          <a:xfrm rot="9900000">
            <a:off x="9023379" y="1726281"/>
            <a:ext cx="3079542" cy="3082655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noFill/>
        </p:spPr>
      </p:pic>
      <p:pic>
        <p:nvPicPr>
          <p:cNvPr id="24" name="Picture Placeholder 17">
            <a:extLst>
              <a:ext uri="{FF2B5EF4-FFF2-40B4-BE49-F238E27FC236}">
                <a16:creationId xmlns:a16="http://schemas.microsoft.com/office/drawing/2014/main" id="{1FB8DB82-7C94-E889-16C0-2AACD7CDFB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20" t="3338" r="37309" b="11729"/>
          <a:stretch/>
        </p:blipFill>
        <p:spPr>
          <a:xfrm rot="20212663">
            <a:off x="7696326" y="3626973"/>
            <a:ext cx="2208374" cy="2208374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3FB9C199-C29C-8869-5B0D-BFB3ECDBC91C}"/>
              </a:ext>
            </a:extLst>
          </p:cNvPr>
          <p:cNvSpPr txBox="1">
            <a:spLocks/>
          </p:cNvSpPr>
          <p:nvPr/>
        </p:nvSpPr>
        <p:spPr>
          <a:xfrm>
            <a:off x="550864" y="878590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US Supreme Court Decisions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14127F4-5F39-5FD1-7598-8D93004D8F8B}"/>
              </a:ext>
            </a:extLst>
          </p:cNvPr>
          <p:cNvSpPr txBox="1">
            <a:spLocks/>
          </p:cNvSpPr>
          <p:nvPr/>
        </p:nvSpPr>
        <p:spPr>
          <a:xfrm>
            <a:off x="459040" y="2735289"/>
            <a:ext cx="5636959" cy="2438118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Supreme Court overturns Chevron in          Loper Bright decision</a:t>
            </a:r>
          </a:p>
          <a:p>
            <a:pPr marL="0" indent="0">
              <a:lnSpc>
                <a:spcPct val="100000"/>
              </a:lnSpc>
              <a:spcBef>
                <a:spcPts val="1500"/>
              </a:spcBef>
              <a:buNone/>
            </a:pPr>
            <a:r>
              <a:rPr lang="en-US">
                <a:solidFill>
                  <a:schemeClr val="tx1">
                    <a:lumMod val="75000"/>
                  </a:schemeClr>
                </a:solidFill>
              </a:rPr>
              <a:t>Supreme Court rejects Purdue Pharma bankruptcy plan that shielded Sackler family 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FA5995D-A549-5C36-9DB6-A91BD777D80A}"/>
              </a:ext>
            </a:extLst>
          </p:cNvPr>
          <p:cNvSpPr txBox="1">
            <a:spLocks/>
          </p:cNvSpPr>
          <p:nvPr/>
        </p:nvSpPr>
        <p:spPr>
          <a:xfrm>
            <a:off x="459040" y="2682247"/>
            <a:ext cx="6434128" cy="1806757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200" b="1">
                <a:solidFill>
                  <a:srgbClr val="1E7CE8"/>
                </a:solidFill>
              </a:rPr>
              <a:t>Supreme Court overturns Chevron in                Loper Bright decision</a:t>
            </a:r>
          </a:p>
          <a:p>
            <a:pPr marL="0" indent="0">
              <a:lnSpc>
                <a:spcPct val="100000"/>
              </a:lnSpc>
              <a:spcBef>
                <a:spcPts val="1400"/>
              </a:spcBef>
              <a:buNone/>
            </a:pPr>
            <a:r>
              <a:rPr lang="en-US" sz="2200" b="1">
                <a:solidFill>
                  <a:srgbClr val="1E7CE8"/>
                </a:solidFill>
              </a:rPr>
              <a:t>Supreme Court rejects Purdue Pharma bankruptcy plan that shielded Sackler family </a:t>
            </a:r>
          </a:p>
        </p:txBody>
      </p:sp>
      <p:pic>
        <p:nvPicPr>
          <p:cNvPr id="28" name="Picture Placeholder 17">
            <a:extLst>
              <a:ext uri="{FF2B5EF4-FFF2-40B4-BE49-F238E27FC236}">
                <a16:creationId xmlns:a16="http://schemas.microsoft.com/office/drawing/2014/main" id="{CB7E539A-7B36-7D3B-F219-7077DE7303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807" y="1440698"/>
            <a:ext cx="1271790" cy="1272212"/>
          </a:xfrm>
          <a:prstGeom prst="ellipse">
            <a:avLst/>
          </a:prstGeom>
          <a:noFill/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C4604BDC-9372-996D-4A68-952B54FAB68D}"/>
              </a:ext>
            </a:extLst>
          </p:cNvPr>
          <p:cNvSpPr/>
          <p:nvPr/>
        </p:nvSpPr>
        <p:spPr>
          <a:xfrm>
            <a:off x="8329451" y="1114964"/>
            <a:ext cx="587146" cy="587146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5">
            <a:extLst>
              <a:ext uri="{FF2B5EF4-FFF2-40B4-BE49-F238E27FC236}">
                <a16:creationId xmlns:a16="http://schemas.microsoft.com/office/drawing/2014/main" id="{B64A734B-1F63-867D-4730-31F5429D748F}"/>
              </a:ext>
            </a:extLst>
          </p:cNvPr>
          <p:cNvSpPr txBox="1">
            <a:spLocks/>
          </p:cNvSpPr>
          <p:nvPr/>
        </p:nvSpPr>
        <p:spPr>
          <a:xfrm>
            <a:off x="548640" y="502920"/>
            <a:ext cx="8281987" cy="313932"/>
          </a:xfrm>
          <a:prstGeom prst="rect">
            <a:avLst/>
          </a:prstGeom>
        </p:spPr>
        <p:txBody>
          <a:bodyPr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  <p:pic>
        <p:nvPicPr>
          <p:cNvPr id="2" name="Picture Placeholder 17">
            <a:extLst>
              <a:ext uri="{FF2B5EF4-FFF2-40B4-BE49-F238E27FC236}">
                <a16:creationId xmlns:a16="http://schemas.microsoft.com/office/drawing/2014/main" id="{D0A29626-BD23-B93F-11DE-EAE413F947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21" t="967" r="76924" b="15393"/>
          <a:stretch/>
        </p:blipFill>
        <p:spPr>
          <a:xfrm>
            <a:off x="11964408" y="0"/>
            <a:ext cx="22759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B510417-93CB-887B-44E7-06F148ACEB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7902" t="-5773" r="-5126" b="-7640"/>
          <a:stretch/>
        </p:blipFill>
        <p:spPr>
          <a:xfrm>
            <a:off x="8934301" y="1703061"/>
            <a:ext cx="3257699" cy="3268870"/>
          </a:xfrm>
          <a:prstGeom prst="ellipse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4A87A9-8BD8-0A70-8A1C-89B4D46F8F5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 amt="0"/>
          </a:blip>
          <a:srcRect l="8533" t="19045" r="50000" b="19188"/>
          <a:stretch/>
        </p:blipFill>
        <p:spPr>
          <a:xfrm flipH="1">
            <a:off x="7678205" y="1515151"/>
            <a:ext cx="1131207" cy="112330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440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32946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3CF574-2B56-FEF8-67B5-6216B94B7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11">
            <a:extLst>
              <a:ext uri="{FF2B5EF4-FFF2-40B4-BE49-F238E27FC236}">
                <a16:creationId xmlns:a16="http://schemas.microsoft.com/office/drawing/2014/main" id="{79E3B002-7CA3-0B13-48AC-842A4633BB91}"/>
              </a:ext>
            </a:extLst>
          </p:cNvPr>
          <p:cNvSpPr txBox="1">
            <a:spLocks/>
          </p:cNvSpPr>
          <p:nvPr/>
        </p:nvSpPr>
        <p:spPr>
          <a:xfrm>
            <a:off x="550865" y="2384683"/>
            <a:ext cx="5153899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CMS Discounted Drug List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3FB7DA1-9597-E960-2135-6D8A59B6B74D}"/>
              </a:ext>
            </a:extLst>
          </p:cNvPr>
          <p:cNvSpPr txBox="1">
            <a:spLocks/>
          </p:cNvSpPr>
          <p:nvPr/>
        </p:nvSpPr>
        <p:spPr>
          <a:xfrm>
            <a:off x="548640" y="2354624"/>
            <a:ext cx="7340718" cy="166199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HHS-OIG issues Advisory Opinion in favor of patient assistance for new gene therapy</a:t>
            </a:r>
          </a:p>
        </p:txBody>
      </p:sp>
      <p:sp>
        <p:nvSpPr>
          <p:cNvPr id="45" name="Title 5">
            <a:extLst>
              <a:ext uri="{FF2B5EF4-FFF2-40B4-BE49-F238E27FC236}">
                <a16:creationId xmlns:a16="http://schemas.microsoft.com/office/drawing/2014/main" id="{A146082F-FF33-5FC5-5DE0-F31C1E94D92C}"/>
              </a:ext>
            </a:extLst>
          </p:cNvPr>
          <p:cNvSpPr txBox="1">
            <a:spLocks/>
          </p:cNvSpPr>
          <p:nvPr/>
        </p:nvSpPr>
        <p:spPr>
          <a:xfrm>
            <a:off x="548640" y="502920"/>
            <a:ext cx="8281987" cy="313932"/>
          </a:xfrm>
          <a:prstGeom prst="rect">
            <a:avLst/>
          </a:prstGeom>
        </p:spPr>
        <p:txBody>
          <a:bodyPr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F6421780-E460-5A57-BC33-0973AF65EB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05" t="10687" r="4008" b="16645"/>
          <a:stretch/>
        </p:blipFill>
        <p:spPr>
          <a:xfrm>
            <a:off x="9734842" y="0"/>
            <a:ext cx="245715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BFA120E3-F232-4F60-4C8C-A9EFDC4805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806" y="2643557"/>
            <a:ext cx="2169588" cy="2171781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noFill/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2106460-A61A-12FE-AA0A-7EB61DC8A0E1}"/>
              </a:ext>
            </a:extLst>
          </p:cNvPr>
          <p:cNvSpPr/>
          <p:nvPr/>
        </p:nvSpPr>
        <p:spPr>
          <a:xfrm flipH="1">
            <a:off x="8745497" y="4030685"/>
            <a:ext cx="956235" cy="956235"/>
          </a:xfrm>
          <a:prstGeom prst="ellipse">
            <a:avLst/>
          </a:prstGeom>
          <a:noFill/>
          <a:ln>
            <a:solidFill>
              <a:srgbClr val="FC3FF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644F7-6E87-4864-721A-808B4F3BBA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33" t="19045" r="50000" b="19188"/>
          <a:stretch/>
        </p:blipFill>
        <p:spPr>
          <a:xfrm>
            <a:off x="9112422" y="1367514"/>
            <a:ext cx="1704366" cy="1692461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1166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D2052-CA53-EF09-0AC2-610F1BCDF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11">
            <a:extLst>
              <a:ext uri="{FF2B5EF4-FFF2-40B4-BE49-F238E27FC236}">
                <a16:creationId xmlns:a16="http://schemas.microsoft.com/office/drawing/2014/main" id="{7AB01A2E-6B20-3C5A-DFFC-5462B387A8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541681" y="620934"/>
            <a:ext cx="2177064" cy="2161552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19C76B9A-EC63-789E-D8E6-B497D6D138E7}"/>
              </a:ext>
            </a:extLst>
          </p:cNvPr>
          <p:cNvGrpSpPr/>
          <p:nvPr/>
        </p:nvGrpSpPr>
        <p:grpSpPr>
          <a:xfrm>
            <a:off x="1045702" y="3672968"/>
            <a:ext cx="7398527" cy="851657"/>
            <a:chOff x="957765" y="2453638"/>
            <a:chExt cx="7398527" cy="85165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EC66032-51AA-BE49-8E84-2B973414268A}"/>
                </a:ext>
              </a:extLst>
            </p:cNvPr>
            <p:cNvGrpSpPr/>
            <p:nvPr/>
          </p:nvGrpSpPr>
          <p:grpSpPr>
            <a:xfrm>
              <a:off x="2471433" y="2453638"/>
              <a:ext cx="5884859" cy="851657"/>
              <a:chOff x="2471433" y="5086786"/>
              <a:chExt cx="5884859" cy="851657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D309FB5-7166-9439-0EE1-5E8DCAA9375A}"/>
                  </a:ext>
                </a:extLst>
              </p:cNvPr>
              <p:cNvSpPr txBox="1"/>
              <p:nvPr/>
            </p:nvSpPr>
            <p:spPr>
              <a:xfrm>
                <a:off x="2637308" y="5141652"/>
                <a:ext cx="5718984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Failure to comply with QSR and medical device reporting requirements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59B3F94-221B-7A57-3B5E-957130C9F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433" y="5086786"/>
                <a:ext cx="987" cy="851657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D065C0E7-AB28-1BB1-2A05-61D0ECD5C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957765" y="2523137"/>
              <a:ext cx="933578" cy="73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F690FE-81E6-0103-4ABF-47DDA94C8CE1}"/>
              </a:ext>
            </a:extLst>
          </p:cNvPr>
          <p:cNvGrpSpPr/>
          <p:nvPr/>
        </p:nvGrpSpPr>
        <p:grpSpPr>
          <a:xfrm>
            <a:off x="836671" y="2791721"/>
            <a:ext cx="10004070" cy="767085"/>
            <a:chOff x="739480" y="5024151"/>
            <a:chExt cx="10004070" cy="76708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BEBDCB4-0944-A837-4EBA-DEE318288462}"/>
                </a:ext>
              </a:extLst>
            </p:cNvPr>
            <p:cNvSpPr txBox="1"/>
            <p:nvPr/>
          </p:nvSpPr>
          <p:spPr>
            <a:xfrm>
              <a:off x="2635407" y="5145589"/>
              <a:ext cx="810814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Misleading cancer drug efficacy claims 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D151AED-5562-FB15-A2F7-AF7318752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739480" y="5024151"/>
              <a:ext cx="1460560" cy="767085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03EF2B2-58DC-FA5D-AE29-4EFDA22A4983}"/>
                </a:ext>
              </a:extLst>
            </p:cNvPr>
            <p:cNvCxnSpPr>
              <a:cxnSpLocks/>
            </p:cNvCxnSpPr>
            <p:nvPr/>
          </p:nvCxnSpPr>
          <p:spPr>
            <a:xfrm>
              <a:off x="2463813" y="5025958"/>
              <a:ext cx="749" cy="646330"/>
            </a:xfrm>
            <a:prstGeom prst="line">
              <a:avLst/>
            </a:prstGeom>
            <a:ln w="15875" cap="rnd">
              <a:solidFill>
                <a:schemeClr val="bg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6A2237-6E4E-4658-B8F2-5CB056DFC682}"/>
              </a:ext>
            </a:extLst>
          </p:cNvPr>
          <p:cNvGrpSpPr/>
          <p:nvPr/>
        </p:nvGrpSpPr>
        <p:grpSpPr>
          <a:xfrm>
            <a:off x="508028" y="1966906"/>
            <a:ext cx="8670068" cy="649224"/>
            <a:chOff x="398480" y="5033158"/>
            <a:chExt cx="8670068" cy="64922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38611F2-A045-4F04-C963-5680E0C0DFD3}"/>
                </a:ext>
              </a:extLst>
            </p:cNvPr>
            <p:cNvGrpSpPr/>
            <p:nvPr/>
          </p:nvGrpSpPr>
          <p:grpSpPr>
            <a:xfrm>
              <a:off x="2454543" y="5033158"/>
              <a:ext cx="6614005" cy="649224"/>
              <a:chOff x="2454543" y="5033158"/>
              <a:chExt cx="6614005" cy="64922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5C4B3F1-D3FB-086D-DAAF-BE2DB04D77BD}"/>
                  </a:ext>
                </a:extLst>
              </p:cNvPr>
              <p:cNvSpPr txBox="1"/>
              <p:nvPr/>
            </p:nvSpPr>
            <p:spPr>
              <a:xfrm>
                <a:off x="2618345" y="5136264"/>
                <a:ext cx="645020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False and misleading claims in a TV ad</a:t>
                </a:r>
                <a:endParaRPr lang="en-US" sz="2200" i="1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5173A0C-B32F-9B4F-EA5F-2CFA9E3398AC}"/>
                  </a:ext>
                </a:extLst>
              </p:cNvPr>
              <p:cNvCxnSpPr>
                <a:cxnSpLocks/>
              </p:cNvCxnSpPr>
              <p:nvPr/>
            </p:nvCxnSpPr>
            <p:spPr>
              <a:xfrm rot="21596015">
                <a:off x="2454543" y="5033158"/>
                <a:ext cx="0" cy="649224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18F3FF5-A949-1D8C-973F-DE8F9B2A0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398480" y="5136264"/>
              <a:ext cx="1822035" cy="331651"/>
            </a:xfrm>
            <a:prstGeom prst="rect">
              <a:avLst/>
            </a:prstGeom>
          </p:spPr>
        </p:pic>
      </p:grp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9C07095C-C049-5A4F-3DEF-F59A4D4F2D97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C78E9476-E156-2EDE-2AC8-918C5E819DB2}"/>
              </a:ext>
            </a:extLst>
          </p:cNvPr>
          <p:cNvSpPr txBox="1">
            <a:spLocks/>
          </p:cNvSpPr>
          <p:nvPr/>
        </p:nvSpPr>
        <p:spPr>
          <a:xfrm>
            <a:off x="550864" y="863600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rgbClr val="EE2CB5"/>
                </a:solidFill>
                <a:latin typeface="+mj-lt"/>
                <a:cs typeface="Arial" panose="020B0604020202020204" pitchFamily="34" charset="0"/>
              </a:rPr>
              <a:t>FDA Warnings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98CD4C33-177A-30EA-2C37-54EFFC599FE2}"/>
              </a:ext>
            </a:extLst>
          </p:cNvPr>
          <p:cNvSpPr txBox="1">
            <a:spLocks/>
          </p:cNvSpPr>
          <p:nvPr/>
        </p:nvSpPr>
        <p:spPr>
          <a:xfrm>
            <a:off x="548640" y="502920"/>
            <a:ext cx="8281987" cy="313932"/>
          </a:xfrm>
          <a:prstGeom prst="rect">
            <a:avLst/>
          </a:prstGeom>
        </p:spPr>
        <p:txBody>
          <a:bodyPr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News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F325081-00FF-2B45-520F-3148BE2921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6200" y="1610136"/>
            <a:ext cx="2127966" cy="2127966"/>
          </a:xfr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BDF016B-DB81-5660-829E-890BEADA1826}"/>
              </a:ext>
            </a:extLst>
          </p:cNvPr>
          <p:cNvSpPr/>
          <p:nvPr/>
        </p:nvSpPr>
        <p:spPr>
          <a:xfrm rot="11482274">
            <a:off x="8398247" y="1216312"/>
            <a:ext cx="842912" cy="864259"/>
          </a:xfrm>
          <a:prstGeom prst="ellipse">
            <a:avLst/>
          </a:prstGeom>
          <a:noFill/>
          <a:ln>
            <a:solidFill>
              <a:srgbClr val="FC3FF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37F18DAD-8BFE-A3A4-A277-A624EF8E061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13437" y="-145354"/>
            <a:ext cx="3005309" cy="3002752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45F896-0EA3-E53C-1654-B6695614362F}"/>
              </a:ext>
            </a:extLst>
          </p:cNvPr>
          <p:cNvGrpSpPr/>
          <p:nvPr/>
        </p:nvGrpSpPr>
        <p:grpSpPr>
          <a:xfrm>
            <a:off x="582128" y="4787987"/>
            <a:ext cx="8407127" cy="851657"/>
            <a:chOff x="582128" y="5294456"/>
            <a:chExt cx="8407127" cy="8516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FB588B8-776B-4CF7-FFDB-62BDC584AA46}"/>
                </a:ext>
              </a:extLst>
            </p:cNvPr>
            <p:cNvGrpSpPr/>
            <p:nvPr/>
          </p:nvGrpSpPr>
          <p:grpSpPr>
            <a:xfrm>
              <a:off x="2559370" y="5294456"/>
              <a:ext cx="6429885" cy="851657"/>
              <a:chOff x="2471433" y="5086786"/>
              <a:chExt cx="6429885" cy="851657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0C4DE5-598E-3748-2EA7-6BAC1B6EAAEE}"/>
                  </a:ext>
                </a:extLst>
              </p:cNvPr>
              <p:cNvSpPr txBox="1"/>
              <p:nvPr/>
            </p:nvSpPr>
            <p:spPr>
              <a:xfrm>
                <a:off x="2637307" y="5141652"/>
                <a:ext cx="6264011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Clinical trial data deleted by a third-party vendor and trial protocol errors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C1A19D3-8503-7427-F67D-11A45621D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433" y="5086786"/>
                <a:ext cx="987" cy="851657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5C3B0F5A-28CF-A9C5-D754-10019DF44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/>
          </p:blipFill>
          <p:spPr bwMode="auto">
            <a:xfrm>
              <a:off x="582128" y="5497498"/>
              <a:ext cx="1712842" cy="315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42229F2B-4A4D-6532-0A79-C857451D0DC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656702" y="1868685"/>
            <a:ext cx="1664460" cy="1666142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noFill/>
        </p:spPr>
      </p:pic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D05843EF-9CDF-2E97-AA2D-54822C301B50}"/>
              </a:ext>
            </a:extLst>
          </p:cNvPr>
          <p:cNvSpPr txBox="1">
            <a:spLocks/>
          </p:cNvSpPr>
          <p:nvPr/>
        </p:nvSpPr>
        <p:spPr>
          <a:xfrm>
            <a:off x="2494221" y="863600"/>
            <a:ext cx="7819540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alpha val="0"/>
                  </a:srgbClr>
                </a:solidFill>
                <a:effectLst/>
                <a:uLnTx/>
                <a:uFillTx/>
                <a:latin typeface="Walbaum Display"/>
                <a:ea typeface="+mn-ea"/>
                <a:cs typeface="Arial" panose="020B0604020202020204" pitchFamily="34" charset="0"/>
              </a:rPr>
              <a:t>Lessons from Outside Life Sciences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EFD885-6CD7-2E9C-2F57-B893EC4D7B89}"/>
              </a:ext>
            </a:extLst>
          </p:cNvPr>
          <p:cNvSpPr/>
          <p:nvPr/>
        </p:nvSpPr>
        <p:spPr>
          <a:xfrm>
            <a:off x="9745952" y="-8051232"/>
            <a:ext cx="1984785" cy="1984785"/>
          </a:xfrm>
          <a:prstGeom prst="ellipse">
            <a:avLst/>
          </a:prstGeom>
          <a:solidFill>
            <a:srgbClr val="EE2CB5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A57434-02DD-EA5E-423D-C041822226E0}"/>
              </a:ext>
            </a:extLst>
          </p:cNvPr>
          <p:cNvSpPr/>
          <p:nvPr/>
        </p:nvSpPr>
        <p:spPr>
          <a:xfrm>
            <a:off x="9745952" y="-5495831"/>
            <a:ext cx="1984785" cy="1984785"/>
          </a:xfrm>
          <a:prstGeom prst="ellipse">
            <a:avLst/>
          </a:prstGeom>
          <a:solidFill>
            <a:schemeClr val="bg1">
              <a:lumMod val="25000"/>
              <a:lumOff val="7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D90A3AF-A2D6-8BC2-AB6A-13510F1DA19C}"/>
              </a:ext>
            </a:extLst>
          </p:cNvPr>
          <p:cNvSpPr/>
          <p:nvPr/>
        </p:nvSpPr>
        <p:spPr>
          <a:xfrm>
            <a:off x="7570789" y="-2163648"/>
            <a:ext cx="1984785" cy="1984785"/>
          </a:xfrm>
          <a:prstGeom prst="ellipse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01825E5-F4D0-5318-0D29-938D1E5F8F7D}"/>
              </a:ext>
            </a:extLst>
          </p:cNvPr>
          <p:cNvSpPr/>
          <p:nvPr/>
        </p:nvSpPr>
        <p:spPr>
          <a:xfrm>
            <a:off x="-3255707" y="4552916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DayNigthMorning - Mellow Corporate.mp3">
            <a:hlinkClick r:id="" action="ppaction://media"/>
            <a:extLst>
              <a:ext uri="{FF2B5EF4-FFF2-40B4-BE49-F238E27FC236}">
                <a16:creationId xmlns:a16="http://schemas.microsoft.com/office/drawing/2014/main" id="{DF2A3C1E-33DE-F0A3-61EA-7E5BAF4871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3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106035" y="569389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45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6250">
        <p159:morph option="byObject"/>
      </p:transition>
    </mc:Choice>
    <mc:Fallback xmlns="">
      <p:transition spd="slow" advClick="0" advTm="16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87DA89-8C6A-5A9D-2BB4-C39463510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0A1BDD0-72D0-D6E6-A983-C8EA68FFA07F}"/>
              </a:ext>
            </a:extLst>
          </p:cNvPr>
          <p:cNvSpPr/>
          <p:nvPr/>
        </p:nvSpPr>
        <p:spPr>
          <a:xfrm>
            <a:off x="9745952" y="3507958"/>
            <a:ext cx="1984785" cy="1984785"/>
          </a:xfrm>
          <a:prstGeom prst="ellipse">
            <a:avLst/>
          </a:prstGeom>
          <a:solidFill>
            <a:srgbClr val="EE2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39AA95-2163-2C5B-B687-3E3DC7BF5997}"/>
              </a:ext>
            </a:extLst>
          </p:cNvPr>
          <p:cNvSpPr/>
          <p:nvPr/>
        </p:nvSpPr>
        <p:spPr>
          <a:xfrm>
            <a:off x="7570789" y="4552916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9EA2434-8918-3335-8BDA-37D9609FADEB}"/>
              </a:ext>
            </a:extLst>
          </p:cNvPr>
          <p:cNvSpPr/>
          <p:nvPr/>
        </p:nvSpPr>
        <p:spPr>
          <a:xfrm>
            <a:off x="9745952" y="1388213"/>
            <a:ext cx="1984785" cy="1984785"/>
          </a:xfrm>
          <a:prstGeom prst="ellipse">
            <a:avLst/>
          </a:prstGeom>
          <a:solidFill>
            <a:schemeClr val="bg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64DB5F7C-69F6-259C-2EB5-F731B24CAC7C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59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Potomac River Partners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E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•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59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34" name="Title 5">
            <a:extLst>
              <a:ext uri="{FF2B5EF4-FFF2-40B4-BE49-F238E27FC236}">
                <a16:creationId xmlns:a16="http://schemas.microsoft.com/office/drawing/2014/main" id="{E5E95C88-2EF8-9272-D61E-98967EE89A55}"/>
              </a:ext>
            </a:extLst>
          </p:cNvPr>
          <p:cNvSpPr txBox="1">
            <a:spLocks/>
          </p:cNvSpPr>
          <p:nvPr/>
        </p:nvSpPr>
        <p:spPr>
          <a:xfrm>
            <a:off x="548640" y="502920"/>
            <a:ext cx="8281987" cy="313932"/>
          </a:xfrm>
          <a:prstGeom prst="rect">
            <a:avLst/>
          </a:prstGeom>
        </p:spPr>
        <p:txBody>
          <a:bodyPr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Compliance News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B28D0-27DD-35DD-03EC-57AF2847F240}"/>
              </a:ext>
            </a:extLst>
          </p:cNvPr>
          <p:cNvSpPr/>
          <p:nvPr/>
        </p:nvSpPr>
        <p:spPr>
          <a:xfrm>
            <a:off x="7570789" y="2433171"/>
            <a:ext cx="1984785" cy="1984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3445B18-40E5-E0F0-4E93-D1A2D4103C9F}"/>
              </a:ext>
            </a:extLst>
          </p:cNvPr>
          <p:cNvSpPr/>
          <p:nvPr/>
        </p:nvSpPr>
        <p:spPr>
          <a:xfrm>
            <a:off x="5509648" y="-3"/>
            <a:ext cx="6682351" cy="6858003"/>
          </a:xfrm>
          <a:prstGeom prst="rect">
            <a:avLst/>
          </a:prstGeom>
          <a:solidFill>
            <a:schemeClr val="tx1">
              <a:alpha val="818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979FD223-FD86-D472-D9C0-32FCE187CDBC}"/>
              </a:ext>
            </a:extLst>
          </p:cNvPr>
          <p:cNvSpPr txBox="1">
            <a:spLocks/>
          </p:cNvSpPr>
          <p:nvPr/>
        </p:nvSpPr>
        <p:spPr>
          <a:xfrm>
            <a:off x="550865" y="863600"/>
            <a:ext cx="7819540" cy="777059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albaum Display"/>
                <a:ea typeface="+mn-ea"/>
                <a:cs typeface="Arial" panose="020B0604020202020204" pitchFamily="34" charset="0"/>
              </a:rPr>
              <a:t>Lessons from Outside Life Sciences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2A1ED2-AD39-CFD5-7EBE-F46DE97C8012}"/>
              </a:ext>
            </a:extLst>
          </p:cNvPr>
          <p:cNvGrpSpPr/>
          <p:nvPr/>
        </p:nvGrpSpPr>
        <p:grpSpPr>
          <a:xfrm>
            <a:off x="9745952" y="1391982"/>
            <a:ext cx="1984785" cy="1984785"/>
            <a:chOff x="10114435" y="2585571"/>
            <a:chExt cx="1984785" cy="198478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B2F5FDB-FB03-DD2E-305B-A1091FCA6118}"/>
                </a:ext>
              </a:extLst>
            </p:cNvPr>
            <p:cNvSpPr/>
            <p:nvPr/>
          </p:nvSpPr>
          <p:spPr>
            <a:xfrm>
              <a:off x="10114435" y="2585571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228600" dist="50800" dir="54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Boston Consulting Group Logo">
              <a:extLst>
                <a:ext uri="{FF2B5EF4-FFF2-40B4-BE49-F238E27FC236}">
                  <a16:creationId xmlns:a16="http://schemas.microsoft.com/office/drawing/2014/main" id="{A5B65D5F-40FB-AFEC-D227-0DEA2FCA3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188" y="3342060"/>
              <a:ext cx="1205985" cy="483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68173A-2D67-284B-A30D-EA8A686AAED0}"/>
              </a:ext>
            </a:extLst>
          </p:cNvPr>
          <p:cNvGrpSpPr/>
          <p:nvPr/>
        </p:nvGrpSpPr>
        <p:grpSpPr>
          <a:xfrm>
            <a:off x="7570789" y="2434779"/>
            <a:ext cx="1984785" cy="1984785"/>
            <a:chOff x="10266835" y="2737971"/>
            <a:chExt cx="1984785" cy="198478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2F64A8A-7913-BC19-9B5A-4F6AF2E356A4}"/>
                </a:ext>
              </a:extLst>
            </p:cNvPr>
            <p:cNvSpPr/>
            <p:nvPr/>
          </p:nvSpPr>
          <p:spPr>
            <a:xfrm>
              <a:off x="10266835" y="2737971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228600" dist="50800" dir="54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96934222-7C00-3DAA-C156-95BD8C71DF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5839" y="3432135"/>
              <a:ext cx="1309045" cy="64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4D6CD0-7B4A-7C4E-0B01-F7DB9E04A0D6}"/>
              </a:ext>
            </a:extLst>
          </p:cNvPr>
          <p:cNvGrpSpPr/>
          <p:nvPr/>
        </p:nvGrpSpPr>
        <p:grpSpPr>
          <a:xfrm>
            <a:off x="9745951" y="3507958"/>
            <a:ext cx="1984785" cy="1984785"/>
            <a:chOff x="6425395" y="2875878"/>
            <a:chExt cx="1984785" cy="198478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F9DCE68-261C-4751-28A0-F6F0BC0FF8CD}"/>
                </a:ext>
              </a:extLst>
            </p:cNvPr>
            <p:cNvSpPr/>
            <p:nvPr/>
          </p:nvSpPr>
          <p:spPr>
            <a:xfrm>
              <a:off x="6425395" y="2875878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228600" dist="50800" dir="5400000" sx="102000" sy="102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248942-57DB-02D0-E5A5-CCF18AF69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333" t="17580" r="50000" b="17376"/>
            <a:stretch/>
          </p:blipFill>
          <p:spPr>
            <a:xfrm>
              <a:off x="6722981" y="3190495"/>
              <a:ext cx="1361477" cy="138368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A3AFBD1-9A40-DB41-27F4-D3E3CCDA2030}"/>
              </a:ext>
            </a:extLst>
          </p:cNvPr>
          <p:cNvSpPr/>
          <p:nvPr/>
        </p:nvSpPr>
        <p:spPr>
          <a:xfrm>
            <a:off x="513197" y="2217151"/>
            <a:ext cx="4421167" cy="9732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>
                <a:solidFill>
                  <a:srgbClr val="FFFF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BCG provides a blueprint for FCPA self-disclosures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87FE9-2DC2-1C46-C114-97DA775F95BA}"/>
              </a:ext>
            </a:extLst>
          </p:cNvPr>
          <p:cNvSpPr/>
          <p:nvPr/>
        </p:nvSpPr>
        <p:spPr>
          <a:xfrm>
            <a:off x="513197" y="2212691"/>
            <a:ext cx="4960504" cy="9732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200" b="1">
                <a:solidFill>
                  <a:srgbClr val="1E7C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BCG provides a blueprint for FCPA self-disclosures</a:t>
            </a: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1E7CE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79142DD9-E774-BF04-4DBB-98CEEDAE7FB6}"/>
              </a:ext>
            </a:extLst>
          </p:cNvPr>
          <p:cNvSpPr/>
          <p:nvPr/>
        </p:nvSpPr>
        <p:spPr>
          <a:xfrm>
            <a:off x="513197" y="3382636"/>
            <a:ext cx="5418811" cy="77705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>
                <a:solidFill>
                  <a:srgbClr val="FFFF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 self-discloses FCPA misconduct, receives credit despite enforcement history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CAE7E51F-721F-2B37-162F-04E26188393C}"/>
              </a:ext>
            </a:extLst>
          </p:cNvPr>
          <p:cNvSpPr/>
          <p:nvPr/>
        </p:nvSpPr>
        <p:spPr>
          <a:xfrm>
            <a:off x="513197" y="4478491"/>
            <a:ext cx="4670059" cy="7455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>
                <a:solidFill>
                  <a:srgbClr val="FFFFFF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HHS-OIG releases first nursing facility-specific compliance guidance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B83DD37-D671-D401-485F-E62209668BF0}"/>
              </a:ext>
            </a:extLst>
          </p:cNvPr>
          <p:cNvSpPr/>
          <p:nvPr/>
        </p:nvSpPr>
        <p:spPr>
          <a:xfrm>
            <a:off x="513197" y="4487312"/>
            <a:ext cx="5582803" cy="7455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200" b="1">
                <a:solidFill>
                  <a:srgbClr val="1E7C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HHS-OIG releases first nursing facility-specific compliance guidance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A0EB191-34F8-BCF2-534D-370C8B749982}"/>
              </a:ext>
            </a:extLst>
          </p:cNvPr>
          <p:cNvSpPr/>
          <p:nvPr/>
        </p:nvSpPr>
        <p:spPr>
          <a:xfrm>
            <a:off x="513197" y="3418452"/>
            <a:ext cx="6119446" cy="7455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E7CE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SAP self-discloses FCPA misconduct, receives credit despite </a:t>
            </a:r>
            <a:r>
              <a:rPr lang="en-US" sz="2200" b="1">
                <a:solidFill>
                  <a:srgbClr val="1E7C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enforcement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1E7CE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en-US" sz="2200" b="1">
              <a:solidFill>
                <a:srgbClr val="1E7CE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9561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2000">
        <p159:morph option="byObject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" grpId="0"/>
      <p:bldP spid="4" grpId="1"/>
      <p:bldP spid="3" grpId="0"/>
      <p:bldP spid="3" grpId="1"/>
      <p:bldP spid="7" grpId="0"/>
      <p:bldP spid="7" grpId="1"/>
      <p:bldP spid="2" grpId="0"/>
      <p:bldP spid="6" grpId="0"/>
      <p:bldP spid="10" grpId="0"/>
      <p:bldP spid="10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6744A73A-B333-42F2-9E27-718B7D80B8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40" t="-11939" r="3925" b="16378"/>
          <a:stretch/>
        </p:blipFill>
        <p:spPr>
          <a:xfrm rot="16200000">
            <a:off x="2667001" y="-2667003"/>
            <a:ext cx="6857999" cy="12192001"/>
          </a:xfrm>
          <a:solidFill>
            <a:srgbClr val="0D0921"/>
          </a:solidFill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D3D8E59-5035-8E78-D0E5-394EA9969C66}"/>
              </a:ext>
            </a:extLst>
          </p:cNvPr>
          <p:cNvSpPr/>
          <p:nvPr/>
        </p:nvSpPr>
        <p:spPr>
          <a:xfrm rot="3492851">
            <a:off x="3780711" y="1058761"/>
            <a:ext cx="2852766" cy="28527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A696FB-BE11-EF29-89F9-58B1E48E0C33}"/>
              </a:ext>
            </a:extLst>
          </p:cNvPr>
          <p:cNvSpPr/>
          <p:nvPr/>
        </p:nvSpPr>
        <p:spPr>
          <a:xfrm rot="3291979" flipH="1">
            <a:off x="2524836" y="763254"/>
            <a:ext cx="3027673" cy="3027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88F031-05E0-2421-66B4-083D16F19AB1}"/>
              </a:ext>
            </a:extLst>
          </p:cNvPr>
          <p:cNvSpPr/>
          <p:nvPr/>
        </p:nvSpPr>
        <p:spPr>
          <a:xfrm rot="18308021">
            <a:off x="4688970" y="2879562"/>
            <a:ext cx="3027673" cy="302767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International Compliance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C0021A-00F6-B0CE-DB40-BA9A9E41C74C}"/>
              </a:ext>
            </a:extLst>
          </p:cNvPr>
          <p:cNvSpPr txBox="1">
            <a:spLocks/>
          </p:cNvSpPr>
          <p:nvPr/>
        </p:nvSpPr>
        <p:spPr>
          <a:xfrm>
            <a:off x="6974006" y="521344"/>
            <a:ext cx="1856621" cy="1312732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solidFill>
                  <a:schemeClr val="tx1">
                    <a:alpha val="0"/>
                  </a:schemeClr>
                </a:solidFill>
              </a:rPr>
              <a:t>International Code, Laws, and Resource Updates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7F0969-4AA9-93C9-296E-DF6CCABBBA04}"/>
              </a:ext>
            </a:extLst>
          </p:cNvPr>
          <p:cNvSpPr/>
          <p:nvPr/>
        </p:nvSpPr>
        <p:spPr>
          <a:xfrm flipV="1">
            <a:off x="5696477" y="147400"/>
            <a:ext cx="1498231" cy="1498231"/>
          </a:xfrm>
          <a:prstGeom prst="ellipse">
            <a:avLst/>
          </a:prstGeom>
          <a:solidFill>
            <a:srgbClr val="975AB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17CF03-8861-669C-54DA-673EC8C52A85}"/>
              </a:ext>
            </a:extLst>
          </p:cNvPr>
          <p:cNvSpPr/>
          <p:nvPr/>
        </p:nvSpPr>
        <p:spPr>
          <a:xfrm>
            <a:off x="4262562" y="3956939"/>
            <a:ext cx="1984785" cy="1984785"/>
          </a:xfrm>
          <a:prstGeom prst="ellipse">
            <a:avLst/>
          </a:prstGeom>
          <a:solidFill>
            <a:srgbClr val="FFC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314CF51-67A9-52E5-F5B3-6BDAA2C20765}"/>
              </a:ext>
            </a:extLst>
          </p:cNvPr>
          <p:cNvSpPr/>
          <p:nvPr/>
        </p:nvSpPr>
        <p:spPr>
          <a:xfrm>
            <a:off x="2080144" y="843386"/>
            <a:ext cx="3122503" cy="3122503"/>
          </a:xfrm>
          <a:prstGeom prst="ellipse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03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9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EFE013-4FC6-C8B3-8E19-4EA084EB544A}"/>
              </a:ext>
            </a:extLst>
          </p:cNvPr>
          <p:cNvSpPr/>
          <p:nvPr/>
        </p:nvSpPr>
        <p:spPr>
          <a:xfrm rot="10800000">
            <a:off x="-2" y="-3"/>
            <a:ext cx="7716645" cy="6857998"/>
          </a:xfrm>
          <a:prstGeom prst="rect">
            <a:avLst/>
          </a:prstGeom>
          <a:gradFill flip="none" rotWithShape="1">
            <a:gsLst>
              <a:gs pos="66000">
                <a:srgbClr val="000E22">
                  <a:alpha val="58103"/>
                </a:srgbClr>
              </a:gs>
              <a:gs pos="14000">
                <a:srgbClr val="000E2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FA7016-BCBE-2899-B302-2901058D548A}"/>
              </a:ext>
            </a:extLst>
          </p:cNvPr>
          <p:cNvSpPr/>
          <p:nvPr/>
        </p:nvSpPr>
        <p:spPr>
          <a:xfrm>
            <a:off x="7760961" y="320300"/>
            <a:ext cx="1984785" cy="19847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C85F2E-F577-C001-3BBC-DE5691C9FA9E}"/>
              </a:ext>
            </a:extLst>
          </p:cNvPr>
          <p:cNvSpPr/>
          <p:nvPr/>
        </p:nvSpPr>
        <p:spPr>
          <a:xfrm>
            <a:off x="9968345" y="2436608"/>
            <a:ext cx="1984785" cy="1984785"/>
          </a:xfrm>
          <a:prstGeom prst="ellipse">
            <a:avLst/>
          </a:prstGeom>
          <a:solidFill>
            <a:srgbClr val="975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5DF563-C2F5-23AF-2706-4A1FDA9548EE}"/>
              </a:ext>
            </a:extLst>
          </p:cNvPr>
          <p:cNvSpPr/>
          <p:nvPr/>
        </p:nvSpPr>
        <p:spPr>
          <a:xfrm>
            <a:off x="9968345" y="320300"/>
            <a:ext cx="1984785" cy="19847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069625-E00A-5AE1-001E-2209AEED8C3D}"/>
              </a:ext>
            </a:extLst>
          </p:cNvPr>
          <p:cNvSpPr/>
          <p:nvPr/>
        </p:nvSpPr>
        <p:spPr>
          <a:xfrm>
            <a:off x="7760961" y="2436608"/>
            <a:ext cx="1984785" cy="1984785"/>
          </a:xfrm>
          <a:prstGeom prst="ellipse">
            <a:avLst/>
          </a:prstGeom>
          <a:solidFill>
            <a:srgbClr val="FF78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EF32A7-460C-CF61-620E-07F8CD594F36}"/>
              </a:ext>
            </a:extLst>
          </p:cNvPr>
          <p:cNvSpPr/>
          <p:nvPr/>
        </p:nvSpPr>
        <p:spPr>
          <a:xfrm>
            <a:off x="9968345" y="4552916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606B72-48B2-C2A6-45DE-F9399C21F62B}"/>
              </a:ext>
            </a:extLst>
          </p:cNvPr>
          <p:cNvSpPr/>
          <p:nvPr/>
        </p:nvSpPr>
        <p:spPr>
          <a:xfrm>
            <a:off x="7760961" y="4552916"/>
            <a:ext cx="1984785" cy="198478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5240539-1C3C-19F5-245D-685A8DC2EA6D}"/>
              </a:ext>
            </a:extLst>
          </p:cNvPr>
          <p:cNvSpPr/>
          <p:nvPr/>
        </p:nvSpPr>
        <p:spPr>
          <a:xfrm>
            <a:off x="7039838" y="103809"/>
            <a:ext cx="4926842" cy="6650374"/>
          </a:xfrm>
          <a:prstGeom prst="rect">
            <a:avLst/>
          </a:prstGeom>
          <a:solidFill>
            <a:srgbClr val="0D0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C71854-BBA5-1785-9B25-55D0C5DD0BD7}"/>
              </a:ext>
            </a:extLst>
          </p:cNvPr>
          <p:cNvSpPr txBox="1"/>
          <p:nvPr/>
        </p:nvSpPr>
        <p:spPr>
          <a:xfrm>
            <a:off x="443814" y="2018358"/>
            <a:ext cx="7074871" cy="2821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India bans pharma travel sponsorships for HCPs</a:t>
            </a:r>
          </a:p>
          <a:p>
            <a:pPr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IFPMA releases Ethos in Action Toolkit</a:t>
            </a:r>
          </a:p>
          <a:p>
            <a:pPr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China issues draft of first anti-corruption guidance </a:t>
            </a:r>
          </a:p>
          <a:p>
            <a:pPr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EU votes to adopt pharmaceutical reform package</a:t>
            </a:r>
          </a:p>
          <a:p>
            <a:pPr>
              <a:spcBef>
                <a:spcPts val="1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EU EMA and HMA revise guidance on confidentiality in drug authorization applications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A4173C-D9D5-3CE9-0269-4BA0BF80B688}"/>
              </a:ext>
            </a:extLst>
          </p:cNvPr>
          <p:cNvGrpSpPr/>
          <p:nvPr/>
        </p:nvGrpSpPr>
        <p:grpSpPr>
          <a:xfrm>
            <a:off x="7760961" y="320300"/>
            <a:ext cx="1984785" cy="1992909"/>
            <a:chOff x="5291253" y="392826"/>
            <a:chExt cx="1984785" cy="199290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63447B-B660-3B5B-1933-8C4684B9DD2C}"/>
                </a:ext>
              </a:extLst>
            </p:cNvPr>
            <p:cNvSpPr/>
            <p:nvPr/>
          </p:nvSpPr>
          <p:spPr>
            <a:xfrm>
              <a:off x="5291253" y="392829"/>
              <a:ext cx="1984785" cy="1984785"/>
            </a:xfrm>
            <a:prstGeom prst="ellipse">
              <a:avLst/>
            </a:prstGeom>
            <a:noFill/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5981A97-16A0-B2A6-D816-E9CCF11C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380" t="2055" r="20034"/>
            <a:stretch/>
          </p:blipFill>
          <p:spPr>
            <a:xfrm>
              <a:off x="5296850" y="392826"/>
              <a:ext cx="1977742" cy="1992909"/>
            </a:xfrm>
            <a:prstGeom prst="ellipse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2571B23-D04E-E106-BA91-794ABCC5E442}"/>
              </a:ext>
            </a:extLst>
          </p:cNvPr>
          <p:cNvGrpSpPr/>
          <p:nvPr/>
        </p:nvGrpSpPr>
        <p:grpSpPr>
          <a:xfrm>
            <a:off x="7759333" y="2446829"/>
            <a:ext cx="1984785" cy="1984785"/>
            <a:chOff x="7792872" y="4552916"/>
            <a:chExt cx="1984785" cy="198478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9519028-029F-7402-B577-ED8AAFC8EB62}"/>
                </a:ext>
              </a:extLst>
            </p:cNvPr>
            <p:cNvSpPr/>
            <p:nvPr/>
          </p:nvSpPr>
          <p:spPr>
            <a:xfrm>
              <a:off x="7792872" y="4552916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62108D0-3F6D-BDD7-8BE2-E40684B57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2129" b="-3274"/>
            <a:stretch/>
          </p:blipFill>
          <p:spPr>
            <a:xfrm>
              <a:off x="8248167" y="4917820"/>
              <a:ext cx="1111769" cy="1171831"/>
            </a:xfrm>
            <a:prstGeom prst="rect">
              <a:avLst/>
            </a:prstGeom>
          </p:spPr>
        </p:pic>
      </p:grpSp>
      <p:sp>
        <p:nvSpPr>
          <p:cNvPr id="2" name="Title 5">
            <a:extLst>
              <a:ext uri="{FF2B5EF4-FFF2-40B4-BE49-F238E27FC236}">
                <a16:creationId xmlns:a16="http://schemas.microsoft.com/office/drawing/2014/main" id="{0DB8BF5E-1B43-961C-E42B-26176368B347}"/>
              </a:ext>
            </a:extLst>
          </p:cNvPr>
          <p:cNvSpPr txBox="1">
            <a:spLocks/>
          </p:cNvSpPr>
          <p:nvPr/>
        </p:nvSpPr>
        <p:spPr>
          <a:xfrm>
            <a:off x="548640" y="521344"/>
            <a:ext cx="8281987" cy="398635"/>
          </a:xfrm>
          <a:prstGeom prst="rect">
            <a:avLst/>
          </a:prstGeom>
        </p:spPr>
        <p:txBody>
          <a:bodyPr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>
                <a:solidFill>
                  <a:schemeClr val="accent1">
                    <a:lumMod val="40000"/>
                    <a:lumOff val="60000"/>
                  </a:schemeClr>
                </a:solidFill>
              </a:rPr>
              <a:t>International Code, Laws, and Resource Updates 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18F4A69-691C-DA1E-07B0-E3C2034B8BAF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49D442-9F84-47D3-80D9-2CCA38D447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955" t="-6195" r="40628" b="36243"/>
          <a:stretch/>
        </p:blipFill>
        <p:spPr>
          <a:xfrm>
            <a:off x="7760961" y="4552767"/>
            <a:ext cx="1984785" cy="1984785"/>
          </a:xfrm>
          <a:prstGeom prst="ellipse">
            <a:avLst/>
          </a:prstGeom>
          <a:solidFill>
            <a:srgbClr val="EF1B24"/>
          </a:solidFill>
          <a:ln>
            <a:noFill/>
          </a:ln>
          <a:effectLst>
            <a:outerShdw blurRad="464787" sx="102000" sy="102000" algn="ctr" rotWithShape="0">
              <a:prstClr val="black">
                <a:alpha val="14306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5B9D92A-8F09-B023-0E99-D6123F12104B}"/>
              </a:ext>
            </a:extLst>
          </p:cNvPr>
          <p:cNvGrpSpPr/>
          <p:nvPr/>
        </p:nvGrpSpPr>
        <p:grpSpPr>
          <a:xfrm>
            <a:off x="9982709" y="2446829"/>
            <a:ext cx="1984785" cy="1984785"/>
            <a:chOff x="2879192" y="4552916"/>
            <a:chExt cx="1984785" cy="198478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314B138-3028-A4F2-4C17-4C2BD91A9052}"/>
                </a:ext>
              </a:extLst>
            </p:cNvPr>
            <p:cNvSpPr/>
            <p:nvPr/>
          </p:nvSpPr>
          <p:spPr>
            <a:xfrm>
              <a:off x="2879192" y="4552916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" descr="Home ESMP">
              <a:extLst>
                <a:ext uri="{FF2B5EF4-FFF2-40B4-BE49-F238E27FC236}">
                  <a16:creationId xmlns:a16="http://schemas.microsoft.com/office/drawing/2014/main" id="{0F1ACD1E-DE0B-F19B-8FAE-7458D4C21F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333"/>
            <a:stretch/>
          </p:blipFill>
          <p:spPr bwMode="auto">
            <a:xfrm>
              <a:off x="3140770" y="5358252"/>
              <a:ext cx="1485900" cy="4111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811A22-6B43-CB2A-85C9-DD28E8597F3F}"/>
              </a:ext>
            </a:extLst>
          </p:cNvPr>
          <p:cNvGrpSpPr/>
          <p:nvPr/>
        </p:nvGrpSpPr>
        <p:grpSpPr>
          <a:xfrm>
            <a:off x="9968345" y="4554941"/>
            <a:ext cx="1984785" cy="1984785"/>
            <a:chOff x="2943585" y="2734993"/>
            <a:chExt cx="1984785" cy="198478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A21050A-2D7C-821D-ECA0-0D227C4511C7}"/>
                </a:ext>
              </a:extLst>
            </p:cNvPr>
            <p:cNvSpPr/>
            <p:nvPr/>
          </p:nvSpPr>
          <p:spPr>
            <a:xfrm>
              <a:off x="2943585" y="2734993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4" descr="Heads of Medicines Agency - HMA | Anses - Agence nationale de sécurité  sanitaire de l'alimentation, de l'environnement et du travail">
              <a:extLst>
                <a:ext uri="{FF2B5EF4-FFF2-40B4-BE49-F238E27FC236}">
                  <a16:creationId xmlns:a16="http://schemas.microsoft.com/office/drawing/2014/main" id="{C75F2574-F2C1-6ECA-9531-9259D34D3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459" y="3149601"/>
              <a:ext cx="1521236" cy="887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91A21A5C-758C-A0E2-0FB9-E77417B3F35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80" r="16680"/>
          <a:stretch/>
        </p:blipFill>
        <p:spPr>
          <a:xfrm>
            <a:off x="9968345" y="320300"/>
            <a:ext cx="1984785" cy="1984785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64787" sx="102000" sy="102000" algn="ctr" rotWithShape="0">
              <a:prstClr val="black">
                <a:alpha val="14306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92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76C85F2E-F577-C001-3BBC-DE5691C9FA9E}"/>
              </a:ext>
            </a:extLst>
          </p:cNvPr>
          <p:cNvSpPr/>
          <p:nvPr/>
        </p:nvSpPr>
        <p:spPr>
          <a:xfrm>
            <a:off x="9610266" y="4170356"/>
            <a:ext cx="1984785" cy="1984785"/>
          </a:xfrm>
          <a:prstGeom prst="ellipse">
            <a:avLst/>
          </a:prstGeom>
          <a:solidFill>
            <a:srgbClr val="FF78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5DF563-C2F5-23AF-2706-4A1FDA9548EE}"/>
              </a:ext>
            </a:extLst>
          </p:cNvPr>
          <p:cNvSpPr/>
          <p:nvPr/>
        </p:nvSpPr>
        <p:spPr>
          <a:xfrm>
            <a:off x="603232" y="4170356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EF32A7-460C-CF61-620E-07F8CD594F36}"/>
              </a:ext>
            </a:extLst>
          </p:cNvPr>
          <p:cNvSpPr/>
          <p:nvPr/>
        </p:nvSpPr>
        <p:spPr>
          <a:xfrm>
            <a:off x="5103608" y="4170356"/>
            <a:ext cx="1984785" cy="1984785"/>
          </a:xfrm>
          <a:prstGeom prst="ellipse">
            <a:avLst/>
          </a:prstGeom>
          <a:solidFill>
            <a:srgbClr val="975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606B72-48B2-C2A6-45DE-F9399C21F62B}"/>
              </a:ext>
            </a:extLst>
          </p:cNvPr>
          <p:cNvSpPr/>
          <p:nvPr/>
        </p:nvSpPr>
        <p:spPr>
          <a:xfrm>
            <a:off x="2854990" y="4170356"/>
            <a:ext cx="1984785" cy="1984785"/>
          </a:xfrm>
          <a:prstGeom prst="ellipse">
            <a:avLst/>
          </a:prstGeom>
          <a:solidFill>
            <a:srgbClr val="F0C028">
              <a:alpha val="8548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6AC2AAC-04C8-8EA9-B99D-175A293F991C}"/>
              </a:ext>
            </a:extLst>
          </p:cNvPr>
          <p:cNvSpPr txBox="1">
            <a:spLocks/>
          </p:cNvSpPr>
          <p:nvPr/>
        </p:nvSpPr>
        <p:spPr>
          <a:xfrm>
            <a:off x="1955007" y="575936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accent1">
                    <a:lumMod val="40000"/>
                    <a:lumOff val="60000"/>
                    <a:alpha val="8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Compliance</a:t>
            </a:r>
          </a:p>
          <a:p>
            <a:pPr algn="ctr">
              <a:spcBef>
                <a:spcPts val="200"/>
              </a:spcBef>
            </a:pPr>
            <a:r>
              <a:rPr lang="en-US" sz="3400" dirty="0">
                <a:cs typeface="Arial" panose="020B0604020202020204" pitchFamily="34" charset="0"/>
              </a:rPr>
              <a:t>Enforcement Action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C71854-BBA5-1785-9B25-55D0C5DD0BD7}"/>
              </a:ext>
            </a:extLst>
          </p:cNvPr>
          <p:cNvSpPr txBox="1"/>
          <p:nvPr/>
        </p:nvSpPr>
        <p:spPr>
          <a:xfrm>
            <a:off x="1349633" y="2301058"/>
            <a:ext cx="3010710" cy="137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European Commission fines Teva $503 million for hindering competition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7FBAF8-BC99-395F-4D85-4EEB4890E88A}"/>
              </a:ext>
            </a:extLst>
          </p:cNvPr>
          <p:cNvSpPr/>
          <p:nvPr/>
        </p:nvSpPr>
        <p:spPr>
          <a:xfrm>
            <a:off x="7361648" y="4170356"/>
            <a:ext cx="1984785" cy="198478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C3C7A-C08C-F885-A617-228AF718B232}"/>
              </a:ext>
            </a:extLst>
          </p:cNvPr>
          <p:cNvSpPr txBox="1"/>
          <p:nvPr/>
        </p:nvSpPr>
        <p:spPr>
          <a:xfrm>
            <a:off x="4637780" y="2349814"/>
            <a:ext cx="2916440" cy="137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South Korea penalizes GSK for manufacturing and labeling problems</a:t>
            </a:r>
          </a:p>
        </p:txBody>
      </p:sp>
      <p:sp>
        <p:nvSpPr>
          <p:cNvPr id="31" name="Footer Placeholder 13">
            <a:extLst>
              <a:ext uri="{FF2B5EF4-FFF2-40B4-BE49-F238E27FC236}">
                <a16:creationId xmlns:a16="http://schemas.microsoft.com/office/drawing/2014/main" id="{B26ED516-A33A-E217-362E-15DC6B7F6F0E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Year-in-Review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B6D90C-2940-C1BD-970A-FCBDBD735542}"/>
              </a:ext>
            </a:extLst>
          </p:cNvPr>
          <p:cNvSpPr txBox="1"/>
          <p:nvPr/>
        </p:nvSpPr>
        <p:spPr>
          <a:xfrm>
            <a:off x="7707438" y="2301058"/>
            <a:ext cx="3277990" cy="137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UK CMA fines 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Viatris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              $1.88 million for regulatory breach in </a:t>
            </a:r>
            <a:r>
              <a:rPr lang="en-US" sz="2200" err="1">
                <a:latin typeface="Arial" panose="020B0604020202020204" pitchFamily="34" charset="0"/>
                <a:cs typeface="Arial" panose="020B0604020202020204" pitchFamily="34" charset="0"/>
              </a:rPr>
              <a:t>Theramex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deal probe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F5534F-0729-6B96-70F9-E19C3911618B}"/>
              </a:ext>
            </a:extLst>
          </p:cNvPr>
          <p:cNvSpPr/>
          <p:nvPr/>
        </p:nvSpPr>
        <p:spPr>
          <a:xfrm>
            <a:off x="402106" y="4026140"/>
            <a:ext cx="11411941" cy="2255924"/>
          </a:xfrm>
          <a:prstGeom prst="rect">
            <a:avLst/>
          </a:prstGeom>
          <a:solidFill>
            <a:srgbClr val="0D0921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C54D61-C226-AE16-4E34-720B9CC828ED}"/>
              </a:ext>
            </a:extLst>
          </p:cNvPr>
          <p:cNvGrpSpPr/>
          <p:nvPr/>
        </p:nvGrpSpPr>
        <p:grpSpPr>
          <a:xfrm>
            <a:off x="596949" y="4170356"/>
            <a:ext cx="1984785" cy="1984785"/>
            <a:chOff x="7760961" y="320300"/>
            <a:chExt cx="1984785" cy="1984785"/>
          </a:xfrm>
          <a:effectLst/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9568C6-A920-3349-D01A-977FF3A735F2}"/>
                </a:ext>
              </a:extLst>
            </p:cNvPr>
            <p:cNvSpPr/>
            <p:nvPr/>
          </p:nvSpPr>
          <p:spPr>
            <a:xfrm>
              <a:off x="7760961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3E12BC-DF30-B654-02AC-A5EA21E6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936478" y="746623"/>
              <a:ext cx="1633749" cy="113213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8812BF-ABEE-57CB-274F-776152E1F3C2}"/>
              </a:ext>
            </a:extLst>
          </p:cNvPr>
          <p:cNvGrpSpPr/>
          <p:nvPr/>
        </p:nvGrpSpPr>
        <p:grpSpPr>
          <a:xfrm>
            <a:off x="5103608" y="4170356"/>
            <a:ext cx="1984785" cy="1984785"/>
            <a:chOff x="7532909" y="3870265"/>
            <a:chExt cx="1984785" cy="1984785"/>
          </a:xfrm>
          <a:effectLst/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6E52F2-72CE-103B-780D-297B11735E85}"/>
                </a:ext>
              </a:extLst>
            </p:cNvPr>
            <p:cNvSpPr/>
            <p:nvPr/>
          </p:nvSpPr>
          <p:spPr>
            <a:xfrm>
              <a:off x="7532909" y="3870265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AB650313-3D8D-9D97-10E5-EE798ADB9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/>
          </p:blipFill>
          <p:spPr bwMode="auto">
            <a:xfrm>
              <a:off x="7851687" y="4494769"/>
              <a:ext cx="1401819" cy="788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E9A651-AACA-5885-87FE-52C5FC077BB5}"/>
              </a:ext>
            </a:extLst>
          </p:cNvPr>
          <p:cNvGrpSpPr/>
          <p:nvPr/>
        </p:nvGrpSpPr>
        <p:grpSpPr>
          <a:xfrm>
            <a:off x="2854988" y="4170356"/>
            <a:ext cx="1984785" cy="1984785"/>
            <a:chOff x="7760961" y="320300"/>
            <a:chExt cx="1984785" cy="1984785"/>
          </a:xfrm>
          <a:effectLst/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01279A3-6F56-AE17-29A3-5FB8895FC32F}"/>
                </a:ext>
              </a:extLst>
            </p:cNvPr>
            <p:cNvSpPr/>
            <p:nvPr/>
          </p:nvSpPr>
          <p:spPr>
            <a:xfrm>
              <a:off x="7760961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F66E88-A966-4227-95B6-B3A13221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907633" y="847018"/>
              <a:ext cx="1633749" cy="101210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0EDDAB-84C1-E8C2-3D5D-85D4C8D550D4}"/>
              </a:ext>
            </a:extLst>
          </p:cNvPr>
          <p:cNvGrpSpPr/>
          <p:nvPr/>
        </p:nvGrpSpPr>
        <p:grpSpPr>
          <a:xfrm>
            <a:off x="7367419" y="4170356"/>
            <a:ext cx="1984785" cy="1984785"/>
            <a:chOff x="8774855" y="3870265"/>
            <a:chExt cx="1984785" cy="1984785"/>
          </a:xfrm>
          <a:effectLst/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4BC5E9-3DF4-5A9A-45BE-5A8E47043089}"/>
                </a:ext>
              </a:extLst>
            </p:cNvPr>
            <p:cNvSpPr/>
            <p:nvPr/>
          </p:nvSpPr>
          <p:spPr>
            <a:xfrm>
              <a:off x="8774855" y="3870265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39F31B-A141-6CDF-ED24-8250D1442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3769" r="-1107"/>
            <a:stretch/>
          </p:blipFill>
          <p:spPr>
            <a:xfrm>
              <a:off x="8958002" y="4457167"/>
              <a:ext cx="1585531" cy="781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6CF3F4A-8DCC-D813-738B-D9A45D7F10AE}"/>
              </a:ext>
            </a:extLst>
          </p:cNvPr>
          <p:cNvGrpSpPr/>
          <p:nvPr/>
        </p:nvGrpSpPr>
        <p:grpSpPr>
          <a:xfrm>
            <a:off x="9588639" y="4170356"/>
            <a:ext cx="1984785" cy="1984785"/>
            <a:chOff x="8774855" y="3870265"/>
            <a:chExt cx="1984785" cy="1984785"/>
          </a:xfrm>
          <a:effectLst/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5AD232-FD85-E50C-D412-8878EEBC11EF}"/>
                </a:ext>
              </a:extLst>
            </p:cNvPr>
            <p:cNvSpPr/>
            <p:nvPr/>
          </p:nvSpPr>
          <p:spPr>
            <a:xfrm>
              <a:off x="8774855" y="3870265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14ECCA2-2D7A-61D5-8330-2430F7940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2329" r="282"/>
            <a:stretch/>
          </p:blipFill>
          <p:spPr>
            <a:xfrm>
              <a:off x="8905478" y="4669944"/>
              <a:ext cx="1647610" cy="42887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007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12500">
        <p159:morph option="byObject"/>
      </p:transition>
    </mc:Choice>
    <mc:Fallback xmlns="">
      <p:transition spd="slow" advClick="0" advTm="1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" grpId="0"/>
      <p:bldP spid="3" grpId="1"/>
      <p:bldP spid="28" grpId="0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F776-1AA6-A08B-20D9-FA0C8101D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F48844C-9FFA-9D7F-0818-11EE4336D3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43" t="4199" r="157" b="10187"/>
          <a:stretch/>
        </p:blipFill>
        <p:spPr>
          <a:xfrm flipH="1">
            <a:off x="0" y="0"/>
            <a:ext cx="12192000" cy="6858000"/>
          </a:xfr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3DA39-8F53-FCCA-EA03-EA2DFFD35573}"/>
              </a:ext>
            </a:extLst>
          </p:cNvPr>
          <p:cNvSpPr/>
          <p:nvPr/>
        </p:nvSpPr>
        <p:spPr>
          <a:xfrm rot="10800000">
            <a:off x="-10" y="-3"/>
            <a:ext cx="6472788" cy="6857998"/>
          </a:xfrm>
          <a:prstGeom prst="rect">
            <a:avLst/>
          </a:prstGeom>
          <a:gradFill flip="none" rotWithShape="1">
            <a:gsLst>
              <a:gs pos="66000">
                <a:srgbClr val="001F89">
                  <a:alpha val="53333"/>
                </a:srgbClr>
              </a:gs>
              <a:gs pos="39000">
                <a:srgbClr val="00259B">
                  <a:alpha val="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DBE8634-01A6-209D-BC89-37A9C4248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6472789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Drug Approvals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8F3E2B-142C-BBCA-3655-2ED1B142D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853" y="3816724"/>
            <a:ext cx="5437187" cy="2265216"/>
          </a:xfrm>
        </p:spPr>
        <p:txBody>
          <a:bodyPr/>
          <a:lstStyle/>
          <a:p>
            <a:r>
              <a:rPr lang="en-US">
                <a:solidFill>
                  <a:srgbClr val="FF6E1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DDA767F-206F-8955-9AF4-599A1BFB3064}"/>
              </a:ext>
            </a:extLst>
          </p:cNvPr>
          <p:cNvSpPr txBox="1">
            <a:spLocks/>
          </p:cNvSpPr>
          <p:nvPr/>
        </p:nvSpPr>
        <p:spPr>
          <a:xfrm>
            <a:off x="548640" y="2043976"/>
            <a:ext cx="7471158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004593">
                    <a:lumMod val="40000"/>
                    <a:lumOff val="60000"/>
                    <a:alpha val="0"/>
                  </a:srgbClr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FDA approved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>
                <a:solidFill>
                  <a:srgbClr val="FFFFFF">
                    <a:alpha val="0"/>
                  </a:srgbClr>
                </a:solidFill>
                <a:latin typeface="Walbaum Display"/>
              </a:rPr>
              <a:t>44</a:t>
            </a: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 novel therapies and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28 novel devices…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E63BC5-C59F-98FB-0B38-40C9893EB7B0}"/>
              </a:ext>
            </a:extLst>
          </p:cNvPr>
          <p:cNvSpPr/>
          <p:nvPr/>
        </p:nvSpPr>
        <p:spPr>
          <a:xfrm>
            <a:off x="5336338" y="4035109"/>
            <a:ext cx="2115820" cy="2115820"/>
          </a:xfrm>
          <a:prstGeom prst="ellipse">
            <a:avLst/>
          </a:prstGeom>
          <a:noFill/>
          <a:ln>
            <a:solidFill>
              <a:srgbClr val="FC3FFE">
                <a:alpha val="0"/>
              </a:srgb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BBF596-210B-4A1C-14B5-11F6B181E083}"/>
              </a:ext>
            </a:extLst>
          </p:cNvPr>
          <p:cNvSpPr/>
          <p:nvPr/>
        </p:nvSpPr>
        <p:spPr>
          <a:xfrm flipH="1">
            <a:off x="9275366" y="3199008"/>
            <a:ext cx="712592" cy="712592"/>
          </a:xfrm>
          <a:prstGeom prst="ellipse">
            <a:avLst/>
          </a:prstGeom>
          <a:solidFill>
            <a:schemeClr val="accent1">
              <a:lumMod val="40000"/>
              <a:lumOff val="60000"/>
              <a:alpha val="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411ACA9C-F744-DB9F-9ACE-31EE6EFAC72F}"/>
              </a:ext>
            </a:extLst>
          </p:cNvPr>
          <p:cNvPicPr>
            <a:picLocks/>
          </p:cNvPicPr>
          <p:nvPr/>
        </p:nvPicPr>
        <p:blipFill>
          <a:blip r:embed="rId5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124" t="692" r="10328" b="7347"/>
          <a:stretch/>
        </p:blipFill>
        <p:spPr>
          <a:xfrm rot="6234800">
            <a:off x="1728962" y="1267920"/>
            <a:ext cx="1555484" cy="1549345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noFill/>
        </p:spPr>
      </p:pic>
      <p:pic>
        <p:nvPicPr>
          <p:cNvPr id="25" name="Picture Placeholder 7">
            <a:extLst>
              <a:ext uri="{FF2B5EF4-FFF2-40B4-BE49-F238E27FC236}">
                <a16:creationId xmlns:a16="http://schemas.microsoft.com/office/drawing/2014/main" id="{F5425311-CBBE-ABD3-79E4-E887CAA8819E}"/>
              </a:ext>
            </a:extLst>
          </p:cNvPr>
          <p:cNvPicPr>
            <a:picLocks/>
          </p:cNvPicPr>
          <p:nvPr/>
        </p:nvPicPr>
        <p:blipFill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44801">
            <a:off x="8330919" y="282612"/>
            <a:ext cx="2655582" cy="2655228"/>
          </a:xfrm>
          <a:prstGeom prst="rect">
            <a:avLst/>
          </a:prstGeom>
          <a:noFill/>
        </p:spPr>
      </p:pic>
      <p:pic>
        <p:nvPicPr>
          <p:cNvPr id="26" name="Picture Placeholder 7">
            <a:extLst>
              <a:ext uri="{FF2B5EF4-FFF2-40B4-BE49-F238E27FC236}">
                <a16:creationId xmlns:a16="http://schemas.microsoft.com/office/drawing/2014/main" id="{179FE966-E07E-53FC-0213-756A42DF389B}"/>
              </a:ext>
            </a:extLst>
          </p:cNvPr>
          <p:cNvPicPr>
            <a:picLocks/>
          </p:cNvPicPr>
          <p:nvPr/>
        </p:nvPicPr>
        <p:blipFill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44801">
            <a:off x="8330919" y="282612"/>
            <a:ext cx="2655582" cy="265522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9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">
        <p14:prism dir="u"/>
      </p:transition>
    </mc:Choice>
    <mc:Fallback xmlns="">
      <p:transition spd="slow" advClick="0" advTm="1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315BC-AE3E-5DDE-9787-A03E1269F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7">
            <a:extLst>
              <a:ext uri="{FF2B5EF4-FFF2-40B4-BE49-F238E27FC236}">
                <a16:creationId xmlns:a16="http://schemas.microsoft.com/office/drawing/2014/main" id="{1C44B9E0-3AD2-08B3-2E7C-9386DD3AC93A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6991" cy="6858000"/>
          </a:xfrm>
          <a:noFill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4758CD6-6068-5B1B-83FE-8838EEEC353B}"/>
              </a:ext>
            </a:extLst>
          </p:cNvPr>
          <p:cNvSpPr/>
          <p:nvPr/>
        </p:nvSpPr>
        <p:spPr>
          <a:xfrm>
            <a:off x="-2" y="1"/>
            <a:ext cx="11325727" cy="6858000"/>
          </a:xfrm>
          <a:prstGeom prst="rect">
            <a:avLst/>
          </a:prstGeom>
          <a:gradFill flip="none" rotWithShape="1">
            <a:gsLst>
              <a:gs pos="41000">
                <a:srgbClr val="002060">
                  <a:alpha val="51000"/>
                </a:srgbClr>
              </a:gs>
              <a:gs pos="68000">
                <a:srgbClr val="000E22">
                  <a:alpha val="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124627-EFD8-D433-8D47-A662C04437C9}"/>
              </a:ext>
            </a:extLst>
          </p:cNvPr>
          <p:cNvGrpSpPr/>
          <p:nvPr/>
        </p:nvGrpSpPr>
        <p:grpSpPr>
          <a:xfrm rot="11700000">
            <a:off x="9549432" y="2683282"/>
            <a:ext cx="2248253" cy="2100119"/>
            <a:chOff x="3949955" y="-321695"/>
            <a:chExt cx="2858061" cy="2669748"/>
          </a:xfrm>
          <a:noFill/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F3382C7-C9E5-AF1A-4AB6-709CA5827A6D}"/>
                </a:ext>
              </a:extLst>
            </p:cNvPr>
            <p:cNvSpPr/>
            <p:nvPr/>
          </p:nvSpPr>
          <p:spPr>
            <a:xfrm>
              <a:off x="5284499" y="950162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aphic 15">
              <a:extLst>
                <a:ext uri="{FF2B5EF4-FFF2-40B4-BE49-F238E27FC236}">
                  <a16:creationId xmlns:a16="http://schemas.microsoft.com/office/drawing/2014/main" id="{932FB2AD-E985-4C67-3022-DB1BE4892949}"/>
                </a:ext>
              </a:extLst>
            </p:cNvPr>
            <p:cNvGrpSpPr/>
            <p:nvPr/>
          </p:nvGrpSpPr>
          <p:grpSpPr>
            <a:xfrm>
              <a:off x="4947314" y="950162"/>
              <a:ext cx="1332547" cy="1397891"/>
              <a:chOff x="4947314" y="950162"/>
              <a:chExt cx="1332547" cy="1397891"/>
            </a:xfrm>
            <a:grpFill/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797679D0-4023-CE60-E10F-D862699C5A19}"/>
                  </a:ext>
                </a:extLst>
              </p:cNvPr>
              <p:cNvSpPr/>
              <p:nvPr/>
            </p:nvSpPr>
            <p:spPr>
              <a:xfrm>
                <a:off x="5362604" y="1027315"/>
                <a:ext cx="917257" cy="966787"/>
              </a:xfrm>
              <a:custGeom>
                <a:avLst/>
                <a:gdLst>
                  <a:gd name="connsiteX0" fmla="*/ 828675 w 917257"/>
                  <a:gd name="connsiteY0" fmla="*/ 814388 h 966787"/>
                  <a:gd name="connsiteX1" fmla="*/ 0 w 917257"/>
                  <a:gd name="connsiteY1" fmla="*/ 0 h 966787"/>
                  <a:gd name="connsiteX2" fmla="*/ 763905 w 917257"/>
                  <a:gd name="connsiteY2" fmla="*/ 872490 h 966787"/>
                  <a:gd name="connsiteX3" fmla="*/ 846773 w 917257"/>
                  <a:gd name="connsiteY3" fmla="*/ 966788 h 966787"/>
                  <a:gd name="connsiteX4" fmla="*/ 847725 w 917257"/>
                  <a:gd name="connsiteY4" fmla="*/ 966788 h 966787"/>
                  <a:gd name="connsiteX5" fmla="*/ 917258 w 917257"/>
                  <a:gd name="connsiteY5" fmla="*/ 902018 h 966787"/>
                  <a:gd name="connsiteX6" fmla="*/ 827723 w 917257"/>
                  <a:gd name="connsiteY6" fmla="*/ 814388 h 96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7257" h="966787">
                    <a:moveTo>
                      <a:pt x="828675" y="814388"/>
                    </a:moveTo>
                    <a:lnTo>
                      <a:pt x="0" y="0"/>
                    </a:lnTo>
                    <a:lnTo>
                      <a:pt x="763905" y="872490"/>
                    </a:lnTo>
                    <a:lnTo>
                      <a:pt x="846773" y="966788"/>
                    </a:lnTo>
                    <a:lnTo>
                      <a:pt x="847725" y="966788"/>
                    </a:lnTo>
                    <a:cubicBezTo>
                      <a:pt x="871537" y="946785"/>
                      <a:pt x="895350" y="924878"/>
                      <a:pt x="917258" y="902018"/>
                    </a:cubicBezTo>
                    <a:lnTo>
                      <a:pt x="827723" y="81438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105C9CA1-D784-4194-11B3-63CFD18B74AE}"/>
                  </a:ext>
                </a:extLst>
              </p:cNvPr>
              <p:cNvSpPr/>
              <p:nvPr/>
            </p:nvSpPr>
            <p:spPr>
              <a:xfrm>
                <a:off x="4947314" y="950162"/>
                <a:ext cx="1264920" cy="1397891"/>
              </a:xfrm>
              <a:custGeom>
                <a:avLst/>
                <a:gdLst>
                  <a:gd name="connsiteX0" fmla="*/ 1263015 w 1264920"/>
                  <a:gd name="connsiteY0" fmla="*/ 1043940 h 1397891"/>
                  <a:gd name="connsiteX1" fmla="*/ 1180148 w 1264920"/>
                  <a:gd name="connsiteY1" fmla="*/ 949643 h 1397891"/>
                  <a:gd name="connsiteX2" fmla="*/ 416242 w 1264920"/>
                  <a:gd name="connsiteY2" fmla="*/ 77153 h 1397891"/>
                  <a:gd name="connsiteX3" fmla="*/ 416242 w 1264920"/>
                  <a:gd name="connsiteY3" fmla="*/ 77153 h 1397891"/>
                  <a:gd name="connsiteX4" fmla="*/ 340042 w 1264920"/>
                  <a:gd name="connsiteY4" fmla="*/ 1905 h 1397891"/>
                  <a:gd name="connsiteX5" fmla="*/ 338138 w 1264920"/>
                  <a:gd name="connsiteY5" fmla="*/ 0 h 1397891"/>
                  <a:gd name="connsiteX6" fmla="*/ 329565 w 1264920"/>
                  <a:gd name="connsiteY6" fmla="*/ 33338 h 1397891"/>
                  <a:gd name="connsiteX7" fmla="*/ 30480 w 1264920"/>
                  <a:gd name="connsiteY7" fmla="*/ 1234440 h 1397891"/>
                  <a:gd name="connsiteX8" fmla="*/ 15240 w 1264920"/>
                  <a:gd name="connsiteY8" fmla="*/ 1295400 h 1397891"/>
                  <a:gd name="connsiteX9" fmla="*/ 1905 w 1264920"/>
                  <a:gd name="connsiteY9" fmla="*/ 1348740 h 1397891"/>
                  <a:gd name="connsiteX10" fmla="*/ 0 w 1264920"/>
                  <a:gd name="connsiteY10" fmla="*/ 1356360 h 1397891"/>
                  <a:gd name="connsiteX11" fmla="*/ 717233 w 1264920"/>
                  <a:gd name="connsiteY11" fmla="*/ 1344930 h 1397891"/>
                  <a:gd name="connsiteX12" fmla="*/ 1264920 w 1264920"/>
                  <a:gd name="connsiteY12" fmla="*/ 1045845 h 1397891"/>
                  <a:gd name="connsiteX13" fmla="*/ 1263968 w 1264920"/>
                  <a:gd name="connsiteY13" fmla="*/ 1045845 h 139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64920" h="1397891">
                    <a:moveTo>
                      <a:pt x="1263015" y="1043940"/>
                    </a:moveTo>
                    <a:lnTo>
                      <a:pt x="1180148" y="949643"/>
                    </a:lnTo>
                    <a:lnTo>
                      <a:pt x="416242" y="77153"/>
                    </a:lnTo>
                    <a:lnTo>
                      <a:pt x="416242" y="77153"/>
                    </a:lnTo>
                    <a:cubicBezTo>
                      <a:pt x="416242" y="77153"/>
                      <a:pt x="340042" y="1905"/>
                      <a:pt x="340042" y="1905"/>
                    </a:cubicBezTo>
                    <a:lnTo>
                      <a:pt x="338138" y="0"/>
                    </a:lnTo>
                    <a:lnTo>
                      <a:pt x="329565" y="33338"/>
                    </a:lnTo>
                    <a:lnTo>
                      <a:pt x="30480" y="1234440"/>
                    </a:lnTo>
                    <a:lnTo>
                      <a:pt x="15240" y="1295400"/>
                    </a:lnTo>
                    <a:lnTo>
                      <a:pt x="1905" y="1348740"/>
                    </a:lnTo>
                    <a:lnTo>
                      <a:pt x="0" y="1356360"/>
                    </a:lnTo>
                    <a:cubicBezTo>
                      <a:pt x="228600" y="1413510"/>
                      <a:pt x="474345" y="1413510"/>
                      <a:pt x="717233" y="1344930"/>
                    </a:cubicBezTo>
                    <a:cubicBezTo>
                      <a:pt x="926783" y="1285875"/>
                      <a:pt x="1112520" y="1182053"/>
                      <a:pt x="1264920" y="1045845"/>
                    </a:cubicBezTo>
                    <a:lnTo>
                      <a:pt x="1263968" y="104584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96A6E70-1AAC-9A05-DC44-A5F456385142}"/>
                </a:ext>
              </a:extLst>
            </p:cNvPr>
            <p:cNvSpPr/>
            <p:nvPr/>
          </p:nvSpPr>
          <p:spPr>
            <a:xfrm>
              <a:off x="5284499" y="-315709"/>
              <a:ext cx="1523517" cy="1908809"/>
            </a:xfrm>
            <a:custGeom>
              <a:avLst/>
              <a:gdLst>
                <a:gd name="connsiteX0" fmla="*/ 1465898 w 1523517"/>
                <a:gd name="connsiteY0" fmla="*/ 853440 h 1908809"/>
                <a:gd name="connsiteX1" fmla="*/ 936307 w 1523517"/>
                <a:gd name="connsiteY1" fmla="*/ 65723 h 1908809"/>
                <a:gd name="connsiteX2" fmla="*/ 844867 w 1523517"/>
                <a:gd name="connsiteY2" fmla="*/ 0 h 1908809"/>
                <a:gd name="connsiteX3" fmla="*/ 809625 w 1523517"/>
                <a:gd name="connsiteY3" fmla="*/ 52388 h 1908809"/>
                <a:gd name="connsiteX4" fmla="*/ 774382 w 1523517"/>
                <a:gd name="connsiteY4" fmla="*/ 104775 h 1908809"/>
                <a:gd name="connsiteX5" fmla="*/ 709613 w 1523517"/>
                <a:gd name="connsiteY5" fmla="*/ 201930 h 1908809"/>
                <a:gd name="connsiteX6" fmla="*/ 704850 w 1523517"/>
                <a:gd name="connsiteY6" fmla="*/ 208598 h 1908809"/>
                <a:gd name="connsiteX7" fmla="*/ 4763 w 1523517"/>
                <a:gd name="connsiteY7" fmla="*/ 1260158 h 1908809"/>
                <a:gd name="connsiteX8" fmla="*/ 0 w 1523517"/>
                <a:gd name="connsiteY8" fmla="*/ 1266825 h 1908809"/>
                <a:gd name="connsiteX9" fmla="*/ 0 w 1523517"/>
                <a:gd name="connsiteY9" fmla="*/ 1266825 h 1908809"/>
                <a:gd name="connsiteX10" fmla="*/ 1905 w 1523517"/>
                <a:gd name="connsiteY10" fmla="*/ 1267778 h 1908809"/>
                <a:gd name="connsiteX11" fmla="*/ 18097 w 1523517"/>
                <a:gd name="connsiteY11" fmla="*/ 1275398 h 1908809"/>
                <a:gd name="connsiteX12" fmla="*/ 101917 w 1523517"/>
                <a:gd name="connsiteY12" fmla="*/ 1314450 h 1908809"/>
                <a:gd name="connsiteX13" fmla="*/ 1153478 w 1523517"/>
                <a:gd name="connsiteY13" fmla="*/ 1802130 h 1908809"/>
                <a:gd name="connsiteX14" fmla="*/ 1210628 w 1523517"/>
                <a:gd name="connsiteY14" fmla="*/ 1828800 h 1908809"/>
                <a:gd name="connsiteX15" fmla="*/ 1267778 w 1523517"/>
                <a:gd name="connsiteY15" fmla="*/ 1855470 h 1908809"/>
                <a:gd name="connsiteX16" fmla="*/ 1324928 w 1523517"/>
                <a:gd name="connsiteY16" fmla="*/ 1882140 h 1908809"/>
                <a:gd name="connsiteX17" fmla="*/ 1382078 w 1523517"/>
                <a:gd name="connsiteY17" fmla="*/ 1908810 h 1908809"/>
                <a:gd name="connsiteX18" fmla="*/ 1465898 w 1523517"/>
                <a:gd name="connsiteY18" fmla="*/ 855345 h 190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3517" h="1908809">
                  <a:moveTo>
                    <a:pt x="1465898" y="853440"/>
                  </a:moveTo>
                  <a:cubicBezTo>
                    <a:pt x="1374457" y="528638"/>
                    <a:pt x="1183957" y="258127"/>
                    <a:pt x="936307" y="65723"/>
                  </a:cubicBezTo>
                  <a:cubicBezTo>
                    <a:pt x="906780" y="42863"/>
                    <a:pt x="876300" y="20002"/>
                    <a:pt x="844867" y="0"/>
                  </a:cubicBezTo>
                  <a:lnTo>
                    <a:pt x="809625" y="52388"/>
                  </a:lnTo>
                  <a:lnTo>
                    <a:pt x="774382" y="104775"/>
                  </a:lnTo>
                  <a:lnTo>
                    <a:pt x="709613" y="201930"/>
                  </a:lnTo>
                  <a:lnTo>
                    <a:pt x="704850" y="208598"/>
                  </a:lnTo>
                  <a:lnTo>
                    <a:pt x="4763" y="1260158"/>
                  </a:lnTo>
                  <a:lnTo>
                    <a:pt x="0" y="1266825"/>
                  </a:lnTo>
                  <a:lnTo>
                    <a:pt x="0" y="1266825"/>
                  </a:lnTo>
                  <a:cubicBezTo>
                    <a:pt x="0" y="1266825"/>
                    <a:pt x="1905" y="1267778"/>
                    <a:pt x="1905" y="1267778"/>
                  </a:cubicBezTo>
                  <a:lnTo>
                    <a:pt x="18097" y="1275398"/>
                  </a:lnTo>
                  <a:lnTo>
                    <a:pt x="101917" y="1314450"/>
                  </a:lnTo>
                  <a:lnTo>
                    <a:pt x="1153478" y="1802130"/>
                  </a:lnTo>
                  <a:lnTo>
                    <a:pt x="1210628" y="1828800"/>
                  </a:lnTo>
                  <a:lnTo>
                    <a:pt x="1267778" y="1855470"/>
                  </a:lnTo>
                  <a:lnTo>
                    <a:pt x="1324928" y="1882140"/>
                  </a:lnTo>
                  <a:lnTo>
                    <a:pt x="1382078" y="1908810"/>
                  </a:lnTo>
                  <a:cubicBezTo>
                    <a:pt x="1529715" y="1590675"/>
                    <a:pt x="1568767" y="1220153"/>
                    <a:pt x="1465898" y="8553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" name="Graphic 15">
              <a:extLst>
                <a:ext uri="{FF2B5EF4-FFF2-40B4-BE49-F238E27FC236}">
                  <a16:creationId xmlns:a16="http://schemas.microsoft.com/office/drawing/2014/main" id="{631C98FE-3360-9D45-8E8A-F2B13EDCE0BF}"/>
                </a:ext>
              </a:extLst>
            </p:cNvPr>
            <p:cNvGrpSpPr/>
            <p:nvPr/>
          </p:nvGrpSpPr>
          <p:grpSpPr>
            <a:xfrm>
              <a:off x="4377719" y="-321695"/>
              <a:ext cx="1611630" cy="1271858"/>
              <a:chOff x="4377719" y="-321695"/>
              <a:chExt cx="1611630" cy="1271858"/>
            </a:xfrm>
            <a:grpFill/>
          </p:grpSpPr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4199007-D675-98AE-72BD-0AEF353164D0}"/>
                  </a:ext>
                </a:extLst>
              </p:cNvPr>
              <p:cNvSpPr/>
              <p:nvPr/>
            </p:nvSpPr>
            <p:spPr>
              <a:xfrm>
                <a:off x="4452967" y="-321695"/>
                <a:ext cx="1536382" cy="1265191"/>
              </a:xfrm>
              <a:custGeom>
                <a:avLst/>
                <a:gdLst>
                  <a:gd name="connsiteX0" fmla="*/ 1536383 w 1536382"/>
                  <a:gd name="connsiteY0" fmla="*/ 213631 h 1265191"/>
                  <a:gd name="connsiteX1" fmla="*/ 486727 w 1536382"/>
                  <a:gd name="connsiteY1" fmla="*/ 47896 h 1265191"/>
                  <a:gd name="connsiteX2" fmla="*/ 0 w 1536382"/>
                  <a:gd name="connsiteY2" fmla="*/ 309834 h 1265191"/>
                  <a:gd name="connsiteX3" fmla="*/ 836295 w 1536382"/>
                  <a:gd name="connsiteY3" fmla="*/ 1265191 h 1265191"/>
                  <a:gd name="connsiteX4" fmla="*/ 1536383 w 1536382"/>
                  <a:gd name="connsiteY4" fmla="*/ 213631 h 1265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382" h="1265191">
                    <a:moveTo>
                      <a:pt x="1536383" y="213631"/>
                    </a:moveTo>
                    <a:cubicBezTo>
                      <a:pt x="1238250" y="15511"/>
                      <a:pt x="858202" y="-56879"/>
                      <a:pt x="486727" y="47896"/>
                    </a:cubicBezTo>
                    <a:cubicBezTo>
                      <a:pt x="300990" y="100284"/>
                      <a:pt x="137160" y="191724"/>
                      <a:pt x="0" y="309834"/>
                    </a:cubicBezTo>
                    <a:lnTo>
                      <a:pt x="836295" y="1265191"/>
                    </a:lnTo>
                    <a:lnTo>
                      <a:pt x="1536383" y="21363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968B1AE-4905-6562-0AD4-2FB1A88F679F}"/>
                  </a:ext>
                </a:extLst>
              </p:cNvPr>
              <p:cNvSpPr/>
              <p:nvPr/>
            </p:nvSpPr>
            <p:spPr>
              <a:xfrm>
                <a:off x="4377719" y="-11861"/>
                <a:ext cx="911542" cy="962024"/>
              </a:xfrm>
              <a:custGeom>
                <a:avLst/>
                <a:gdLst>
                  <a:gd name="connsiteX0" fmla="*/ 75248 w 911542"/>
                  <a:gd name="connsiteY0" fmla="*/ 0 h 962024"/>
                  <a:gd name="connsiteX1" fmla="*/ 0 w 911542"/>
                  <a:gd name="connsiteY1" fmla="*/ 70485 h 962024"/>
                  <a:gd name="connsiteX2" fmla="*/ 0 w 911542"/>
                  <a:gd name="connsiteY2" fmla="*/ 70485 h 962024"/>
                  <a:gd name="connsiteX3" fmla="*/ 906780 w 911542"/>
                  <a:gd name="connsiteY3" fmla="*/ 962025 h 962024"/>
                  <a:gd name="connsiteX4" fmla="*/ 911543 w 911542"/>
                  <a:gd name="connsiteY4" fmla="*/ 955357 h 962024"/>
                  <a:gd name="connsiteX5" fmla="*/ 75248 w 911542"/>
                  <a:gd name="connsiteY5" fmla="*/ 0 h 96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542" h="962024">
                    <a:moveTo>
                      <a:pt x="75248" y="0"/>
                    </a:moveTo>
                    <a:cubicBezTo>
                      <a:pt x="49530" y="22860"/>
                      <a:pt x="23813" y="45720"/>
                      <a:pt x="0" y="70485"/>
                    </a:cubicBezTo>
                    <a:lnTo>
                      <a:pt x="0" y="70485"/>
                    </a:lnTo>
                    <a:cubicBezTo>
                      <a:pt x="0" y="70485"/>
                      <a:pt x="906780" y="962025"/>
                      <a:pt x="906780" y="962025"/>
                    </a:cubicBezTo>
                    <a:lnTo>
                      <a:pt x="911543" y="955357"/>
                    </a:lnTo>
                    <a:lnTo>
                      <a:pt x="7524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15">
              <a:extLst>
                <a:ext uri="{FF2B5EF4-FFF2-40B4-BE49-F238E27FC236}">
                  <a16:creationId xmlns:a16="http://schemas.microsoft.com/office/drawing/2014/main" id="{C8F7C759-BAA5-2574-10FC-3621CDAF266D}"/>
                </a:ext>
              </a:extLst>
            </p:cNvPr>
            <p:cNvGrpSpPr/>
            <p:nvPr/>
          </p:nvGrpSpPr>
          <p:grpSpPr>
            <a:xfrm>
              <a:off x="5221158" y="912354"/>
              <a:ext cx="1389221" cy="1020550"/>
              <a:chOff x="5221158" y="912354"/>
              <a:chExt cx="1389221" cy="1020550"/>
            </a:xfrm>
            <a:grpFill/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E7FD9EF-E85E-924C-F87F-AAB23AEEFA14}"/>
                  </a:ext>
                </a:extLst>
              </p:cNvPr>
              <p:cNvSpPr/>
              <p:nvPr/>
            </p:nvSpPr>
            <p:spPr>
              <a:xfrm>
                <a:off x="5386417" y="996835"/>
                <a:ext cx="1223962" cy="656272"/>
              </a:xfrm>
              <a:custGeom>
                <a:avLst/>
                <a:gdLst>
                  <a:gd name="connsiteX0" fmla="*/ 1108710 w 1223962"/>
                  <a:gd name="connsiteY0" fmla="*/ 514350 h 656272"/>
                  <a:gd name="connsiteX1" fmla="*/ 1051560 w 1223962"/>
                  <a:gd name="connsiteY1" fmla="*/ 487680 h 656272"/>
                  <a:gd name="connsiteX2" fmla="*/ 0 w 1223962"/>
                  <a:gd name="connsiteY2" fmla="*/ 0 h 656272"/>
                  <a:gd name="connsiteX3" fmla="*/ 1013460 w 1223962"/>
                  <a:gd name="connsiteY3" fmla="*/ 564833 h 656272"/>
                  <a:gd name="connsiteX4" fmla="*/ 1068705 w 1223962"/>
                  <a:gd name="connsiteY4" fmla="*/ 595312 h 656272"/>
                  <a:gd name="connsiteX5" fmla="*/ 1123950 w 1223962"/>
                  <a:gd name="connsiteY5" fmla="*/ 625793 h 656272"/>
                  <a:gd name="connsiteX6" fmla="*/ 1178243 w 1223962"/>
                  <a:gd name="connsiteY6" fmla="*/ 656273 h 656272"/>
                  <a:gd name="connsiteX7" fmla="*/ 1223962 w 1223962"/>
                  <a:gd name="connsiteY7" fmla="*/ 566737 h 656272"/>
                  <a:gd name="connsiteX8" fmla="*/ 1166812 w 1223962"/>
                  <a:gd name="connsiteY8" fmla="*/ 540068 h 656272"/>
                  <a:gd name="connsiteX9" fmla="*/ 1109662 w 1223962"/>
                  <a:gd name="connsiteY9" fmla="*/ 513397 h 656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3962" h="656272">
                    <a:moveTo>
                      <a:pt x="1108710" y="514350"/>
                    </a:moveTo>
                    <a:lnTo>
                      <a:pt x="1051560" y="487680"/>
                    </a:lnTo>
                    <a:lnTo>
                      <a:pt x="0" y="0"/>
                    </a:lnTo>
                    <a:lnTo>
                      <a:pt x="1013460" y="564833"/>
                    </a:lnTo>
                    <a:lnTo>
                      <a:pt x="1068705" y="595312"/>
                    </a:lnTo>
                    <a:lnTo>
                      <a:pt x="1123950" y="625793"/>
                    </a:lnTo>
                    <a:lnTo>
                      <a:pt x="1178243" y="656273"/>
                    </a:lnTo>
                    <a:cubicBezTo>
                      <a:pt x="1194435" y="626745"/>
                      <a:pt x="1209675" y="597218"/>
                      <a:pt x="1223962" y="566737"/>
                    </a:cubicBezTo>
                    <a:lnTo>
                      <a:pt x="1166812" y="540068"/>
                    </a:lnTo>
                    <a:lnTo>
                      <a:pt x="1109662" y="5133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A9EEC25-FE1F-F9E2-DB27-C0FB3F10C0BC}"/>
                  </a:ext>
                </a:extLst>
              </p:cNvPr>
              <p:cNvSpPr/>
              <p:nvPr/>
            </p:nvSpPr>
            <p:spPr>
              <a:xfrm>
                <a:off x="5221158" y="912354"/>
                <a:ext cx="1279207" cy="1020550"/>
              </a:xfrm>
              <a:custGeom>
                <a:avLst/>
                <a:gdLst>
                  <a:gd name="connsiteX0" fmla="*/ 1225867 w 1279207"/>
                  <a:gd name="connsiteY0" fmla="*/ 672888 h 1020550"/>
                  <a:gd name="connsiteX1" fmla="*/ 1170623 w 1279207"/>
                  <a:gd name="connsiteY1" fmla="*/ 642408 h 1020550"/>
                  <a:gd name="connsiteX2" fmla="*/ 1115378 w 1279207"/>
                  <a:gd name="connsiteY2" fmla="*/ 611929 h 1020550"/>
                  <a:gd name="connsiteX3" fmla="*/ 101917 w 1279207"/>
                  <a:gd name="connsiteY3" fmla="*/ 47096 h 1020550"/>
                  <a:gd name="connsiteX4" fmla="*/ 18097 w 1279207"/>
                  <a:gd name="connsiteY4" fmla="*/ 8043 h 1020550"/>
                  <a:gd name="connsiteX5" fmla="*/ 1905 w 1279207"/>
                  <a:gd name="connsiteY5" fmla="*/ 423 h 1020550"/>
                  <a:gd name="connsiteX6" fmla="*/ 0 w 1279207"/>
                  <a:gd name="connsiteY6" fmla="*/ 423 h 1020550"/>
                  <a:gd name="connsiteX7" fmla="*/ 1905 w 1279207"/>
                  <a:gd name="connsiteY7" fmla="*/ 423 h 1020550"/>
                  <a:gd name="connsiteX8" fmla="*/ 78105 w 1279207"/>
                  <a:gd name="connsiteY8" fmla="*/ 75671 h 1020550"/>
                  <a:gd name="connsiteX9" fmla="*/ 78105 w 1279207"/>
                  <a:gd name="connsiteY9" fmla="*/ 75671 h 1020550"/>
                  <a:gd name="connsiteX10" fmla="*/ 906780 w 1279207"/>
                  <a:gd name="connsiteY10" fmla="*/ 890058 h 1020550"/>
                  <a:gd name="connsiteX11" fmla="*/ 996315 w 1279207"/>
                  <a:gd name="connsiteY11" fmla="*/ 977688 h 1020550"/>
                  <a:gd name="connsiteX12" fmla="*/ 1040130 w 1279207"/>
                  <a:gd name="connsiteY12" fmla="*/ 1020551 h 1020550"/>
                  <a:gd name="connsiteX13" fmla="*/ 1041082 w 1279207"/>
                  <a:gd name="connsiteY13" fmla="*/ 1020551 h 1020550"/>
                  <a:gd name="connsiteX14" fmla="*/ 1190625 w 1279207"/>
                  <a:gd name="connsiteY14" fmla="*/ 842433 h 1020550"/>
                  <a:gd name="connsiteX15" fmla="*/ 1279207 w 1279207"/>
                  <a:gd name="connsiteY15" fmla="*/ 701463 h 1020550"/>
                  <a:gd name="connsiteX16" fmla="*/ 1224915 w 1279207"/>
                  <a:gd name="connsiteY16" fmla="*/ 670983 h 102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9207" h="1020550">
                    <a:moveTo>
                      <a:pt x="1225867" y="672888"/>
                    </a:moveTo>
                    <a:lnTo>
                      <a:pt x="1170623" y="642408"/>
                    </a:lnTo>
                    <a:lnTo>
                      <a:pt x="1115378" y="611929"/>
                    </a:lnTo>
                    <a:lnTo>
                      <a:pt x="101917" y="47096"/>
                    </a:lnTo>
                    <a:lnTo>
                      <a:pt x="18097" y="8043"/>
                    </a:lnTo>
                    <a:lnTo>
                      <a:pt x="1905" y="423"/>
                    </a:lnTo>
                    <a:lnTo>
                      <a:pt x="0" y="423"/>
                    </a:lnTo>
                    <a:cubicBezTo>
                      <a:pt x="0" y="-529"/>
                      <a:pt x="1905" y="423"/>
                      <a:pt x="1905" y="423"/>
                    </a:cubicBezTo>
                    <a:lnTo>
                      <a:pt x="78105" y="75671"/>
                    </a:lnTo>
                    <a:lnTo>
                      <a:pt x="78105" y="75671"/>
                    </a:lnTo>
                    <a:cubicBezTo>
                      <a:pt x="78105" y="75671"/>
                      <a:pt x="906780" y="890058"/>
                      <a:pt x="906780" y="890058"/>
                    </a:cubicBezTo>
                    <a:lnTo>
                      <a:pt x="996315" y="977688"/>
                    </a:lnTo>
                    <a:lnTo>
                      <a:pt x="1040130" y="1020551"/>
                    </a:lnTo>
                    <a:lnTo>
                      <a:pt x="1041082" y="1020551"/>
                    </a:lnTo>
                    <a:cubicBezTo>
                      <a:pt x="1095375" y="966258"/>
                      <a:pt x="1145857" y="906251"/>
                      <a:pt x="1190625" y="842433"/>
                    </a:cubicBezTo>
                    <a:cubicBezTo>
                      <a:pt x="1223010" y="796713"/>
                      <a:pt x="1252538" y="750041"/>
                      <a:pt x="1279207" y="701463"/>
                    </a:cubicBezTo>
                    <a:lnTo>
                      <a:pt x="1224915" y="6709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3" name="Graphic 15">
              <a:extLst>
                <a:ext uri="{FF2B5EF4-FFF2-40B4-BE49-F238E27FC236}">
                  <a16:creationId xmlns:a16="http://schemas.microsoft.com/office/drawing/2014/main" id="{9770C09B-C77B-6CDC-FE27-CE9BA99A4482}"/>
                </a:ext>
              </a:extLst>
            </p:cNvPr>
            <p:cNvGrpSpPr/>
            <p:nvPr/>
          </p:nvGrpSpPr>
          <p:grpSpPr>
            <a:xfrm>
              <a:off x="3949955" y="14807"/>
              <a:ext cx="1336448" cy="2230754"/>
              <a:chOff x="3949955" y="14807"/>
              <a:chExt cx="1336448" cy="2230754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A198C25-2DA1-28BE-C9DC-5B123E0371B7}"/>
                  </a:ext>
                </a:extLst>
              </p:cNvPr>
              <p:cNvSpPr/>
              <p:nvPr/>
            </p:nvSpPr>
            <p:spPr>
              <a:xfrm>
                <a:off x="4867304" y="983500"/>
                <a:ext cx="408622" cy="1262062"/>
              </a:xfrm>
              <a:custGeom>
                <a:avLst/>
                <a:gdLst>
                  <a:gd name="connsiteX0" fmla="*/ 109538 w 408622"/>
                  <a:gd name="connsiteY0" fmla="*/ 1201103 h 1262062"/>
                  <a:gd name="connsiteX1" fmla="*/ 408622 w 408622"/>
                  <a:gd name="connsiteY1" fmla="*/ 0 h 1262062"/>
                  <a:gd name="connsiteX2" fmla="*/ 22860 w 408622"/>
                  <a:gd name="connsiteY2" fmla="*/ 1167765 h 1262062"/>
                  <a:gd name="connsiteX3" fmla="*/ 2858 w 408622"/>
                  <a:gd name="connsiteY3" fmla="*/ 1227773 h 1262062"/>
                  <a:gd name="connsiteX4" fmla="*/ 0 w 408622"/>
                  <a:gd name="connsiteY4" fmla="*/ 1235393 h 1262062"/>
                  <a:gd name="connsiteX5" fmla="*/ 93345 w 408622"/>
                  <a:gd name="connsiteY5" fmla="*/ 1262063 h 1262062"/>
                  <a:gd name="connsiteX6" fmla="*/ 108585 w 408622"/>
                  <a:gd name="connsiteY6" fmla="*/ 1201103 h 1262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622" h="1262062">
                    <a:moveTo>
                      <a:pt x="109538" y="1201103"/>
                    </a:moveTo>
                    <a:lnTo>
                      <a:pt x="408622" y="0"/>
                    </a:lnTo>
                    <a:lnTo>
                      <a:pt x="22860" y="1167765"/>
                    </a:lnTo>
                    <a:lnTo>
                      <a:pt x="2858" y="1227773"/>
                    </a:lnTo>
                    <a:lnTo>
                      <a:pt x="0" y="1235393"/>
                    </a:lnTo>
                    <a:cubicBezTo>
                      <a:pt x="30480" y="1245870"/>
                      <a:pt x="61913" y="1254443"/>
                      <a:pt x="93345" y="1262063"/>
                    </a:cubicBezTo>
                    <a:lnTo>
                      <a:pt x="108585" y="120110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79066C5C-C6EC-3C38-FD38-9FB362964BE3}"/>
                  </a:ext>
                </a:extLst>
              </p:cNvPr>
              <p:cNvSpPr/>
              <p:nvPr/>
            </p:nvSpPr>
            <p:spPr>
              <a:xfrm>
                <a:off x="3949955" y="14807"/>
                <a:ext cx="1336448" cy="2204085"/>
              </a:xfrm>
              <a:custGeom>
                <a:avLst/>
                <a:gdLst>
                  <a:gd name="connsiteX0" fmla="*/ 427764 w 1336448"/>
                  <a:gd name="connsiteY0" fmla="*/ 43815 h 2204085"/>
                  <a:gd name="connsiteX1" fmla="*/ 382996 w 1336448"/>
                  <a:gd name="connsiteY1" fmla="*/ 0 h 2204085"/>
                  <a:gd name="connsiteX2" fmla="*/ 272506 w 1336448"/>
                  <a:gd name="connsiteY2" fmla="*/ 128588 h 2204085"/>
                  <a:gd name="connsiteX3" fmla="*/ 265839 w 1336448"/>
                  <a:gd name="connsiteY3" fmla="*/ 137160 h 2204085"/>
                  <a:gd name="connsiteX4" fmla="*/ 253456 w 1336448"/>
                  <a:gd name="connsiteY4" fmla="*/ 154305 h 2204085"/>
                  <a:gd name="connsiteX5" fmla="*/ 50574 w 1336448"/>
                  <a:gd name="connsiteY5" fmla="*/ 1298258 h 2204085"/>
                  <a:gd name="connsiteX6" fmla="*/ 919254 w 1336448"/>
                  <a:gd name="connsiteY6" fmla="*/ 2204085 h 2204085"/>
                  <a:gd name="connsiteX7" fmla="*/ 922111 w 1336448"/>
                  <a:gd name="connsiteY7" fmla="*/ 2196465 h 2204085"/>
                  <a:gd name="connsiteX8" fmla="*/ 942114 w 1336448"/>
                  <a:gd name="connsiteY8" fmla="*/ 2136458 h 2204085"/>
                  <a:gd name="connsiteX9" fmla="*/ 1327876 w 1336448"/>
                  <a:gd name="connsiteY9" fmla="*/ 968693 h 2204085"/>
                  <a:gd name="connsiteX10" fmla="*/ 1336449 w 1336448"/>
                  <a:gd name="connsiteY10" fmla="*/ 935355 h 2204085"/>
                  <a:gd name="connsiteX11" fmla="*/ 1336449 w 1336448"/>
                  <a:gd name="connsiteY11" fmla="*/ 935355 h 2204085"/>
                  <a:gd name="connsiteX12" fmla="*/ 429669 w 1336448"/>
                  <a:gd name="connsiteY12" fmla="*/ 43815 h 2204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36448" h="2204085">
                    <a:moveTo>
                      <a:pt x="427764" y="43815"/>
                    </a:moveTo>
                    <a:lnTo>
                      <a:pt x="382996" y="0"/>
                    </a:lnTo>
                    <a:cubicBezTo>
                      <a:pt x="342991" y="40005"/>
                      <a:pt x="305844" y="83820"/>
                      <a:pt x="272506" y="128588"/>
                    </a:cubicBezTo>
                    <a:cubicBezTo>
                      <a:pt x="270601" y="131445"/>
                      <a:pt x="268696" y="134303"/>
                      <a:pt x="265839" y="137160"/>
                    </a:cubicBezTo>
                    <a:cubicBezTo>
                      <a:pt x="262029" y="142875"/>
                      <a:pt x="257266" y="148590"/>
                      <a:pt x="253456" y="154305"/>
                    </a:cubicBezTo>
                    <a:cubicBezTo>
                      <a:pt x="22951" y="473392"/>
                      <a:pt x="-64679" y="890588"/>
                      <a:pt x="50574" y="1298258"/>
                    </a:cubicBezTo>
                    <a:cubicBezTo>
                      <a:pt x="175351" y="1742123"/>
                      <a:pt x="511584" y="2069783"/>
                      <a:pt x="919254" y="2204085"/>
                    </a:cubicBezTo>
                    <a:lnTo>
                      <a:pt x="922111" y="2196465"/>
                    </a:lnTo>
                    <a:lnTo>
                      <a:pt x="942114" y="2136458"/>
                    </a:lnTo>
                    <a:lnTo>
                      <a:pt x="1327876" y="968693"/>
                    </a:lnTo>
                    <a:lnTo>
                      <a:pt x="1336449" y="935355"/>
                    </a:lnTo>
                    <a:lnTo>
                      <a:pt x="1336449" y="935355"/>
                    </a:lnTo>
                    <a:cubicBezTo>
                      <a:pt x="1336449" y="935355"/>
                      <a:pt x="429669" y="43815"/>
                      <a:pt x="429669" y="4381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A3818EB1-C9E6-6092-027A-5E7A8179B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1422112"/>
            <a:ext cx="7053365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latin typeface="+mj-lt"/>
                <a:ea typeface="+mj-ea"/>
                <a:cs typeface="+mj-cs"/>
              </a:rPr>
              <a:t>Data Privacy and Cyber Security Take Priority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FA1F3-EE78-5348-A41E-48A8F6604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4571327"/>
            <a:ext cx="5437187" cy="1435773"/>
          </a:xfrm>
        </p:spPr>
        <p:txBody>
          <a:bodyPr/>
          <a:lstStyle/>
          <a:p>
            <a:r>
              <a:rPr lang="en-US">
                <a:solidFill>
                  <a:srgbClr val="FF7C00"/>
                </a:solidFill>
              </a:rPr>
              <a:t>2024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3C8ED548-5E73-5AE6-50CA-84FCDCACEB8C}"/>
              </a:ext>
            </a:extLst>
          </p:cNvPr>
          <p:cNvSpPr txBox="1">
            <a:spLocks/>
          </p:cNvSpPr>
          <p:nvPr/>
        </p:nvSpPr>
        <p:spPr>
          <a:xfrm>
            <a:off x="506795" y="2042392"/>
            <a:ext cx="6379210" cy="780351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rgbClr val="000E22">
                    <a:alpha val="0"/>
                  </a:srgbClr>
                </a:solidFill>
                <a:latin typeface="+mj-lt"/>
                <a:cs typeface="Arial" panose="020B0604020202020204" pitchFamily="34" charset="0"/>
              </a:rPr>
              <a:t>Market Growth</a:t>
            </a:r>
          </a:p>
        </p:txBody>
      </p:sp>
      <p:sp>
        <p:nvSpPr>
          <p:cNvPr id="29" name="Title 10">
            <a:extLst>
              <a:ext uri="{FF2B5EF4-FFF2-40B4-BE49-F238E27FC236}">
                <a16:creationId xmlns:a16="http://schemas.microsoft.com/office/drawing/2014/main" id="{0021CCCC-E8C7-8059-87A6-43D3DA86BC0C}"/>
              </a:ext>
            </a:extLst>
          </p:cNvPr>
          <p:cNvSpPr txBox="1">
            <a:spLocks/>
          </p:cNvSpPr>
          <p:nvPr/>
        </p:nvSpPr>
        <p:spPr>
          <a:xfrm>
            <a:off x="3433762" y="500704"/>
            <a:ext cx="5641879" cy="29962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spc="50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31" name="Title 10">
            <a:extLst>
              <a:ext uri="{FF2B5EF4-FFF2-40B4-BE49-F238E27FC236}">
                <a16:creationId xmlns:a16="http://schemas.microsoft.com/office/drawing/2014/main" id="{D5F95041-A882-4A01-9FF7-29729A95C44E}"/>
              </a:ext>
            </a:extLst>
          </p:cNvPr>
          <p:cNvSpPr txBox="1">
            <a:spLocks/>
          </p:cNvSpPr>
          <p:nvPr/>
        </p:nvSpPr>
        <p:spPr>
          <a:xfrm>
            <a:off x="4099298" y="557853"/>
            <a:ext cx="5545137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rgbClr val="B545D8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&amp; Data Privacy</a:t>
            </a:r>
          </a:p>
        </p:txBody>
      </p:sp>
      <p:sp>
        <p:nvSpPr>
          <p:cNvPr id="32" name="Content Placeholder 11">
            <a:extLst>
              <a:ext uri="{FF2B5EF4-FFF2-40B4-BE49-F238E27FC236}">
                <a16:creationId xmlns:a16="http://schemas.microsoft.com/office/drawing/2014/main" id="{6AA6019D-34F5-69AE-B965-C04CD3263C87}"/>
              </a:ext>
            </a:extLst>
          </p:cNvPr>
          <p:cNvSpPr txBox="1">
            <a:spLocks/>
          </p:cNvSpPr>
          <p:nvPr/>
        </p:nvSpPr>
        <p:spPr>
          <a:xfrm>
            <a:off x="548640" y="2141772"/>
            <a:ext cx="3691353" cy="165771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300">
                <a:solidFill>
                  <a:srgbClr val="000E22">
                    <a:alpha val="0"/>
                  </a:srgbClr>
                </a:solidFill>
                <a:latin typeface="+mj-lt"/>
                <a:cs typeface="Arial" panose="020B0604020202020204" pitchFamily="34" charset="0"/>
              </a:rPr>
              <a:t>States Prioritize Comprehensive Data Privacy Laws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67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 dir="d"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D9053F-C554-C7E4-F8FE-8A2E02682B1E}"/>
              </a:ext>
            </a:extLst>
          </p:cNvPr>
          <p:cNvSpPr/>
          <p:nvPr/>
        </p:nvSpPr>
        <p:spPr>
          <a:xfrm rot="10800000">
            <a:off x="-10" y="-3"/>
            <a:ext cx="12192009" cy="6857998"/>
          </a:xfrm>
          <a:prstGeom prst="rect">
            <a:avLst/>
          </a:prstGeom>
          <a:gradFill flip="none" rotWithShape="1">
            <a:gsLst>
              <a:gs pos="72000">
                <a:srgbClr val="002060">
                  <a:alpha val="0"/>
                </a:srgbClr>
              </a:gs>
              <a:gs pos="39000">
                <a:srgbClr val="002060">
                  <a:alpha val="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3852764-9DED-05F3-8BA1-2A6EA39B6CF8}"/>
              </a:ext>
            </a:extLst>
          </p:cNvPr>
          <p:cNvSpPr txBox="1">
            <a:spLocks/>
          </p:cNvSpPr>
          <p:nvPr/>
        </p:nvSpPr>
        <p:spPr>
          <a:xfrm>
            <a:off x="548640" y="608416"/>
            <a:ext cx="7471158" cy="20077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004593">
                    <a:lumMod val="40000"/>
                    <a:lumOff val="60000"/>
                  </a:srgbClr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FDA approved 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600" noProof="0">
                <a:solidFill>
                  <a:srgbClr val="FFFFFF"/>
                </a:solidFill>
                <a:latin typeface="Walbaum Display"/>
              </a:rPr>
              <a:t>50</a:t>
            </a: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 novel therapies and</a:t>
            </a:r>
          </a:p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albaum Display"/>
                <a:ea typeface="+mj-ea"/>
                <a:cs typeface="+mj-cs"/>
              </a:rPr>
              <a:t>28 novel devices…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2CA23D66-C410-4FAC-9C8B-20FCAFD68A6C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255199" flipH="1">
            <a:off x="8330919" y="282612"/>
            <a:ext cx="2655582" cy="2655228"/>
          </a:xfrm>
          <a:noFill/>
        </p:spPr>
      </p:pic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AEA1B4A9-FD0D-D2DA-78F1-1AD4C8C3E245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2" y="1997693"/>
            <a:ext cx="1841787" cy="1834518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792763-102A-0EF6-45AB-641B881C5F33}"/>
              </a:ext>
            </a:extLst>
          </p:cNvPr>
          <p:cNvSpPr txBox="1"/>
          <p:nvPr/>
        </p:nvSpPr>
        <p:spPr>
          <a:xfrm>
            <a:off x="548638" y="3014589"/>
            <a:ext cx="8955125" cy="281615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sz="220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new therapy for COPD in 20 years</a:t>
            </a:r>
          </a:p>
          <a:p>
            <a:pPr lvl="0">
              <a:spcAft>
                <a:spcPts val="1800"/>
              </a:spcAft>
              <a:defRPr/>
            </a:pPr>
            <a:r>
              <a:rPr lang="en-US" sz="220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novel treatment for schizophrenia in 35 years</a:t>
            </a:r>
          </a:p>
          <a:p>
            <a:pPr lvl="0">
              <a:spcAft>
                <a:spcPts val="1800"/>
              </a:spcAft>
              <a:defRPr/>
            </a:pPr>
            <a:r>
              <a:rPr lang="en-US" sz="220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approved treatment for Alzheimer’s</a:t>
            </a:r>
          </a:p>
          <a:p>
            <a:pPr lvl="0">
              <a:spcAft>
                <a:spcPts val="1800"/>
              </a:spcAft>
              <a:defRPr/>
            </a:pPr>
            <a:r>
              <a:rPr lang="en-US" sz="220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Plus, new treatments for primary biliary cholangitis,                      Niemann-Pick disease type C, relapsed or refractory acute leukemia, non-small cell lung cancer, and pancreatic adenocarcinoma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CB0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C658DA-2B83-AD2B-DF80-1353D53C03B9}"/>
              </a:ext>
            </a:extLst>
          </p:cNvPr>
          <p:cNvSpPr/>
          <p:nvPr/>
        </p:nvSpPr>
        <p:spPr>
          <a:xfrm flipH="1">
            <a:off x="9664386" y="3266358"/>
            <a:ext cx="740198" cy="740198"/>
          </a:xfrm>
          <a:prstGeom prst="ellipse">
            <a:avLst/>
          </a:prstGeom>
          <a:noFill/>
          <a:ln>
            <a:solidFill>
              <a:srgbClr val="FC3FF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079A4413-21B9-28CA-3034-3CD1FE82C7F3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593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Potomac River Partners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593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2024 Year-in-Review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1D040A-ABDC-53C3-DAC4-E1A47606C380}"/>
              </a:ext>
            </a:extLst>
          </p:cNvPr>
          <p:cNvSpPr/>
          <p:nvPr/>
        </p:nvSpPr>
        <p:spPr>
          <a:xfrm flipH="1">
            <a:off x="9517990" y="3266358"/>
            <a:ext cx="264294" cy="264294"/>
          </a:xfrm>
          <a:prstGeom prst="ellipse">
            <a:avLst/>
          </a:prstGeom>
          <a:solidFill>
            <a:schemeClr val="accent1">
              <a:lumMod val="40000"/>
              <a:lumOff val="60000"/>
              <a:alpha val="54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4192428E-D1D8-C199-E9CC-B995A275C754}"/>
              </a:ext>
            </a:extLst>
          </p:cNvPr>
          <p:cNvPicPr>
            <a:picLocks/>
          </p:cNvPicPr>
          <p:nvPr/>
        </p:nvPicPr>
        <p:blipFill>
          <a:blip r:embed="rId4" cstate="email">
            <a:alphaModFix amt="8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255199" flipH="1">
            <a:off x="8330919" y="282612"/>
            <a:ext cx="2655582" cy="265522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185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19000">
        <p159:morph option="byObject"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049"/>
          <a:stretch/>
        </p:blipFill>
        <p:spPr>
          <a:xfrm flipH="1" flipV="1">
            <a:off x="0" y="-1117600"/>
            <a:ext cx="12192000" cy="7975600"/>
          </a:xfrm>
          <a:solidFill>
            <a:srgbClr val="0A121A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DD226B-CA92-4DA4-5531-52D4D295D720}"/>
              </a:ext>
            </a:extLst>
          </p:cNvPr>
          <p:cNvSpPr/>
          <p:nvPr/>
        </p:nvSpPr>
        <p:spPr>
          <a:xfrm rot="10800000">
            <a:off x="0" y="2"/>
            <a:ext cx="11095634" cy="6857998"/>
          </a:xfrm>
          <a:prstGeom prst="rect">
            <a:avLst/>
          </a:prstGeom>
          <a:gradFill flip="none" rotWithShape="1">
            <a:gsLst>
              <a:gs pos="58000">
                <a:srgbClr val="071524">
                  <a:alpha val="65157"/>
                </a:srgbClr>
              </a:gs>
              <a:gs pos="13000">
                <a:srgbClr val="000E2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3" y="736609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What’s next?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10F01-7FAB-FAB9-D601-B739690BAD97}"/>
              </a:ext>
            </a:extLst>
          </p:cNvPr>
          <p:cNvSpPr/>
          <p:nvPr/>
        </p:nvSpPr>
        <p:spPr>
          <a:xfrm>
            <a:off x="4312693" y="150125"/>
            <a:ext cx="464023" cy="399150"/>
          </a:xfrm>
          <a:prstGeom prst="ellipse">
            <a:avLst/>
          </a:prstGeom>
          <a:solidFill>
            <a:srgbClr val="0A1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6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">
        <p14:flip dir="r"/>
      </p:transition>
    </mc:Choice>
    <mc:Fallback xmlns="">
      <p:transition spd="slow" advClick="0" advTm="15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5656B105-D4A0-4866-D029-393D3B5F1E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31995"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0C0C14"/>
          </a:solidFill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F53743-F6F7-AB43-AAB2-C48B7E4764F0}"/>
              </a:ext>
            </a:extLst>
          </p:cNvPr>
          <p:cNvSpPr/>
          <p:nvPr/>
        </p:nvSpPr>
        <p:spPr>
          <a:xfrm>
            <a:off x="2738630" y="2640597"/>
            <a:ext cx="6789600" cy="2128438"/>
          </a:xfrm>
          <a:prstGeom prst="roundRect">
            <a:avLst>
              <a:gd name="adj" fmla="val 6911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DEE34F6-5710-6397-5BC6-DA157EB90495}"/>
              </a:ext>
            </a:extLst>
          </p:cNvPr>
          <p:cNvSpPr txBox="1">
            <a:spLocks/>
          </p:cNvSpPr>
          <p:nvPr/>
        </p:nvSpPr>
        <p:spPr>
          <a:xfrm>
            <a:off x="5912837" y="1328769"/>
            <a:ext cx="5194188" cy="11887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Uncertainty around Trump administration views on pricing, drug approvals,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oversight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5ADE8F6-7D92-7DC4-02A5-26D4F2F7AD7F}"/>
              </a:ext>
            </a:extLst>
          </p:cNvPr>
          <p:cNvSpPr txBox="1">
            <a:spLocks/>
          </p:cNvSpPr>
          <p:nvPr/>
        </p:nvSpPr>
        <p:spPr>
          <a:xfrm>
            <a:off x="5912837" y="2720284"/>
            <a:ext cx="4493035" cy="11887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5000"/>
              </a:lnSpc>
              <a:buNone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Compliance departments race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maintain guardrails over expanding use of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Footer Placeholder 13">
            <a:extLst>
              <a:ext uri="{FF2B5EF4-FFF2-40B4-BE49-F238E27FC236}">
                <a16:creationId xmlns:a16="http://schemas.microsoft.com/office/drawing/2014/main" id="{4D573771-C5C9-57DF-06AB-0C889970357F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Potomac River Partners  •  2024 Year-in-Review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DA6C06-269F-68A9-4D67-87967B86381D}"/>
              </a:ext>
            </a:extLst>
          </p:cNvPr>
          <p:cNvSpPr/>
          <p:nvPr/>
        </p:nvSpPr>
        <p:spPr>
          <a:xfrm>
            <a:off x="2809188" y="3726898"/>
            <a:ext cx="1357459" cy="397147"/>
          </a:xfrm>
          <a:prstGeom prst="ellipse">
            <a:avLst/>
          </a:prstGeom>
          <a:solidFill>
            <a:srgbClr val="0C0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DE5575-3C82-9E2D-BE64-D8BABF2921D6}"/>
              </a:ext>
            </a:extLst>
          </p:cNvPr>
          <p:cNvSpPr/>
          <p:nvPr/>
        </p:nvSpPr>
        <p:spPr>
          <a:xfrm>
            <a:off x="9068586" y="3726898"/>
            <a:ext cx="1357459" cy="397147"/>
          </a:xfrm>
          <a:prstGeom prst="ellipse">
            <a:avLst/>
          </a:prstGeom>
          <a:solidFill>
            <a:srgbClr val="0C0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818F48C-8D8A-F959-68B6-B7945A7B8BD8}"/>
              </a:ext>
            </a:extLst>
          </p:cNvPr>
          <p:cNvSpPr txBox="1">
            <a:spLocks/>
          </p:cNvSpPr>
          <p:nvPr/>
        </p:nvSpPr>
        <p:spPr>
          <a:xfrm>
            <a:off x="5912837" y="4124045"/>
            <a:ext cx="5696258" cy="823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Countries aim for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lobal</a:t>
            </a:r>
            <a:r>
              <a:rPr kumimoji="0" lang="en-US" sz="25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harmonization of regulatory standards</a:t>
            </a:r>
            <a:endParaRPr kumimoji="0" lang="en-US" sz="25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itle 14">
            <a:extLst>
              <a:ext uri="{FF2B5EF4-FFF2-40B4-BE49-F238E27FC236}">
                <a16:creationId xmlns:a16="http://schemas.microsoft.com/office/drawing/2014/main" id="{ACE254C7-F0C3-48D6-3E5E-ED5876BA88B4}"/>
              </a:ext>
            </a:extLst>
          </p:cNvPr>
          <p:cNvSpPr txBox="1">
            <a:spLocks/>
          </p:cNvSpPr>
          <p:nvPr/>
        </p:nvSpPr>
        <p:spPr>
          <a:xfrm>
            <a:off x="455613" y="740664"/>
            <a:ext cx="5437187" cy="298623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>
                <a:solidFill>
                  <a:schemeClr val="accent2">
                    <a:alpha val="55464"/>
                  </a:schemeClr>
                </a:solidFill>
              </a:rPr>
              <a:t>What’s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165704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9" grpId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C2A791-55B1-20E1-B76E-3D36A9D5E338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2024 at a Glance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DAAAF3B-DB4D-28B3-101F-2FF38F39C571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513110" cy="4756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https://www.multistate.us/insider/2024/8/29/seven-more-states-enacted-comprehensive-privacy-laws-in-2024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https://www.multistate.us/insider/2023/11/7/more-states-enact-comprehensive-privacy-legislation-plus-experiment-with-broadband-social-media-regulation-youth-safety-and-ai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https://www.cyberdaily.au/security/10622-11-us-big-pharma-firms-affected-in-cencora-cyberattack#:~:text=News,rheumatoid%20arthritis%2C%20among%20other%20things.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https://www.hipaajournal.com/cencora-cyberattack-data-breach/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https://www.code42.com/content/2024-data-exposure-life-sciences/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ance.yahoo.com/news/2024-data-exposure-report-life-130000332.html?guccounter=1&amp;guce_referrer=aHR0cHM6Ly93d3cuZ29vZ2xlLmNvbS8&amp;guce_referrer_sig=AQAAADSkXlAFOgTpGaGsjPoE1VZeTrJClvFXxnNCb7hH0B-P6ImTJKyYzP1bhpk9r3nQVeiVe55PBv_mW4IU3XLRuxYeOLBL3UyVVPTGbgOZ_U7-Dgf2UTsQrAOVv5I7m5vbAfZsoI8qm3xyUcSoi4k08DEv7YSB3QRQbTpYqHmKcNyQ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https://oig.hhs.gov/reports/all/2024/the-office-for-civil-rights-should-enhance-its-hipaa-audit-program-to-enforce-hipaa-requirements-and-improve-the-protection-of-electronic-protected-health-information/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https://www.cyberdaily.au/security/10622-11-us-big-pharma-firms-affected-in-cencora-cyberattack#:~:text=News,rheumatoid%20arthritis%2C%20among%20other%20things.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https://www.hipaajournal.com/cencora-cyberattack-data-breach/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https://www.hipaajournal.com/kaye-smith-data-breach-settlement/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589F4CC-7328-021A-2A9C-CC7B3D6DC564}"/>
              </a:ext>
            </a:extLst>
          </p:cNvPr>
          <p:cNvSpPr txBox="1">
            <a:spLocks/>
          </p:cNvSpPr>
          <p:nvPr/>
        </p:nvSpPr>
        <p:spPr>
          <a:xfrm>
            <a:off x="429442" y="597134"/>
            <a:ext cx="5471526" cy="2043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https://www.biospace.com/artificial-intelligence-ai-in-life-sciences-market-projected-to-soar-usd-9-800-million-by-2032#:~:text=The%20global%20artificial%20intelligence%20(AI,20.21%25%20from%202023%20to%202032.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https://www.towardshealthcare.com/insights/ai-in-life-sciences-market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https://www2.deloitte.com/us/en/pages/life-sciences-and-health-care/articles/ai-in-pharma-and-life-sciences.html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https://www.statista.com/forecasts/1474143/global-ai-market-size#:~:text=The%20market%20for%20artificial%20intelligence,billion%20U.S.%20dollars%20in%202030.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BD554-10BF-5D88-2B77-C1ACA1DEDBA2}"/>
              </a:ext>
            </a:extLst>
          </p:cNvPr>
          <p:cNvSpPr txBox="1">
            <a:spLocks/>
          </p:cNvSpPr>
          <p:nvPr/>
        </p:nvSpPr>
        <p:spPr>
          <a:xfrm>
            <a:off x="6263327" y="4249251"/>
            <a:ext cx="535967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Digital Marketing Enforcement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FAD132-40F9-863A-68F1-E93510350456}"/>
              </a:ext>
            </a:extLst>
          </p:cNvPr>
          <p:cNvSpPr txBox="1">
            <a:spLocks/>
          </p:cNvSpPr>
          <p:nvPr/>
        </p:nvSpPr>
        <p:spPr>
          <a:xfrm>
            <a:off x="457198" y="2552780"/>
            <a:ext cx="5443769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Artificial Intelligence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41BE48-480C-531D-91F8-D600B6AC4ECB}"/>
              </a:ext>
            </a:extLst>
          </p:cNvPr>
          <p:cNvSpPr txBox="1">
            <a:spLocks/>
          </p:cNvSpPr>
          <p:nvPr/>
        </p:nvSpPr>
        <p:spPr>
          <a:xfrm>
            <a:off x="6263327" y="4554345"/>
            <a:ext cx="5513110" cy="1552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https://www.pmcpa.org.uk/cases/completed-cases/auth3786623-complainant-v-abbvie/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https://www.pmcpa.org.uk/cases/completed-cases/auth3813823-complainant-v-astrazeneca/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https://www.pmcpa.org.uk/cases/completed-cases/auth3677722-complainant-v-daiichi-sankyo/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https://www.pmcpa.org.uk/cases/completed-cases/auth3810823-complainant-v-gsk/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https://www.pmcpa.org.uk/cases/completed-cases/auth3886324-a-complaint-on-behalf-of-children-s-covid-vaccines-advisory-council-v-moderna/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Potomac River Partners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2024 Year-in-Review  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7FAAD3E-0DFE-B6E9-694D-F74AFA57B4D3}"/>
              </a:ext>
            </a:extLst>
          </p:cNvPr>
          <p:cNvSpPr txBox="1">
            <a:spLocks/>
          </p:cNvSpPr>
          <p:nvPr/>
        </p:nvSpPr>
        <p:spPr>
          <a:xfrm>
            <a:off x="443320" y="4861796"/>
            <a:ext cx="5443769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Cyber Security &amp; Data Privacy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7A09610-3727-14CA-5A3A-9DDD27946942}"/>
              </a:ext>
            </a:extLst>
          </p:cNvPr>
          <p:cNvSpPr txBox="1">
            <a:spLocks/>
          </p:cNvSpPr>
          <p:nvPr/>
        </p:nvSpPr>
        <p:spPr>
          <a:xfrm>
            <a:off x="415563" y="2859800"/>
            <a:ext cx="5471526" cy="2043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https://www.whitecase.com/insight-our-thinking/ai-watch-global-regulatory-tracker-european-union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https://news.bloomberglaw.com/us-law-week/doj-gives-prosecutors-ai-risk-assessment-rules-for-company-talks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https://www.fda.gov/medical-devices/software-medical-device-samd/artificial-intelligence-and-machine-learning-software-medical-device</a:t>
            </a:r>
            <a:r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https://www.fda.gov/science-research/science-and-research-special-topics/artificial-intelligence-and-machine-learning-aiml-drug-development </a:t>
            </a:r>
            <a:r>
              <a:rPr lang="en-US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https://www.imdrf.org/consultations/good-machine-learning-practice-medical-device-development-guiding-principles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4147014-1B90-2335-4E95-31A5775F6694}"/>
              </a:ext>
            </a:extLst>
          </p:cNvPr>
          <p:cNvSpPr txBox="1">
            <a:spLocks/>
          </p:cNvSpPr>
          <p:nvPr/>
        </p:nvSpPr>
        <p:spPr>
          <a:xfrm>
            <a:off x="415563" y="5129330"/>
            <a:ext cx="5471526" cy="1426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https://oig.hhs.gov/reports/all/2024/the-office-for-civil-rights-should-enhance-its-hipaa-audit-program-to-enforce-hipaa-requirements-and-improve-the-protection-of-electronic-protected-health-information/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https://oig.hhs.gov/documents/audit/10066/A-18-21-08014-highlights.pdf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https://oig.hhs.gov/documents/audit/10065/A-18-21-08014.pdf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https://www.lw.com/admin/upload/SiteAttachments/Riding_the_Wave_US_Privacy_Laws_Continue_to_Proliferate_in_2024.pdf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8276"/>
      </p:ext>
    </p:extLst>
  </p:cSld>
  <p:clrMapOvr>
    <a:masterClrMapping/>
  </p:clrMapOvr>
  <p:transition spd="slow" advTm="500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F1357D-FD16-5042-578A-8CAA8B1B1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98F4EF-3D95-0510-7ED8-A09564647956}"/>
              </a:ext>
            </a:extLst>
          </p:cNvPr>
          <p:cNvSpPr txBox="1">
            <a:spLocks/>
          </p:cNvSpPr>
          <p:nvPr/>
        </p:nvSpPr>
        <p:spPr>
          <a:xfrm>
            <a:off x="457200" y="289532"/>
            <a:ext cx="5206753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Digital Marketing Enforcement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AFC604C-B081-CCBC-AD11-723FB4D3F13D}"/>
              </a:ext>
            </a:extLst>
          </p:cNvPr>
          <p:cNvSpPr txBox="1">
            <a:spLocks/>
          </p:cNvSpPr>
          <p:nvPr/>
        </p:nvSpPr>
        <p:spPr>
          <a:xfrm>
            <a:off x="443321" y="594137"/>
            <a:ext cx="5220632" cy="59813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https://www.pmcpa.org.uk/cases/completed-cases/auth3725123-complainant-v-novartis/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https://www.pmcpa.org.uk/media/dqqefepg/public-reprimand-novo-nordisk-final.pdf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https://www.pmcpa.org.uk/cases/completed-cases/auth3751323-ex-employee-v-otsuka/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https://www.pmcpa.org.uk/cases/completed-cases/auth3741223-complainant-v-pfizer/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https://www.pmcpa.org.uk/cases/completed-cases/auth3768523-health-professional-v-sandoz/#:~:text=HEALTH%20PROFESSIONAL%20v%20SANDOZ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https://www.pmcpa.org.uk/cases/completed-cases/auth3656622-health-professional-v-teva/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https://www.gov.uk/government/publications/advertising-investigations-june-2024/promotion-of-a-prescription-only-medicine-by-vertex-pharmaceuticals-incorporated-june-2024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https://www.pmcpa.org.uk/the-code/2024-abpi-code-of-practice-launched-with-a-new-constitution-and-procedure-for-the-pmcpa/</a:t>
            </a:r>
            <a:endParaRPr lang="en-US" sz="1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https://www.raps.org/news-and-articles/news-articles/2024/1/fda-issues-final-guidance-on-major-statement-dtc-a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https://www.raps.org/news-and-articles/news-articles/2024/4/fda-updates-guidance-on-promotional-labeling-and-a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https://www.biospace.com/fda-updates-guidance-to-further-empower-companies-to-address-the-spread-of-misinformation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https://www.statnews.com/pharmalot/2024/09/11/fda-abbvie-migraine-serena-williams-ubrelvy-television-ad/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https://www.mmm-online.com/home/channel/fda-slaps-kaleo-for-misleading-brittany-mahomes-instagram-post/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https://www.raps.org/news-and-articles/news-articles/2024/11/opdp-reprimands-merz-over-instagram-ad-for-botox-c</a:t>
            </a:r>
            <a:endParaRPr lang="de-DE" sz="1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https://www.durbin.senate.gov/newsroom/press-releases/durbin-braun-introduce-protecting-patients-from-deceptive-drug-ads-online-act</a:t>
            </a:r>
            <a:endParaRPr lang="de-DE" sz="1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https://www.durbin.senate.gov/newsroom/press-releases/durbin-leads-senators-in-demanding-answers-from-pfizer-eli-lilly-on-new-telehealth-platforms-amid-concerns-of-inappropriate-prescribing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3B8E63-9F9C-C5C2-E174-29DE44672990}"/>
              </a:ext>
            </a:extLst>
          </p:cNvPr>
          <p:cNvSpPr txBox="1">
            <a:spLocks/>
          </p:cNvSpPr>
          <p:nvPr/>
        </p:nvSpPr>
        <p:spPr>
          <a:xfrm>
            <a:off x="6263640" y="294104"/>
            <a:ext cx="5440680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FDA80BC-0976-5EB2-A099-6ABFB14DD24B}"/>
              </a:ext>
            </a:extLst>
          </p:cNvPr>
          <p:cNvSpPr txBox="1">
            <a:spLocks/>
          </p:cNvSpPr>
          <p:nvPr/>
        </p:nvSpPr>
        <p:spPr>
          <a:xfrm>
            <a:off x="6263641" y="594137"/>
            <a:ext cx="5440680" cy="5853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https://www.justice.gov/opa/pr/opioid-manufacturer-endo-health-solutions-inc-ordered-pay-1536b-criminal-fines-and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https://www.justice.gov/opa/pr/opioid-manufacturer-endo-health-solutions-inc-agrees-global-resolution-criminal-and-civil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https://www.justice.gov/opa/pr/drug-maker-teva-pharmaceuticals-agrees-pay-450m-false-claims-act-settlement-resolve-kickback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https://www.justice.gov/opa/pr/pharmaceutical-company-qol-medical-and-ceo-agree-pay-47m-allegedly-paying-kickbacks-induce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https://www.sec.gov/enforcement-litigation/litigation-releases/lr-26132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https://www.justice.gov/opa/pr/pharmaceutical-company-pays-25m-resolve-alleged-false-claims-act-liability-price-fixing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https://www.justice.gov/opa/pr/generic-pharmaceuticals-manufacturer-pleads-guilty-agrees-15-million-criminal-penalty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https://www.justice.gov/usao-nj/pr/california-pharmaceutical-company-pay-750000-resolve-false-claims-act-liability</a:t>
            </a:r>
            <a:endParaRPr lang="en-US" sz="93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https://www.justice.gov/opa/pr/medical-device-manufacturer-innovasis-inc-and-two-top-executives-agree-pay-12m-settle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https://www.justice.gov/opa/pr/medical-device-company-pay-700000-resolve-false-claims-act-allegations-concerning-inflated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https://www.justice.gov/opa/pr/justice-department-announces-resolution-criminal-and-civil-investigations-mckinsey-companys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https://www.policymed.com/2024/10/humana-reaches-90-million-settlement-in-first-of-its-kind-false-claims-act-settlement.html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https://www.policymed.com/2024/11/hhs-oig-says-humana-received-more-than-13-million-in-cms-overpayments-in-2017-and-2018.html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https://www.justice.gov/opa/pr/davita-pay-over-34m-resolve-allegations-illegal-kickbacks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https://www.justice.gov/usao-sdny/pr/us-attorney-announces-255-million-settlement-durable-medical-equipment-supplier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https://www.justice.gov/opa/pr/compound-ingredient-supplier-medisca-inc-pay-2175m-resolve-allegations-false-and-inflated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https://www.justice.gov/opa/pr/new-jersey-laboratory-and-its-owner-and-ceo-agree-pay-over-13-million-settle-allegations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https://www.justice.gov/opa/pr/united-states-settles-false-claims-act-allegations-against-pharmaceutical-distributor-paying</a:t>
            </a:r>
            <a:r>
              <a:rPr kumimoji="0" lang="en-US" sz="93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93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80E75F-E08D-B62C-7B60-7EC5308B0C3B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9B3E04-7434-3B0A-0094-2CEC4AF3679F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54B54F79-F8DD-C779-8549-F0B6CBEE5C79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Potomac River Partners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2024 Year-in-Review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1000" b="0" i="0" u="none" strike="noStrike" kern="1200" cap="none" spc="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albaum Display"/>
                  <a:ea typeface="+mn-ea"/>
                  <a:cs typeface="Arial" panose="020B0604020202020204" pitchFamily="34" charset="0"/>
                </a:rPr>
                <a:t>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3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"/>
    </mc:Choice>
    <mc:Fallback xmlns="">
      <p:transition advTm="5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831D1B-697D-697E-8D0E-AC52158C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347201-64E1-E54C-0535-F33C85F4285B}"/>
              </a:ext>
            </a:extLst>
          </p:cNvPr>
          <p:cNvSpPr txBox="1">
            <a:spLocks/>
          </p:cNvSpPr>
          <p:nvPr/>
        </p:nvSpPr>
        <p:spPr>
          <a:xfrm>
            <a:off x="457199" y="292608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State Settlements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F40964-459C-6AAF-FAAD-00A55FBED19D}"/>
              </a:ext>
            </a:extLst>
          </p:cNvPr>
          <p:cNvSpPr txBox="1">
            <a:spLocks/>
          </p:cNvSpPr>
          <p:nvPr/>
        </p:nvSpPr>
        <p:spPr>
          <a:xfrm>
            <a:off x="550863" y="5038623"/>
            <a:ext cx="5440680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44E7D6E-A975-9008-26F9-7AF931D9D5FE}"/>
              </a:ext>
            </a:extLst>
          </p:cNvPr>
          <p:cNvSpPr txBox="1">
            <a:spLocks/>
          </p:cNvSpPr>
          <p:nvPr/>
        </p:nvSpPr>
        <p:spPr>
          <a:xfrm>
            <a:off x="457199" y="5373933"/>
            <a:ext cx="5468112" cy="957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https://www.sandoz.com/sandoz-takes-further-steps-resolve-legacy-us-generic-drug-antitrust-class-action-litigation/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https://www.globenewswire.com/news-release/2024/02/29/2837592/0/en/Sandoz-US-subsidiaries-resolve-generic-drug-antitrust-class-action-litigation-with-direct-purchaser-class-plaintiffs.html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6EB316-3D29-3C95-387C-8A0BF922943D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8424B5-B808-C3DA-70FA-B3473ED8050D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B6348949-9A85-5F8A-6B06-F0B628FE4411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Potomac River Partners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2024 Year-in-Review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1000" b="0" i="0" u="none" strike="noStrike" kern="1200" cap="none" spc="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albaum Display"/>
                  <a:ea typeface="+mn-ea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724E27FC-6AF3-EF27-72E4-8E19CE0106B5}"/>
              </a:ext>
            </a:extLst>
          </p:cNvPr>
          <p:cNvSpPr txBox="1">
            <a:spLocks/>
          </p:cNvSpPr>
          <p:nvPr/>
        </p:nvSpPr>
        <p:spPr>
          <a:xfrm>
            <a:off x="429442" y="620768"/>
            <a:ext cx="5471526" cy="4528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https://governor.hawaii.gov/newsroom/2024-23-state-awarded-more-than-900-million-against-major-pharmaceutical-manufacturers-of-plavix/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https://www.lawsuit-information-center.com/2-billion-verdict-in-missouri-motivates-jj-to-settle-talcum-powder-lawsuits.html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https://www.ag.state.mn.us/MNinsulin35/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https://ncdoj.gov/attorney-general-josh-stein-announces-150-million-bipartisan-opioid-settlement-in-principle-with-hikma-pharmaceuticals/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https://www.reuters.com/business/healthcare-pharmaceuticals/drugmaker-amneal-agrees-270-million-us-opioid-settlement-2024-05-03/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https://www.bizjournals.com/richmond/inno/stories/news/2024/07/26/indivior-opioid-settlement-virginia.html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https://mayor.baltimorecity.gov/news/press-releases/2024-09-09-city-baltimore-reaches-80-million-deal-teva-pharmaceuticals-resolve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https://www.reuters.com/legal/ohio-top-court-says-pharmacies-could-not-be-sued-over-opioid-epidemic-2024-12-10/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https://www.lieffcabraser.com/2024/02/plaintiffs-counsel-announce-that-court-grants-final-approval-to-mckinseys-230m-opioid-settlement-with-cities-schools/#:~:text=McKinsey%20had%20agreed%20to%20the,monetary%20restitution%20specifically%20for%20schools.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https://abcnews.go.com/US/publicis-health-agrees-350m-settlement-claims-helped-purdue/story?id=106880427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https://www.texasattorneygeneral.gov/news/releases/attorney-general-ken-paxton-secures-14-billion-settlement-meta-over-its-unauthorized-capture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38D66D2-07AA-1694-1270-59B8255CF938}"/>
              </a:ext>
            </a:extLst>
          </p:cNvPr>
          <p:cNvSpPr txBox="1">
            <a:spLocks/>
          </p:cNvSpPr>
          <p:nvPr/>
        </p:nvSpPr>
        <p:spPr>
          <a:xfrm>
            <a:off x="6263640" y="617678"/>
            <a:ext cx="5468112" cy="385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https://topclassactions.com/lawsuit-settlements/prescription/generic-drug-makers-to-pay-combined-45m-to-settle-price-fixing-litigation/#:~:text=Who%3A%20Generic%20drug%20makers%20Apotex,for%20a%20number%20of%20medications.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https://news.bloomberglaw.com/antitrust/pfizer-settles-lipitor-antitrust-lawsuit-with-93-million-payout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https://www.pymnts.com/cpi-posts/pfizers-wyeth-to-pay-39-million-to-settle-antitrust-claims-on-effexor-xr/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https://www.eatg.org/hiv-news/hiv-drugmaker-gilead-sciences-agrees-to-40m-settlement-over-claims-it-delayed-treatment-rollout/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https://healthexec.com/topics/healthcare-management/legal-news/philips-settles-cases-over-faulty-sleep-apnea-machines-11b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https://otp.tools.investis.com/generic/regulatory-story.aspx?cid=410&amp;newsid=1873769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https://www.biospace.com/sanofi-agrees-to-settle-4-000-zantac-cancer-lawsuits-in-us-state-courts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https://www.bloomberg.com/news/articles/2024-05-08/pfizer-agrees-to-settle-more-than-10-000-zantac-cancer-lawsuits?sref=XGjS8839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https://www.cnn.com/2024/03/27/health/fda-ivermectin-lawsuit/index.html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B54BD3-5A62-09F0-AD8F-292E99AD8F10}"/>
              </a:ext>
            </a:extLst>
          </p:cNvPr>
          <p:cNvSpPr txBox="1">
            <a:spLocks/>
          </p:cNvSpPr>
          <p:nvPr/>
        </p:nvSpPr>
        <p:spPr>
          <a:xfrm>
            <a:off x="6263640" y="4194706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9A14D3E-2F7F-B2F9-6493-9E82ECCBB95D}"/>
              </a:ext>
            </a:extLst>
          </p:cNvPr>
          <p:cNvSpPr txBox="1">
            <a:spLocks/>
          </p:cNvSpPr>
          <p:nvPr/>
        </p:nvSpPr>
        <p:spPr>
          <a:xfrm>
            <a:off x="6263640" y="4527097"/>
            <a:ext cx="5468112" cy="1626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https://www.justice.gov/usao-az/pr/seven-charged-arizona-part-department-justices-2024-national-health-care-fraud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https://www.yahoo.com/news/medical-entrepreneur-her-dj-husband-211153984.html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https://www.justice.gov/usao-mn/pr/federal-jury-convicts-minneapolis-man-insider-trading-scheme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https://www.startribune.com/former-medtronic-consultant-sentenced-to-18-months-in-federal-prison-for-insider-trading/601172547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0EFE5D0-97CC-3346-D745-9C70B5163DF5}"/>
              </a:ext>
            </a:extLst>
          </p:cNvPr>
          <p:cNvSpPr txBox="1">
            <a:spLocks/>
          </p:cNvSpPr>
          <p:nvPr/>
        </p:nvSpPr>
        <p:spPr>
          <a:xfrm>
            <a:off x="6263640" y="295460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Civil Litigation</a:t>
            </a:r>
          </a:p>
        </p:txBody>
      </p:sp>
    </p:spTree>
    <p:extLst>
      <p:ext uri="{BB962C8B-B14F-4D97-AF65-F5344CB8AC3E}">
        <p14:creationId xmlns:p14="http://schemas.microsoft.com/office/powerpoint/2010/main" val="10941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5F4B50-32B6-D5A1-1072-721E96CC5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8A341C9C-0017-CA5F-1373-0782A1E0BE91}"/>
              </a:ext>
            </a:extLst>
          </p:cNvPr>
          <p:cNvSpPr txBox="1">
            <a:spLocks/>
          </p:cNvSpPr>
          <p:nvPr/>
        </p:nvSpPr>
        <p:spPr>
          <a:xfrm>
            <a:off x="6291072" y="311596"/>
            <a:ext cx="5440680" cy="88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BA7AA4A-7651-D93A-1622-044A127739A8}"/>
              </a:ext>
            </a:extLst>
          </p:cNvPr>
          <p:cNvSpPr txBox="1">
            <a:spLocks/>
          </p:cNvSpPr>
          <p:nvPr/>
        </p:nvSpPr>
        <p:spPr>
          <a:xfrm>
            <a:off x="429441" y="636860"/>
            <a:ext cx="5323659" cy="2027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BB3D8-F3B9-19FE-1824-367F5FA23DED}"/>
              </a:ext>
            </a:extLst>
          </p:cNvPr>
          <p:cNvSpPr txBox="1">
            <a:spLocks/>
          </p:cNvSpPr>
          <p:nvPr/>
        </p:nvSpPr>
        <p:spPr>
          <a:xfrm>
            <a:off x="457199" y="3409059"/>
            <a:ext cx="546811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Compliance News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01A4ED6-9C39-F9FD-834E-B2C845C7A2C3}"/>
              </a:ext>
            </a:extLst>
          </p:cNvPr>
          <p:cNvSpPr txBox="1">
            <a:spLocks/>
          </p:cNvSpPr>
          <p:nvPr/>
        </p:nvSpPr>
        <p:spPr>
          <a:xfrm>
            <a:off x="453347" y="3715954"/>
            <a:ext cx="5440680" cy="2919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https://www.fda.gov/news-events/press-announcements/fda-authorizes-floridas-drug-importation-program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https://medtechintelligence.com/news_article/discussion-paper-health-equity-for-medical-devices/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https://www.fda.gov/media/176663/download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https://www.fda.gov/regulatory-information/search-fda-guidance-documents/real-world-evidence-considerations-regarding-non-interventional-studies-drug-and-biological-products</a:t>
            </a:r>
            <a:endParaRPr lang="en-US" sz="105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https://www.fda.gov/news-events/press-announcements/fda-takes-action-aimed-helping-ensure-safety-and-effectiveness-laboratory-developed-tests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https://www.supremecourt.gov/opinions/23pdf/22-451_7m58.pdf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https://www.sidley.com/en/insights/newsupdates/2024/07/potential-implications-of-loper-bright-for-the-healthcare-industry</a:t>
            </a:r>
            <a:endParaRPr lang="en-US" sz="1050">
              <a:solidFill>
                <a:srgbClr val="0563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E582B7-A43C-082F-DBA0-E8771AB1937B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33E764-D102-0417-78E4-001F9A25E21A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446E1B6D-CFEE-CE06-A794-90A426324AB7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Potomac River Partners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2024 Year-in-Review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1000" b="0" i="0" u="none" strike="noStrike" kern="1200" cap="none" spc="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albaum Display"/>
                  <a:ea typeface="+mn-ea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593182A0-C569-583B-111C-4909E931A7A9}"/>
              </a:ext>
            </a:extLst>
          </p:cNvPr>
          <p:cNvSpPr txBox="1">
            <a:spLocks/>
          </p:cNvSpPr>
          <p:nvPr/>
        </p:nvSpPr>
        <p:spPr>
          <a:xfrm>
            <a:off x="457199" y="292608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Individual Responsibility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47F2792-7887-1D47-6A51-8C8FA788E6C0}"/>
              </a:ext>
            </a:extLst>
          </p:cNvPr>
          <p:cNvSpPr txBox="1">
            <a:spLocks/>
          </p:cNvSpPr>
          <p:nvPr/>
        </p:nvSpPr>
        <p:spPr>
          <a:xfrm>
            <a:off x="460248" y="636860"/>
            <a:ext cx="5468112" cy="2644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https://www.justice.gov/opa/pr/man-sentenced-87m-healthcare-fraud-kickback-conspiracy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https://www.sec.gov/litigation/litreleases/lr-25970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https://www.justice.gov/opa/pr/biotech-ceo-sentenced-28m-covid-19-securities-fraud-scheme-and-obstruction-related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https://www.reuters.com/legal/government/ex-sandoz-exec-gets-probation-price-fixing-after-cooperation-deal-2024-05-15/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https://www.justice.gov/usao-ma/pr/former-takeda-employee-pleads-guilty-wire-fraud-23-million-embezzlement-scheme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https://www.justice.gov/opa/pr/founder-and-chief-executive-officer-injectable-stem-cell-product-manufacturer-sentenced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https://www.justice.gov/opa/pr/federal-jury-maryland-convicted-two-men-yesterday-their-roles-scheme-lie-investors-cytodyn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A5F1CDA-1FC8-22F6-8C68-B28378B40FFB}"/>
              </a:ext>
            </a:extLst>
          </p:cNvPr>
          <p:cNvSpPr txBox="1">
            <a:spLocks/>
          </p:cNvSpPr>
          <p:nvPr/>
        </p:nvSpPr>
        <p:spPr>
          <a:xfrm>
            <a:off x="6263640" y="292608"/>
            <a:ext cx="546811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Compliance News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0F2ECA1-6F75-044A-3B16-0490B1C42002}"/>
              </a:ext>
            </a:extLst>
          </p:cNvPr>
          <p:cNvSpPr txBox="1">
            <a:spLocks/>
          </p:cNvSpPr>
          <p:nvPr/>
        </p:nvSpPr>
        <p:spPr>
          <a:xfrm>
            <a:off x="6263640" y="621456"/>
            <a:ext cx="5322980" cy="402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/2024/06/the-potential-implications-of-loper-bright-for-fda-and-fda-regulated-industries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https://www.supremecourt.gov/opinions/23pdf/23-124_8nk0.pdf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https://www.cbsnews.com/news/supreme-court-purdue-pharma-bankruptcy-opinion/</a:t>
            </a:r>
            <a:endParaRPr lang="en-US" sz="105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https://oig.hhs.gov/documents/advisory-opinions/9914/AO-24-03.pdf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https://www.fda.gov/media/175584/download?attachment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https://www.fda.gov/media/180633/download?attachment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https://www.fda.gov/inspections-compliance-enforcement-and-criminal-investigations/warning-letters/mimedx-group-inc-662942-12202023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https://www.fda.gov/inspections-compliance-enforcement-and-criminal-investigations/warning-letters/globus-medical-inc-685606-07152024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https://www.fda.gov/inspections-compliance-enforcement-and-criminal-investigations/warning-letters/applied-therapeutics-inc-696833-12032024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https://www.bcg.com/press/28august2024-bcg-resolution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https://www.justice.gov/opa/pr/sap-pay-over-220m-resolve-foreign-bribery-investigations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https://www.sidley.com/en/insights/newsupdates/2024/12/hhs-oig-updates-compliance-program-guidance-for-nursing-facilities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A7CE95A-BEC5-DF36-AAE2-1AA1BFBCD1BC}"/>
              </a:ext>
            </a:extLst>
          </p:cNvPr>
          <p:cNvSpPr txBox="1">
            <a:spLocks/>
          </p:cNvSpPr>
          <p:nvPr/>
        </p:nvSpPr>
        <p:spPr>
          <a:xfrm>
            <a:off x="6263640" y="4448656"/>
            <a:ext cx="535967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International Compliance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D438600-D369-912E-06D6-8B859D52C054}"/>
              </a:ext>
            </a:extLst>
          </p:cNvPr>
          <p:cNvSpPr txBox="1">
            <a:spLocks/>
          </p:cNvSpPr>
          <p:nvPr/>
        </p:nvSpPr>
        <p:spPr>
          <a:xfrm>
            <a:off x="6263640" y="4779052"/>
            <a:ext cx="5322980" cy="1716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https://www.msn.com/en-in/news/other/govt-bans-pharma-firms-gifts-travel-sponsorship-for-doctors/ar-BB1jMCKd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https://www.raps.org/news-and-articles/news-articles/2024/4/latin-america-roundup-brazil-to-recognize-other-ag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https://www.europarl.europa.eu/news/en/press-room/20240408IPR20308/parliament-adopts-its-position-on-eu-pharmaceutical-reform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 algn="l">
              <a:spcBef>
                <a:spcPts val="7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https://www.ifpma.org/resources/our-ethos-in-action-decision-making-framework-toolkit/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90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B02773-F233-9A7B-4590-A375026C4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098D486-377B-1F45-7C33-3CAC66E59660}"/>
              </a:ext>
            </a:extLst>
          </p:cNvPr>
          <p:cNvSpPr txBox="1">
            <a:spLocks/>
          </p:cNvSpPr>
          <p:nvPr/>
        </p:nvSpPr>
        <p:spPr>
          <a:xfrm>
            <a:off x="457199" y="571418"/>
            <a:ext cx="5719868" cy="50929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676E6-4FAB-89D2-AF79-2E678E3786F6}"/>
              </a:ext>
            </a:extLst>
          </p:cNvPr>
          <p:cNvSpPr txBox="1">
            <a:spLocks/>
          </p:cNvSpPr>
          <p:nvPr/>
        </p:nvSpPr>
        <p:spPr>
          <a:xfrm>
            <a:off x="457200" y="292608"/>
            <a:ext cx="546811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International Compliance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08E095-3A5D-F029-BED4-D0AB03BAF41F}"/>
              </a:ext>
            </a:extLst>
          </p:cNvPr>
          <p:cNvSpPr txBox="1">
            <a:spLocks/>
          </p:cNvSpPr>
          <p:nvPr/>
        </p:nvSpPr>
        <p:spPr>
          <a:xfrm>
            <a:off x="457200" y="610898"/>
            <a:ext cx="5440680" cy="1655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https://www.arnoldporter.com/en/perspectives/advisories/2024/10/chinas-first-official-anti-corruption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https://www.raps.org/News-and-Articles/News-Articles/2024/12/EMA,-HMA-overhaul-guidance-on-data-transparency-in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https://ec.europa.eu/commission/presscorner/detail/en/ip_24_5581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https://www.koreabiomed.com/news/articleView.html?idxno=24690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https://www.reuters.com/business/healthcare-pharmaceuticals/uk-watchdog-fines-viatris-19-mln-over-rule-breach-theramex-probe-2024-11-22/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A3F75F-A4AF-9553-2B79-953ED2B78EFE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2F70E4-395F-792A-3289-8725AAFBCDBA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D03EEEA4-6B04-7EFA-8F75-AEFCE0C7B0A3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Potomac River Partners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2024 Year-in-Review  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•</a:t>
              </a: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4593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1000" b="0" i="0" u="none" strike="noStrike" kern="1200" cap="none" spc="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Walbaum Display"/>
                  <a:ea typeface="+mn-ea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4609AA80-1C06-CACE-6F8C-3EA6597DF829}"/>
              </a:ext>
            </a:extLst>
          </p:cNvPr>
          <p:cNvSpPr txBox="1">
            <a:spLocks/>
          </p:cNvSpPr>
          <p:nvPr/>
        </p:nvSpPr>
        <p:spPr>
          <a:xfrm>
            <a:off x="457200" y="2360226"/>
            <a:ext cx="546811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Drug Approvals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39771F28-0715-E83A-8F10-678FC11B9441}"/>
              </a:ext>
            </a:extLst>
          </p:cNvPr>
          <p:cNvSpPr txBox="1">
            <a:spLocks/>
          </p:cNvSpPr>
          <p:nvPr/>
        </p:nvSpPr>
        <p:spPr>
          <a:xfrm>
            <a:off x="457200" y="2719347"/>
            <a:ext cx="5440680" cy="950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https://www.fda.gov/drugs/novel-drug-approvals-fda/novel-drug-approvals-2024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https://www.fda.gov/medical-devices/recently-approved-devices/2024-device-approvals</a:t>
            </a:r>
            <a: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https://www.biospace.com/fda/5-novel-fda-approvals-notched-in-2024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796B96B-D15E-5861-2C68-80B7FAC9B898}"/>
              </a:ext>
            </a:extLst>
          </p:cNvPr>
          <p:cNvSpPr txBox="1">
            <a:spLocks/>
          </p:cNvSpPr>
          <p:nvPr/>
        </p:nvSpPr>
        <p:spPr>
          <a:xfrm>
            <a:off x="457200" y="3779523"/>
            <a:ext cx="546811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What’s Next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2B3BC98-2FEA-D0B6-BF6A-64C9FF82253F}"/>
              </a:ext>
            </a:extLst>
          </p:cNvPr>
          <p:cNvSpPr txBox="1">
            <a:spLocks/>
          </p:cNvSpPr>
          <p:nvPr/>
        </p:nvSpPr>
        <p:spPr>
          <a:xfrm>
            <a:off x="457200" y="4144098"/>
            <a:ext cx="5468112" cy="13476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https://www2.deloitte.com/us/en/insights/industry/health-care/life-sciences-and-health-care-industry-outlooks/2025-life-sciences-executive-outlook.html</a:t>
            </a:r>
            <a:endParaRPr lang="en-US" sz="105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https://www.hoganlovells.com/en/publications/chevrons-demise-brings-promises-perils-for-life-sciences-companies</a:t>
            </a:r>
            <a:endParaRPr lang="en-US" sz="105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https://btlaw.com/insights/news/2024/us-healthcare-life-science-industries-face-rising-compliance-pressures?utm_source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B42EA2-E5AA-516B-5D6B-1041233E78E8}"/>
              </a:ext>
            </a:extLst>
          </p:cNvPr>
          <p:cNvSpPr txBox="1">
            <a:spLocks/>
          </p:cNvSpPr>
          <p:nvPr/>
        </p:nvSpPr>
        <p:spPr>
          <a:xfrm>
            <a:off x="6263640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Music Credits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D681770-6EDC-1996-DA9D-995D5D6C3E4D}"/>
              </a:ext>
            </a:extLst>
          </p:cNvPr>
          <p:cNvSpPr txBox="1">
            <a:spLocks/>
          </p:cNvSpPr>
          <p:nvPr/>
        </p:nvSpPr>
        <p:spPr>
          <a:xfrm>
            <a:off x="6263640" y="702904"/>
            <a:ext cx="5719868" cy="5853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News by DayNigthMorning (CC BY-NY-ND)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Mellow Corporate by DayNigthMorning (CC BY-NC-ND)</a:t>
            </a:r>
            <a:endParaRPr lang="en-US" sz="11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Corporate by Lite Saturation (CC NY-NC-BD)</a:t>
            </a:r>
            <a:endParaRPr lang="en-US" sz="11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Medical by Paul Yudkin</a:t>
            </a:r>
            <a:endParaRPr lang="en-US" sz="1100" dirty="0">
              <a:solidFill>
                <a:schemeClr val="bg2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"/>
    </mc:Choice>
    <mc:Fallback xmlns="">
      <p:transition advTm="5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68C43-A037-4971-6BCC-0C009F42B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E4BE70E6-7E8D-3183-0FC4-F8C3878703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0" y="7449"/>
            <a:ext cx="12195478" cy="6850551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6673E1-4CD5-5557-9263-45B8903D0512}"/>
              </a:ext>
            </a:extLst>
          </p:cNvPr>
          <p:cNvSpPr/>
          <p:nvPr/>
        </p:nvSpPr>
        <p:spPr>
          <a:xfrm rot="10800000">
            <a:off x="-5289" y="1"/>
            <a:ext cx="12192002" cy="6858003"/>
          </a:xfrm>
          <a:prstGeom prst="rect">
            <a:avLst/>
          </a:prstGeom>
          <a:gradFill flip="none" rotWithShape="1">
            <a:gsLst>
              <a:gs pos="66000">
                <a:srgbClr val="000E42">
                  <a:alpha val="55000"/>
                </a:srgbClr>
              </a:gs>
              <a:gs pos="13000">
                <a:srgbClr val="000E42">
                  <a:alpha val="0"/>
                </a:srgb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82EAEDD-6031-878D-37A7-90545CE48F72}"/>
              </a:ext>
            </a:extLst>
          </p:cNvPr>
          <p:cNvSpPr/>
          <p:nvPr/>
        </p:nvSpPr>
        <p:spPr>
          <a:xfrm rot="16200000">
            <a:off x="4868361" y="-4878880"/>
            <a:ext cx="2451657" cy="12191999"/>
          </a:xfrm>
          <a:prstGeom prst="rect">
            <a:avLst/>
          </a:prstGeom>
          <a:gradFill flip="none" rotWithShape="1">
            <a:gsLst>
              <a:gs pos="50000">
                <a:srgbClr val="000E42">
                  <a:alpha val="48249"/>
                </a:srgbClr>
              </a:gs>
              <a:gs pos="0">
                <a:srgbClr val="000E4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A7562D37-0192-1ACD-4238-BA621AEF5FD0}"/>
              </a:ext>
            </a:extLst>
          </p:cNvPr>
          <p:cNvSpPr txBox="1">
            <a:spLocks/>
          </p:cNvSpPr>
          <p:nvPr/>
        </p:nvSpPr>
        <p:spPr>
          <a:xfrm>
            <a:off x="750260" y="3324550"/>
            <a:ext cx="7100395" cy="13777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ContactUs@potomacriverpartners.com</a:t>
            </a:r>
            <a:r>
              <a:rPr lang="en-US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/>
            </a:pPr>
            <a:r>
              <a:rPr lang="en-US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www.PotomacRiverPartners.com</a:t>
            </a:r>
            <a:endParaRPr lang="en-US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C4C7E27-6953-36FC-FE98-A986C4BD1774}"/>
              </a:ext>
            </a:extLst>
          </p:cNvPr>
          <p:cNvSpPr txBox="1">
            <a:spLocks/>
          </p:cNvSpPr>
          <p:nvPr/>
        </p:nvSpPr>
        <p:spPr>
          <a:xfrm>
            <a:off x="708809" y="1697982"/>
            <a:ext cx="4821223" cy="148993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600">
                <a:cs typeface="Arial" panose="020B0604020202020204" pitchFamily="34" charset="0"/>
              </a:rPr>
              <a:t>For more information</a:t>
            </a:r>
          </a:p>
        </p:txBody>
      </p:sp>
      <p:grpSp>
        <p:nvGrpSpPr>
          <p:cNvPr id="36" name="Graphic 3">
            <a:extLst>
              <a:ext uri="{FF2B5EF4-FFF2-40B4-BE49-F238E27FC236}">
                <a16:creationId xmlns:a16="http://schemas.microsoft.com/office/drawing/2014/main" id="{BB13E2EC-B344-B22A-B256-35F8C9245726}"/>
              </a:ext>
            </a:extLst>
          </p:cNvPr>
          <p:cNvGrpSpPr>
            <a:grpSpLocks noChangeAspect="1"/>
          </p:cNvGrpSpPr>
          <p:nvPr/>
        </p:nvGrpSpPr>
        <p:grpSpPr>
          <a:xfrm>
            <a:off x="9162686" y="623209"/>
            <a:ext cx="2244976" cy="832978"/>
            <a:chOff x="4181189" y="2739104"/>
            <a:chExt cx="3821905" cy="1418081"/>
          </a:xfrm>
        </p:grpSpPr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4F76EC97-CB6F-63BF-9A27-063B728711F8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40" name="Graphic 3">
                <a:extLst>
                  <a:ext uri="{FF2B5EF4-FFF2-40B4-BE49-F238E27FC236}">
                    <a16:creationId xmlns:a16="http://schemas.microsoft.com/office/drawing/2014/main" id="{04CA2507-7C66-16BB-7F43-4F77C80A9C1C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7913B7AB-1886-35BC-A32B-1287974B750B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2B45035F-42E4-A929-496E-A205B6D86B5A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A1A0C9AB-71F4-1B36-AA66-A0F8D6121E67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B6EFAEAC-0F56-0C02-5794-566482BC733A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D2BD63B-1EDC-27CA-343B-C4B4AB9EF41A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E862F71-6004-E066-37FD-7A8182074176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75A762B-E204-48D1-D4D7-34863103481A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C354D2F8-4DED-C829-A90D-1D24F13B1393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aphic 3">
                <a:extLst>
                  <a:ext uri="{FF2B5EF4-FFF2-40B4-BE49-F238E27FC236}">
                    <a16:creationId xmlns:a16="http://schemas.microsoft.com/office/drawing/2014/main" id="{0499ADC9-3871-0BCA-B25B-4C7DC6F51EC9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F2F68C29-FA7C-FBDA-8816-9202FC1DAD9C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E213A31A-5C2F-9CBD-24F2-6C6E8FEEF7B8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A533028F-4283-41DE-1EE9-5D72C10E1F10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B62FC6ED-5816-61F1-C419-594134132B8E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1EAB7019-FD24-7F25-6BFA-2617A77527EE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336ADD47-821E-7208-3ECE-F51C768AA676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4C18D397-7126-867D-3DEB-C00AD86E3E71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7DB9BAB6-0190-806B-31E3-D62FC851A5DA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F7969A61-FCBE-C8C0-323C-A028A77AC6EA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6D2704DB-3F06-76E1-B34F-65D2ECF33459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B6B02D78-7428-BE50-40DA-6B13BE425A9E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3F1E832A-6368-8D94-DAB2-C7868F7D7E8B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0971184-EF0B-8FE1-79AD-BE8881C41BE1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82624F3-7CBA-5744-3736-A91915BEFBD6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90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27297-89FC-B18E-AEB8-19EB16B60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8F8C1835-7424-755B-8341-53A97EC4DD81}"/>
              </a:ext>
            </a:extLst>
          </p:cNvPr>
          <p:cNvSpPr txBox="1">
            <a:spLocks/>
          </p:cNvSpPr>
          <p:nvPr/>
        </p:nvSpPr>
        <p:spPr>
          <a:xfrm>
            <a:off x="2272442" y="873531"/>
            <a:ext cx="3691353" cy="165771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300">
                <a:solidFill>
                  <a:srgbClr val="000E22">
                    <a:alpha val="0"/>
                  </a:srgbClr>
                </a:solidFill>
                <a:latin typeface="+mj-lt"/>
                <a:cs typeface="Arial" panose="020B0604020202020204" pitchFamily="34" charset="0"/>
              </a:rPr>
              <a:t>States Prioritize Comprehensive Data Privacy Laws</a:t>
            </a:r>
          </a:p>
        </p:txBody>
      </p: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AF14E277-D24D-CD46-4151-2CCCCB378D24}"/>
              </a:ext>
            </a:extLst>
          </p:cNvPr>
          <p:cNvGrpSpPr/>
          <p:nvPr/>
        </p:nvGrpSpPr>
        <p:grpSpPr>
          <a:xfrm>
            <a:off x="9355671" y="3520384"/>
            <a:ext cx="701364" cy="804694"/>
            <a:chOff x="9099493" y="3359520"/>
            <a:chExt cx="701364" cy="804694"/>
          </a:xfrm>
        </p:grpSpPr>
        <p:sp>
          <p:nvSpPr>
            <p:cNvPr id="1038" name="Freeform 1037">
              <a:extLst>
                <a:ext uri="{FF2B5EF4-FFF2-40B4-BE49-F238E27FC236}">
                  <a16:creationId xmlns:a16="http://schemas.microsoft.com/office/drawing/2014/main" id="{D463B331-4CC2-867E-60DD-4B4453034FE5}"/>
                </a:ext>
              </a:extLst>
            </p:cNvPr>
            <p:cNvSpPr/>
            <p:nvPr/>
          </p:nvSpPr>
          <p:spPr>
            <a:xfrm>
              <a:off x="9099493" y="3359520"/>
              <a:ext cx="701364" cy="804692"/>
            </a:xfrm>
            <a:custGeom>
              <a:avLst/>
              <a:gdLst>
                <a:gd name="connsiteX0" fmla="*/ 345681 w 701364"/>
                <a:gd name="connsiteY0" fmla="*/ 804154 h 804692"/>
                <a:gd name="connsiteX1" fmla="*/ 175904 w 701364"/>
                <a:gd name="connsiteY1" fmla="*/ 739753 h 804692"/>
                <a:gd name="connsiteX2" fmla="*/ 0 w 701364"/>
                <a:gd name="connsiteY2" fmla="*/ 497212 h 804692"/>
                <a:gd name="connsiteX3" fmla="*/ 0 w 701364"/>
                <a:gd name="connsiteY3" fmla="*/ 118772 h 804692"/>
                <a:gd name="connsiteX4" fmla="*/ 23621 w 701364"/>
                <a:gd name="connsiteY4" fmla="*/ 95117 h 804692"/>
                <a:gd name="connsiteX5" fmla="*/ 268390 w 701364"/>
                <a:gd name="connsiteY5" fmla="*/ 51724 h 804692"/>
                <a:gd name="connsiteX6" fmla="*/ 331951 w 701364"/>
                <a:gd name="connsiteY6" fmla="*/ 8988 h 804692"/>
                <a:gd name="connsiteX7" fmla="*/ 369567 w 701364"/>
                <a:gd name="connsiteY7" fmla="*/ 10793 h 804692"/>
                <a:gd name="connsiteX8" fmla="*/ 432028 w 701364"/>
                <a:gd name="connsiteY8" fmla="*/ 52442 h 804692"/>
                <a:gd name="connsiteX9" fmla="*/ 677743 w 701364"/>
                <a:gd name="connsiteY9" fmla="*/ 95117 h 804692"/>
                <a:gd name="connsiteX10" fmla="*/ 701364 w 701364"/>
                <a:gd name="connsiteY10" fmla="*/ 118772 h 804692"/>
                <a:gd name="connsiteX11" fmla="*/ 701364 w 701364"/>
                <a:gd name="connsiteY11" fmla="*/ 497212 h 804692"/>
                <a:gd name="connsiteX12" fmla="*/ 525460 w 701364"/>
                <a:gd name="connsiteY12" fmla="*/ 739753 h 804692"/>
                <a:gd name="connsiteX13" fmla="*/ 355683 w 701364"/>
                <a:gd name="connsiteY13" fmla="*/ 804154 h 804692"/>
                <a:gd name="connsiteX14" fmla="*/ 345681 w 701364"/>
                <a:gd name="connsiteY14" fmla="*/ 804154 h 80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1364" h="804692">
                  <a:moveTo>
                    <a:pt x="345681" y="804154"/>
                  </a:moveTo>
                  <a:cubicBezTo>
                    <a:pt x="342206" y="803406"/>
                    <a:pt x="259661" y="785184"/>
                    <a:pt x="175904" y="739753"/>
                  </a:cubicBezTo>
                  <a:cubicBezTo>
                    <a:pt x="60824" y="677334"/>
                    <a:pt x="0" y="593465"/>
                    <a:pt x="0" y="497212"/>
                  </a:cubicBezTo>
                  <a:lnTo>
                    <a:pt x="0" y="118772"/>
                  </a:lnTo>
                  <a:cubicBezTo>
                    <a:pt x="0" y="105707"/>
                    <a:pt x="10574" y="95117"/>
                    <a:pt x="23621" y="95117"/>
                  </a:cubicBezTo>
                  <a:cubicBezTo>
                    <a:pt x="149004" y="95117"/>
                    <a:pt x="223779" y="71523"/>
                    <a:pt x="268390" y="51724"/>
                  </a:cubicBezTo>
                  <a:cubicBezTo>
                    <a:pt x="314610" y="31213"/>
                    <a:pt x="330573" y="10523"/>
                    <a:pt x="331951" y="8988"/>
                  </a:cubicBezTo>
                  <a:cubicBezTo>
                    <a:pt x="342211" y="-3861"/>
                    <a:pt x="360991" y="-2646"/>
                    <a:pt x="369567" y="10793"/>
                  </a:cubicBezTo>
                  <a:cubicBezTo>
                    <a:pt x="371000" y="12672"/>
                    <a:pt x="390001" y="32612"/>
                    <a:pt x="432028" y="52442"/>
                  </a:cubicBezTo>
                  <a:cubicBezTo>
                    <a:pt x="473303" y="71910"/>
                    <a:pt x="553338" y="95117"/>
                    <a:pt x="677743" y="95117"/>
                  </a:cubicBezTo>
                  <a:cubicBezTo>
                    <a:pt x="690783" y="95117"/>
                    <a:pt x="701364" y="105707"/>
                    <a:pt x="701364" y="118772"/>
                  </a:cubicBezTo>
                  <a:lnTo>
                    <a:pt x="701364" y="497212"/>
                  </a:lnTo>
                  <a:cubicBezTo>
                    <a:pt x="701364" y="593465"/>
                    <a:pt x="640540" y="677334"/>
                    <a:pt x="525460" y="739753"/>
                  </a:cubicBezTo>
                  <a:cubicBezTo>
                    <a:pt x="441703" y="785184"/>
                    <a:pt x="359158" y="803406"/>
                    <a:pt x="355683" y="804154"/>
                  </a:cubicBezTo>
                  <a:cubicBezTo>
                    <a:pt x="352385" y="804872"/>
                    <a:pt x="348971" y="804872"/>
                    <a:pt x="345681" y="804154"/>
                  </a:cubicBezTo>
                  <a:close/>
                </a:path>
              </a:pathLst>
            </a:custGeom>
            <a:solidFill>
              <a:srgbClr val="AB1FFF"/>
            </a:solidFill>
            <a:ln w="1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9" name="Freeform 1038">
              <a:extLst>
                <a:ext uri="{FF2B5EF4-FFF2-40B4-BE49-F238E27FC236}">
                  <a16:creationId xmlns:a16="http://schemas.microsoft.com/office/drawing/2014/main" id="{79B1B4F7-0D56-ABBE-F444-F80974D6BE51}"/>
                </a:ext>
              </a:extLst>
            </p:cNvPr>
            <p:cNvSpPr/>
            <p:nvPr/>
          </p:nvSpPr>
          <p:spPr>
            <a:xfrm>
              <a:off x="9450174" y="3359557"/>
              <a:ext cx="350682" cy="804657"/>
            </a:xfrm>
            <a:custGeom>
              <a:avLst/>
              <a:gdLst>
                <a:gd name="connsiteX0" fmla="*/ 327062 w 350682"/>
                <a:gd name="connsiteY0" fmla="*/ 95080 h 804657"/>
                <a:gd name="connsiteX1" fmla="*/ 81347 w 350682"/>
                <a:gd name="connsiteY1" fmla="*/ 52399 h 804657"/>
                <a:gd name="connsiteX2" fmla="*/ 18886 w 350682"/>
                <a:gd name="connsiteY2" fmla="*/ 10756 h 804657"/>
                <a:gd name="connsiteX3" fmla="*/ 0 w 350682"/>
                <a:gd name="connsiteY3" fmla="*/ 0 h 804657"/>
                <a:gd name="connsiteX4" fmla="*/ 0 w 350682"/>
                <a:gd name="connsiteY4" fmla="*/ 804657 h 804657"/>
                <a:gd name="connsiteX5" fmla="*/ 350683 w 350682"/>
                <a:gd name="connsiteY5" fmla="*/ 497168 h 804657"/>
                <a:gd name="connsiteX6" fmla="*/ 350683 w 350682"/>
                <a:gd name="connsiteY6" fmla="*/ 118735 h 804657"/>
                <a:gd name="connsiteX7" fmla="*/ 327062 w 350682"/>
                <a:gd name="connsiteY7" fmla="*/ 95080 h 80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0682" h="804657">
                  <a:moveTo>
                    <a:pt x="327062" y="95080"/>
                  </a:moveTo>
                  <a:cubicBezTo>
                    <a:pt x="202657" y="95080"/>
                    <a:pt x="122622" y="71873"/>
                    <a:pt x="81347" y="52399"/>
                  </a:cubicBezTo>
                  <a:cubicBezTo>
                    <a:pt x="39320" y="32575"/>
                    <a:pt x="20319" y="12635"/>
                    <a:pt x="18886" y="10756"/>
                  </a:cubicBezTo>
                  <a:cubicBezTo>
                    <a:pt x="14763" y="4298"/>
                    <a:pt x="8015" y="190"/>
                    <a:pt x="0" y="0"/>
                  </a:cubicBezTo>
                  <a:lnTo>
                    <a:pt x="0" y="804657"/>
                  </a:lnTo>
                  <a:cubicBezTo>
                    <a:pt x="14327" y="804657"/>
                    <a:pt x="350683" y="725577"/>
                    <a:pt x="350683" y="497168"/>
                  </a:cubicBezTo>
                  <a:lnTo>
                    <a:pt x="350683" y="118735"/>
                  </a:lnTo>
                  <a:cubicBezTo>
                    <a:pt x="350683" y="105670"/>
                    <a:pt x="340102" y="95080"/>
                    <a:pt x="327062" y="95080"/>
                  </a:cubicBezTo>
                  <a:close/>
                </a:path>
              </a:pathLst>
            </a:custGeom>
            <a:solidFill>
              <a:srgbClr val="942DD5"/>
            </a:solidFill>
            <a:ln w="1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0" name="Freeform 1039">
              <a:extLst>
                <a:ext uri="{FF2B5EF4-FFF2-40B4-BE49-F238E27FC236}">
                  <a16:creationId xmlns:a16="http://schemas.microsoft.com/office/drawing/2014/main" id="{8977024A-F8C0-9DC8-CB81-9420CA2F8F1D}"/>
                </a:ext>
              </a:extLst>
            </p:cNvPr>
            <p:cNvSpPr/>
            <p:nvPr/>
          </p:nvSpPr>
          <p:spPr>
            <a:xfrm>
              <a:off x="9332142" y="3549251"/>
              <a:ext cx="236065" cy="197102"/>
            </a:xfrm>
            <a:custGeom>
              <a:avLst/>
              <a:gdLst>
                <a:gd name="connsiteX0" fmla="*/ 47242 w 236065"/>
                <a:gd name="connsiteY0" fmla="*/ 197103 h 197102"/>
                <a:gd name="connsiteX1" fmla="*/ 47242 w 236065"/>
                <a:gd name="connsiteY1" fmla="*/ 117470 h 197102"/>
                <a:gd name="connsiteX2" fmla="*/ 118747 w 236065"/>
                <a:gd name="connsiteY2" fmla="*/ 47302 h 197102"/>
                <a:gd name="connsiteX3" fmla="*/ 188823 w 236065"/>
                <a:gd name="connsiteY3" fmla="*/ 117470 h 197102"/>
                <a:gd name="connsiteX4" fmla="*/ 212444 w 236065"/>
                <a:gd name="connsiteY4" fmla="*/ 141125 h 197102"/>
                <a:gd name="connsiteX5" fmla="*/ 236065 w 236065"/>
                <a:gd name="connsiteY5" fmla="*/ 117470 h 197102"/>
                <a:gd name="connsiteX6" fmla="*/ 117318 w 236065"/>
                <a:gd name="connsiteY6" fmla="*/ 0 h 197102"/>
                <a:gd name="connsiteX7" fmla="*/ 0 w 236065"/>
                <a:gd name="connsiteY7" fmla="*/ 117470 h 197102"/>
                <a:gd name="connsiteX8" fmla="*/ 0 w 236065"/>
                <a:gd name="connsiteY8" fmla="*/ 197103 h 197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065" h="197102">
                  <a:moveTo>
                    <a:pt x="47242" y="197103"/>
                  </a:moveTo>
                  <a:lnTo>
                    <a:pt x="47242" y="117470"/>
                  </a:lnTo>
                  <a:cubicBezTo>
                    <a:pt x="47242" y="80561"/>
                    <a:pt x="76369" y="47302"/>
                    <a:pt x="118747" y="47302"/>
                  </a:cubicBezTo>
                  <a:cubicBezTo>
                    <a:pt x="157383" y="47302"/>
                    <a:pt x="188823" y="78780"/>
                    <a:pt x="188823" y="117470"/>
                  </a:cubicBezTo>
                  <a:cubicBezTo>
                    <a:pt x="188823" y="130533"/>
                    <a:pt x="199396" y="141125"/>
                    <a:pt x="212444" y="141125"/>
                  </a:cubicBezTo>
                  <a:cubicBezTo>
                    <a:pt x="225484" y="141125"/>
                    <a:pt x="236065" y="130533"/>
                    <a:pt x="236065" y="117470"/>
                  </a:cubicBezTo>
                  <a:cubicBezTo>
                    <a:pt x="236065" y="54732"/>
                    <a:pt x="186010" y="0"/>
                    <a:pt x="117318" y="0"/>
                  </a:cubicBezTo>
                  <a:cubicBezTo>
                    <a:pt x="52631" y="0"/>
                    <a:pt x="0" y="52700"/>
                    <a:pt x="0" y="117470"/>
                  </a:cubicBezTo>
                  <a:lnTo>
                    <a:pt x="0" y="197103"/>
                  </a:lnTo>
                  <a:close/>
                </a:path>
              </a:pathLst>
            </a:custGeom>
            <a:solidFill>
              <a:srgbClr val="E1E4F9"/>
            </a:solidFill>
            <a:ln w="1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1" name="Freeform 1040">
              <a:extLst>
                <a:ext uri="{FF2B5EF4-FFF2-40B4-BE49-F238E27FC236}">
                  <a16:creationId xmlns:a16="http://schemas.microsoft.com/office/drawing/2014/main" id="{204A746F-E575-F79E-72BB-457ED0C65E08}"/>
                </a:ext>
              </a:extLst>
            </p:cNvPr>
            <p:cNvSpPr/>
            <p:nvPr/>
          </p:nvSpPr>
          <p:spPr>
            <a:xfrm>
              <a:off x="9450174" y="3549251"/>
              <a:ext cx="118033" cy="141124"/>
            </a:xfrm>
            <a:custGeom>
              <a:avLst/>
              <a:gdLst>
                <a:gd name="connsiteX0" fmla="*/ 0 w 118033"/>
                <a:gd name="connsiteY0" fmla="*/ 0 h 141124"/>
                <a:gd name="connsiteX1" fmla="*/ 0 w 118033"/>
                <a:gd name="connsiteY1" fmla="*/ 47302 h 141124"/>
                <a:gd name="connsiteX2" fmla="*/ 70791 w 118033"/>
                <a:gd name="connsiteY2" fmla="*/ 117470 h 141124"/>
                <a:gd name="connsiteX3" fmla="*/ 94412 w 118033"/>
                <a:gd name="connsiteY3" fmla="*/ 141125 h 141124"/>
                <a:gd name="connsiteX4" fmla="*/ 118033 w 118033"/>
                <a:gd name="connsiteY4" fmla="*/ 117470 h 141124"/>
                <a:gd name="connsiteX5" fmla="*/ 0 w 118033"/>
                <a:gd name="connsiteY5" fmla="*/ 0 h 141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33" h="141124">
                  <a:moveTo>
                    <a:pt x="0" y="0"/>
                  </a:moveTo>
                  <a:lnTo>
                    <a:pt x="0" y="47302"/>
                  </a:lnTo>
                  <a:cubicBezTo>
                    <a:pt x="40876" y="47302"/>
                    <a:pt x="70791" y="80026"/>
                    <a:pt x="70791" y="117470"/>
                  </a:cubicBezTo>
                  <a:cubicBezTo>
                    <a:pt x="70791" y="130533"/>
                    <a:pt x="81364" y="141125"/>
                    <a:pt x="94412" y="141125"/>
                  </a:cubicBezTo>
                  <a:cubicBezTo>
                    <a:pt x="107453" y="141125"/>
                    <a:pt x="118033" y="130533"/>
                    <a:pt x="118033" y="117470"/>
                  </a:cubicBezTo>
                  <a:cubicBezTo>
                    <a:pt x="118033" y="54062"/>
                    <a:pt x="67051" y="0"/>
                    <a:pt x="0" y="0"/>
                  </a:cubicBezTo>
                  <a:close/>
                </a:path>
              </a:pathLst>
            </a:custGeom>
            <a:solidFill>
              <a:srgbClr val="D6DAF6"/>
            </a:solidFill>
            <a:ln w="1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2" name="Freeform 1041">
              <a:extLst>
                <a:ext uri="{FF2B5EF4-FFF2-40B4-BE49-F238E27FC236}">
                  <a16:creationId xmlns:a16="http://schemas.microsoft.com/office/drawing/2014/main" id="{F9D45A07-11C9-3840-D53C-5D91E5A3DAA8}"/>
                </a:ext>
              </a:extLst>
            </p:cNvPr>
            <p:cNvSpPr/>
            <p:nvPr/>
          </p:nvSpPr>
          <p:spPr>
            <a:xfrm>
              <a:off x="9284826" y="3738470"/>
              <a:ext cx="330691" cy="236523"/>
            </a:xfrm>
            <a:custGeom>
              <a:avLst/>
              <a:gdLst>
                <a:gd name="connsiteX0" fmla="*/ 307075 w 330691"/>
                <a:gd name="connsiteY0" fmla="*/ 0 h 236523"/>
                <a:gd name="connsiteX1" fmla="*/ 23621 w 330691"/>
                <a:gd name="connsiteY1" fmla="*/ 0 h 236523"/>
                <a:gd name="connsiteX2" fmla="*/ 0 w 330691"/>
                <a:gd name="connsiteY2" fmla="*/ 23649 h 236523"/>
                <a:gd name="connsiteX3" fmla="*/ 0 w 330691"/>
                <a:gd name="connsiteY3" fmla="*/ 212870 h 236523"/>
                <a:gd name="connsiteX4" fmla="*/ 23621 w 330691"/>
                <a:gd name="connsiteY4" fmla="*/ 236523 h 236523"/>
                <a:gd name="connsiteX5" fmla="*/ 307075 w 330691"/>
                <a:gd name="connsiteY5" fmla="*/ 236523 h 236523"/>
                <a:gd name="connsiteX6" fmla="*/ 330691 w 330691"/>
                <a:gd name="connsiteY6" fmla="*/ 212870 h 236523"/>
                <a:gd name="connsiteX7" fmla="*/ 330691 w 330691"/>
                <a:gd name="connsiteY7" fmla="*/ 23649 h 236523"/>
                <a:gd name="connsiteX8" fmla="*/ 307075 w 330691"/>
                <a:gd name="connsiteY8" fmla="*/ 0 h 236523"/>
                <a:gd name="connsiteX9" fmla="*/ 165348 w 330691"/>
                <a:gd name="connsiteY9" fmla="*/ 141911 h 236523"/>
                <a:gd name="connsiteX10" fmla="*/ 141727 w 330691"/>
                <a:gd name="connsiteY10" fmla="*/ 118262 h 236523"/>
                <a:gd name="connsiteX11" fmla="*/ 165348 w 330691"/>
                <a:gd name="connsiteY11" fmla="*/ 94608 h 236523"/>
                <a:gd name="connsiteX12" fmla="*/ 188969 w 330691"/>
                <a:gd name="connsiteY12" fmla="*/ 118262 h 236523"/>
                <a:gd name="connsiteX13" fmla="*/ 165348 w 330691"/>
                <a:gd name="connsiteY13" fmla="*/ 141911 h 23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0691" h="236523">
                  <a:moveTo>
                    <a:pt x="307075" y="0"/>
                  </a:moveTo>
                  <a:lnTo>
                    <a:pt x="23621" y="0"/>
                  </a:lnTo>
                  <a:cubicBezTo>
                    <a:pt x="10574" y="0"/>
                    <a:pt x="0" y="10591"/>
                    <a:pt x="0" y="23649"/>
                  </a:cubicBezTo>
                  <a:lnTo>
                    <a:pt x="0" y="212870"/>
                  </a:lnTo>
                  <a:cubicBezTo>
                    <a:pt x="0" y="225934"/>
                    <a:pt x="10574" y="236523"/>
                    <a:pt x="23621" y="236523"/>
                  </a:cubicBezTo>
                  <a:lnTo>
                    <a:pt x="307075" y="236523"/>
                  </a:lnTo>
                  <a:cubicBezTo>
                    <a:pt x="320117" y="236523"/>
                    <a:pt x="330691" y="225934"/>
                    <a:pt x="330691" y="212870"/>
                  </a:cubicBezTo>
                  <a:lnTo>
                    <a:pt x="330691" y="23649"/>
                  </a:lnTo>
                  <a:cubicBezTo>
                    <a:pt x="330691" y="10591"/>
                    <a:pt x="320117" y="0"/>
                    <a:pt x="307075" y="0"/>
                  </a:cubicBezTo>
                  <a:close/>
                  <a:moveTo>
                    <a:pt x="165348" y="141911"/>
                  </a:moveTo>
                  <a:cubicBezTo>
                    <a:pt x="152301" y="141911"/>
                    <a:pt x="141727" y="131321"/>
                    <a:pt x="141727" y="118262"/>
                  </a:cubicBezTo>
                  <a:cubicBezTo>
                    <a:pt x="141727" y="105198"/>
                    <a:pt x="152301" y="94608"/>
                    <a:pt x="165348" y="94608"/>
                  </a:cubicBezTo>
                  <a:cubicBezTo>
                    <a:pt x="178390" y="94608"/>
                    <a:pt x="188969" y="105198"/>
                    <a:pt x="188969" y="118262"/>
                  </a:cubicBezTo>
                  <a:cubicBezTo>
                    <a:pt x="188969" y="131321"/>
                    <a:pt x="178390" y="141911"/>
                    <a:pt x="165348" y="141911"/>
                  </a:cubicBezTo>
                  <a:close/>
                </a:path>
              </a:pathLst>
            </a:custGeom>
            <a:solidFill>
              <a:schemeClr val="accent2"/>
            </a:solidFill>
            <a:ln w="1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3" name="Freeform 1042">
              <a:extLst>
                <a:ext uri="{FF2B5EF4-FFF2-40B4-BE49-F238E27FC236}">
                  <a16:creationId xmlns:a16="http://schemas.microsoft.com/office/drawing/2014/main" id="{29583DB2-ECA4-9FC5-8192-F14D2E9EBF56}"/>
                </a:ext>
              </a:extLst>
            </p:cNvPr>
            <p:cNvSpPr/>
            <p:nvPr/>
          </p:nvSpPr>
          <p:spPr>
            <a:xfrm>
              <a:off x="9450174" y="3738470"/>
              <a:ext cx="165343" cy="236523"/>
            </a:xfrm>
            <a:custGeom>
              <a:avLst/>
              <a:gdLst>
                <a:gd name="connsiteX0" fmla="*/ 141727 w 165343"/>
                <a:gd name="connsiteY0" fmla="*/ 0 h 236523"/>
                <a:gd name="connsiteX1" fmla="*/ 0 w 165343"/>
                <a:gd name="connsiteY1" fmla="*/ 0 h 236523"/>
                <a:gd name="connsiteX2" fmla="*/ 0 w 165343"/>
                <a:gd name="connsiteY2" fmla="*/ 94608 h 236523"/>
                <a:gd name="connsiteX3" fmla="*/ 23621 w 165343"/>
                <a:gd name="connsiteY3" fmla="*/ 118262 h 236523"/>
                <a:gd name="connsiteX4" fmla="*/ 0 w 165343"/>
                <a:gd name="connsiteY4" fmla="*/ 141911 h 236523"/>
                <a:gd name="connsiteX5" fmla="*/ 0 w 165343"/>
                <a:gd name="connsiteY5" fmla="*/ 236523 h 236523"/>
                <a:gd name="connsiteX6" fmla="*/ 141727 w 165343"/>
                <a:gd name="connsiteY6" fmla="*/ 236523 h 236523"/>
                <a:gd name="connsiteX7" fmla="*/ 165343 w 165343"/>
                <a:gd name="connsiteY7" fmla="*/ 212870 h 236523"/>
                <a:gd name="connsiteX8" fmla="*/ 165343 w 165343"/>
                <a:gd name="connsiteY8" fmla="*/ 23649 h 236523"/>
                <a:gd name="connsiteX9" fmla="*/ 141727 w 165343"/>
                <a:gd name="connsiteY9" fmla="*/ 0 h 23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5343" h="236523">
                  <a:moveTo>
                    <a:pt x="141727" y="0"/>
                  </a:moveTo>
                  <a:lnTo>
                    <a:pt x="0" y="0"/>
                  </a:lnTo>
                  <a:lnTo>
                    <a:pt x="0" y="94608"/>
                  </a:lnTo>
                  <a:cubicBezTo>
                    <a:pt x="13042" y="94608"/>
                    <a:pt x="23621" y="105198"/>
                    <a:pt x="23621" y="118262"/>
                  </a:cubicBezTo>
                  <a:cubicBezTo>
                    <a:pt x="23621" y="131321"/>
                    <a:pt x="13042" y="141911"/>
                    <a:pt x="0" y="141911"/>
                  </a:cubicBezTo>
                  <a:lnTo>
                    <a:pt x="0" y="236523"/>
                  </a:lnTo>
                  <a:lnTo>
                    <a:pt x="141727" y="236523"/>
                  </a:lnTo>
                  <a:cubicBezTo>
                    <a:pt x="154769" y="236523"/>
                    <a:pt x="165343" y="225934"/>
                    <a:pt x="165343" y="212870"/>
                  </a:cubicBezTo>
                  <a:lnTo>
                    <a:pt x="165343" y="23649"/>
                  </a:lnTo>
                  <a:cubicBezTo>
                    <a:pt x="165343" y="10591"/>
                    <a:pt x="154769" y="0"/>
                    <a:pt x="141727" y="0"/>
                  </a:cubicBezTo>
                  <a:close/>
                </a:path>
              </a:pathLst>
            </a:custGeom>
            <a:solidFill>
              <a:srgbClr val="DDB101"/>
            </a:solidFill>
            <a:ln w="15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E362E66A-1A56-6C13-2587-B5E3E0407F0F}"/>
              </a:ext>
            </a:extLst>
          </p:cNvPr>
          <p:cNvSpPr txBox="1">
            <a:spLocks/>
          </p:cNvSpPr>
          <p:nvPr/>
        </p:nvSpPr>
        <p:spPr>
          <a:xfrm>
            <a:off x="4689633" y="538250"/>
            <a:ext cx="2342461" cy="321627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2200" b="1">
                <a:solidFill>
                  <a:srgbClr val="FF40FF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Warnings</a:t>
            </a:r>
          </a:p>
        </p:txBody>
      </p:sp>
      <p:pic>
        <p:nvPicPr>
          <p:cNvPr id="7" name="Picture 2" descr="OCR Home | HHS.gov">
            <a:extLst>
              <a:ext uri="{FF2B5EF4-FFF2-40B4-BE49-F238E27FC236}">
                <a16:creationId xmlns:a16="http://schemas.microsoft.com/office/drawing/2014/main" id="{0BB2DFC2-77C4-3877-144C-D270F611C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298" y="288089"/>
            <a:ext cx="2579079" cy="10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0">
            <a:extLst>
              <a:ext uri="{FF2B5EF4-FFF2-40B4-BE49-F238E27FC236}">
                <a16:creationId xmlns:a16="http://schemas.microsoft.com/office/drawing/2014/main" id="{555847A4-99C5-6199-B84C-FC18CCDF6AAD}"/>
              </a:ext>
            </a:extLst>
          </p:cNvPr>
          <p:cNvSpPr txBox="1">
            <a:spLocks/>
          </p:cNvSpPr>
          <p:nvPr/>
        </p:nvSpPr>
        <p:spPr>
          <a:xfrm>
            <a:off x="550863" y="500703"/>
            <a:ext cx="5730004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rgbClr val="B54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&amp; Data Privacy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C4BBE-7C30-F1D4-75D7-361D31B6857C}"/>
              </a:ext>
            </a:extLst>
          </p:cNvPr>
          <p:cNvSpPr/>
          <p:nvPr/>
        </p:nvSpPr>
        <p:spPr>
          <a:xfrm>
            <a:off x="918795" y="4776634"/>
            <a:ext cx="3062688" cy="779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OCR did not require audited entities to address deficiencies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FDAA6A-395F-3DD3-0240-ECF6DDDB9504}"/>
              </a:ext>
            </a:extLst>
          </p:cNvPr>
          <p:cNvSpPr/>
          <p:nvPr/>
        </p:nvSpPr>
        <p:spPr>
          <a:xfrm>
            <a:off x="4566396" y="4776634"/>
            <a:ext cx="3062688" cy="779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OCR HIPAA audit assessed only 8/180 standards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B6932F-E752-3177-271D-7F78EB171428}"/>
              </a:ext>
            </a:extLst>
          </p:cNvPr>
          <p:cNvSpPr/>
          <p:nvPr/>
        </p:nvSpPr>
        <p:spPr>
          <a:xfrm>
            <a:off x="8235666" y="4776634"/>
            <a:ext cx="2941374" cy="779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r>
              <a:rPr lang="en-US" sz="20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OCR has not conducted a cybersecurity audit since 2017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685C6D-C7AB-6722-9D5C-06C4F4413B1F}"/>
              </a:ext>
            </a:extLst>
          </p:cNvPr>
          <p:cNvGrpSpPr/>
          <p:nvPr/>
        </p:nvGrpSpPr>
        <p:grpSpPr>
          <a:xfrm flipH="1">
            <a:off x="1912632" y="3470618"/>
            <a:ext cx="1075014" cy="729998"/>
            <a:chOff x="3565772" y="5745618"/>
            <a:chExt cx="899409" cy="610752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127E846-6267-1C50-982F-54AE58943651}"/>
                </a:ext>
              </a:extLst>
            </p:cNvPr>
            <p:cNvSpPr/>
            <p:nvPr/>
          </p:nvSpPr>
          <p:spPr>
            <a:xfrm>
              <a:off x="4014837" y="5745672"/>
              <a:ext cx="299796" cy="379966"/>
            </a:xfrm>
            <a:custGeom>
              <a:avLst/>
              <a:gdLst>
                <a:gd name="connsiteX0" fmla="*/ 299796 w 299796"/>
                <a:gd name="connsiteY0" fmla="*/ 288863 h 379966"/>
                <a:gd name="connsiteX1" fmla="*/ 299796 w 299796"/>
                <a:gd name="connsiteY1" fmla="*/ 364460 h 379966"/>
                <a:gd name="connsiteX2" fmla="*/ 284289 w 299796"/>
                <a:gd name="connsiteY2" fmla="*/ 379967 h 379966"/>
                <a:gd name="connsiteX3" fmla="*/ 15507 w 299796"/>
                <a:gd name="connsiteY3" fmla="*/ 379967 h 379966"/>
                <a:gd name="connsiteX4" fmla="*/ 0 w 299796"/>
                <a:gd name="connsiteY4" fmla="*/ 364460 h 379966"/>
                <a:gd name="connsiteX5" fmla="*/ 0 w 299796"/>
                <a:gd name="connsiteY5" fmla="*/ 288863 h 379966"/>
                <a:gd name="connsiteX6" fmla="*/ 93042 w 299796"/>
                <a:gd name="connsiteY6" fmla="*/ 195820 h 379966"/>
                <a:gd name="connsiteX7" fmla="*/ 132397 w 299796"/>
                <a:gd name="connsiteY7" fmla="*/ 195820 h 379966"/>
                <a:gd name="connsiteX8" fmla="*/ 70427 w 299796"/>
                <a:gd name="connsiteY8" fmla="*/ 118285 h 379966"/>
                <a:gd name="connsiteX9" fmla="*/ 70427 w 299796"/>
                <a:gd name="connsiteY9" fmla="*/ 79517 h 379966"/>
                <a:gd name="connsiteX10" fmla="*/ 169479 w 299796"/>
                <a:gd name="connsiteY10" fmla="*/ 2466 h 379966"/>
                <a:gd name="connsiteX11" fmla="*/ 229375 w 299796"/>
                <a:gd name="connsiteY11" fmla="*/ 79517 h 379966"/>
                <a:gd name="connsiteX12" fmla="*/ 229375 w 299796"/>
                <a:gd name="connsiteY12" fmla="*/ 118285 h 379966"/>
                <a:gd name="connsiteX13" fmla="*/ 167405 w 299796"/>
                <a:gd name="connsiteY13" fmla="*/ 195820 h 379966"/>
                <a:gd name="connsiteX14" fmla="*/ 206754 w 299796"/>
                <a:gd name="connsiteY14" fmla="*/ 195820 h 379966"/>
                <a:gd name="connsiteX15" fmla="*/ 299796 w 299796"/>
                <a:gd name="connsiteY15" fmla="*/ 288863 h 37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796" h="379966">
                  <a:moveTo>
                    <a:pt x="299796" y="288863"/>
                  </a:moveTo>
                  <a:lnTo>
                    <a:pt x="299796" y="364460"/>
                  </a:lnTo>
                  <a:cubicBezTo>
                    <a:pt x="299796" y="373027"/>
                    <a:pt x="292857" y="379967"/>
                    <a:pt x="284289" y="379967"/>
                  </a:cubicBezTo>
                  <a:lnTo>
                    <a:pt x="15507" y="379967"/>
                  </a:lnTo>
                  <a:cubicBezTo>
                    <a:pt x="6939" y="379967"/>
                    <a:pt x="0" y="373027"/>
                    <a:pt x="0" y="364460"/>
                  </a:cubicBezTo>
                  <a:lnTo>
                    <a:pt x="0" y="288863"/>
                  </a:lnTo>
                  <a:cubicBezTo>
                    <a:pt x="0" y="237476"/>
                    <a:pt x="41656" y="195820"/>
                    <a:pt x="93042" y="195820"/>
                  </a:cubicBezTo>
                  <a:lnTo>
                    <a:pt x="132397" y="195820"/>
                  </a:lnTo>
                  <a:cubicBezTo>
                    <a:pt x="96925" y="187853"/>
                    <a:pt x="70427" y="156161"/>
                    <a:pt x="70427" y="118285"/>
                  </a:cubicBezTo>
                  <a:lnTo>
                    <a:pt x="70427" y="79517"/>
                  </a:lnTo>
                  <a:cubicBezTo>
                    <a:pt x="70427" y="27446"/>
                    <a:pt x="119620" y="-10193"/>
                    <a:pt x="169479" y="2466"/>
                  </a:cubicBezTo>
                  <a:cubicBezTo>
                    <a:pt x="204151" y="11253"/>
                    <a:pt x="229375" y="42655"/>
                    <a:pt x="229375" y="79517"/>
                  </a:cubicBezTo>
                  <a:lnTo>
                    <a:pt x="229375" y="118285"/>
                  </a:lnTo>
                  <a:cubicBezTo>
                    <a:pt x="229375" y="156161"/>
                    <a:pt x="202877" y="187853"/>
                    <a:pt x="167405" y="195820"/>
                  </a:cubicBezTo>
                  <a:lnTo>
                    <a:pt x="206754" y="195820"/>
                  </a:lnTo>
                  <a:cubicBezTo>
                    <a:pt x="258140" y="195820"/>
                    <a:pt x="299796" y="237476"/>
                    <a:pt x="299796" y="28886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2B4A960-8FE7-55FF-4350-0164879E5618}"/>
                </a:ext>
              </a:extLst>
            </p:cNvPr>
            <p:cNvSpPr/>
            <p:nvPr/>
          </p:nvSpPr>
          <p:spPr>
            <a:xfrm>
              <a:off x="4014837" y="5941494"/>
              <a:ext cx="237781" cy="184146"/>
            </a:xfrm>
            <a:custGeom>
              <a:avLst/>
              <a:gdLst>
                <a:gd name="connsiteX0" fmla="*/ 210156 w 237781"/>
                <a:gd name="connsiteY0" fmla="*/ 60 h 184146"/>
                <a:gd name="connsiteX1" fmla="*/ 208739 w 237781"/>
                <a:gd name="connsiteY1" fmla="*/ 58375 h 184146"/>
                <a:gd name="connsiteX2" fmla="*/ 151188 w 237781"/>
                <a:gd name="connsiteY2" fmla="*/ 58152 h 184146"/>
                <a:gd name="connsiteX3" fmla="*/ 58146 w 237781"/>
                <a:gd name="connsiteY3" fmla="*/ 151194 h 184146"/>
                <a:gd name="connsiteX4" fmla="*/ 58146 w 237781"/>
                <a:gd name="connsiteY4" fmla="*/ 168639 h 184146"/>
                <a:gd name="connsiteX5" fmla="*/ 42639 w 237781"/>
                <a:gd name="connsiteY5" fmla="*/ 184147 h 184146"/>
                <a:gd name="connsiteX6" fmla="*/ 15507 w 237781"/>
                <a:gd name="connsiteY6" fmla="*/ 184147 h 184146"/>
                <a:gd name="connsiteX7" fmla="*/ 0 w 237781"/>
                <a:gd name="connsiteY7" fmla="*/ 168639 h 184146"/>
                <a:gd name="connsiteX8" fmla="*/ 0 w 237781"/>
                <a:gd name="connsiteY8" fmla="*/ 93043 h 184146"/>
                <a:gd name="connsiteX9" fmla="*/ 93042 w 237781"/>
                <a:gd name="connsiteY9" fmla="*/ 0 h 184146"/>
                <a:gd name="connsiteX10" fmla="*/ 210156 w 237781"/>
                <a:gd name="connsiteY10" fmla="*/ 60 h 18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781" h="184146">
                  <a:moveTo>
                    <a:pt x="210156" y="60"/>
                  </a:moveTo>
                  <a:cubicBezTo>
                    <a:pt x="247910" y="1415"/>
                    <a:pt x="246516" y="58167"/>
                    <a:pt x="208739" y="58375"/>
                  </a:cubicBezTo>
                  <a:cubicBezTo>
                    <a:pt x="193321" y="58460"/>
                    <a:pt x="174507" y="58301"/>
                    <a:pt x="151188" y="58152"/>
                  </a:cubicBezTo>
                  <a:cubicBezTo>
                    <a:pt x="99803" y="57822"/>
                    <a:pt x="58146" y="99808"/>
                    <a:pt x="58146" y="151194"/>
                  </a:cubicBezTo>
                  <a:lnTo>
                    <a:pt x="58146" y="168639"/>
                  </a:lnTo>
                  <a:cubicBezTo>
                    <a:pt x="58146" y="177203"/>
                    <a:pt x="51202" y="184147"/>
                    <a:pt x="42639" y="184147"/>
                  </a:cubicBezTo>
                  <a:lnTo>
                    <a:pt x="15507" y="184147"/>
                  </a:lnTo>
                  <a:cubicBezTo>
                    <a:pt x="6943" y="184147"/>
                    <a:pt x="0" y="177203"/>
                    <a:pt x="0" y="168639"/>
                  </a:cubicBezTo>
                  <a:lnTo>
                    <a:pt x="0" y="93043"/>
                  </a:lnTo>
                  <a:cubicBezTo>
                    <a:pt x="0" y="41656"/>
                    <a:pt x="41656" y="0"/>
                    <a:pt x="93042" y="0"/>
                  </a:cubicBezTo>
                  <a:cubicBezTo>
                    <a:pt x="93042" y="-2"/>
                    <a:pt x="209029" y="19"/>
                    <a:pt x="210156" y="60"/>
                  </a:cubicBezTo>
                  <a:close/>
                </a:path>
              </a:pathLst>
            </a:custGeom>
            <a:solidFill>
              <a:srgbClr val="004DAA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4A4CE4F-8C58-8ED3-80CC-FBB80B353F99}"/>
                </a:ext>
              </a:extLst>
            </p:cNvPr>
            <p:cNvSpPr/>
            <p:nvPr/>
          </p:nvSpPr>
          <p:spPr>
            <a:xfrm>
              <a:off x="4085264" y="5745714"/>
              <a:ext cx="158947" cy="197718"/>
            </a:xfrm>
            <a:custGeom>
              <a:avLst/>
              <a:gdLst>
                <a:gd name="connsiteX0" fmla="*/ 158947 w 158947"/>
                <a:gd name="connsiteY0" fmla="*/ 79477 h 197718"/>
                <a:gd name="connsiteX1" fmla="*/ 158947 w 158947"/>
                <a:gd name="connsiteY1" fmla="*/ 118245 h 197718"/>
                <a:gd name="connsiteX2" fmla="*/ 79474 w 158947"/>
                <a:gd name="connsiteY2" fmla="*/ 197719 h 197718"/>
                <a:gd name="connsiteX3" fmla="*/ 0 w 158947"/>
                <a:gd name="connsiteY3" fmla="*/ 118245 h 197718"/>
                <a:gd name="connsiteX4" fmla="*/ 0 w 158947"/>
                <a:gd name="connsiteY4" fmla="*/ 79477 h 197718"/>
                <a:gd name="connsiteX5" fmla="*/ 135668 w 158947"/>
                <a:gd name="connsiteY5" fmla="*/ 23284 h 197718"/>
                <a:gd name="connsiteX6" fmla="*/ 158947 w 158947"/>
                <a:gd name="connsiteY6" fmla="*/ 79477 h 1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47" h="197718">
                  <a:moveTo>
                    <a:pt x="158947" y="79477"/>
                  </a:moveTo>
                  <a:lnTo>
                    <a:pt x="158947" y="118245"/>
                  </a:lnTo>
                  <a:cubicBezTo>
                    <a:pt x="158947" y="162130"/>
                    <a:pt x="123359" y="197719"/>
                    <a:pt x="79474" y="197719"/>
                  </a:cubicBezTo>
                  <a:cubicBezTo>
                    <a:pt x="35589" y="197719"/>
                    <a:pt x="0" y="162130"/>
                    <a:pt x="0" y="118245"/>
                  </a:cubicBezTo>
                  <a:lnTo>
                    <a:pt x="0" y="79477"/>
                  </a:lnTo>
                  <a:cubicBezTo>
                    <a:pt x="0" y="8942"/>
                    <a:pt x="85820" y="-26564"/>
                    <a:pt x="135668" y="23284"/>
                  </a:cubicBezTo>
                  <a:cubicBezTo>
                    <a:pt x="150048" y="37666"/>
                    <a:pt x="158947" y="57535"/>
                    <a:pt x="158947" y="79477"/>
                  </a:cubicBezTo>
                  <a:close/>
                </a:path>
              </a:pathLst>
            </a:custGeom>
            <a:solidFill>
              <a:srgbClr val="FFE5A4"/>
            </a:solidFill>
            <a:ln w="1930" cap="flat">
              <a:solidFill>
                <a:srgbClr val="FFE5A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A6A847-3E8F-2ED3-7340-5EDB083EBD0B}"/>
                </a:ext>
              </a:extLst>
            </p:cNvPr>
            <p:cNvSpPr/>
            <p:nvPr/>
          </p:nvSpPr>
          <p:spPr>
            <a:xfrm>
              <a:off x="4085221" y="5745654"/>
              <a:ext cx="115913" cy="142442"/>
            </a:xfrm>
            <a:custGeom>
              <a:avLst/>
              <a:gdLst>
                <a:gd name="connsiteX0" fmla="*/ 101857 w 115913"/>
                <a:gd name="connsiteY0" fmla="*/ 3249 h 142442"/>
                <a:gd name="connsiteX1" fmla="*/ 100868 w 115913"/>
                <a:gd name="connsiteY1" fmla="*/ 40759 h 142442"/>
                <a:gd name="connsiteX2" fmla="*/ 38809 w 115913"/>
                <a:gd name="connsiteY2" fmla="*/ 118304 h 142442"/>
                <a:gd name="connsiteX3" fmla="*/ 38954 w 115913"/>
                <a:gd name="connsiteY3" fmla="*/ 122663 h 142442"/>
                <a:gd name="connsiteX4" fmla="*/ 326 w 115913"/>
                <a:gd name="connsiteY4" fmla="*/ 125083 h 142442"/>
                <a:gd name="connsiteX5" fmla="*/ 41 w 115913"/>
                <a:gd name="connsiteY5" fmla="*/ 80984 h 142442"/>
                <a:gd name="connsiteX6" fmla="*/ 101857 w 115913"/>
                <a:gd name="connsiteY6" fmla="*/ 3249 h 14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913" h="142442">
                  <a:moveTo>
                    <a:pt x="101857" y="3249"/>
                  </a:moveTo>
                  <a:cubicBezTo>
                    <a:pt x="121099" y="8878"/>
                    <a:pt x="120409" y="36277"/>
                    <a:pt x="100868" y="40759"/>
                  </a:cubicBezTo>
                  <a:cubicBezTo>
                    <a:pt x="66745" y="48582"/>
                    <a:pt x="37968" y="78664"/>
                    <a:pt x="38809" y="118304"/>
                  </a:cubicBezTo>
                  <a:cubicBezTo>
                    <a:pt x="38840" y="119787"/>
                    <a:pt x="38920" y="121239"/>
                    <a:pt x="38954" y="122663"/>
                  </a:cubicBezTo>
                  <a:cubicBezTo>
                    <a:pt x="39567" y="147405"/>
                    <a:pt x="2410" y="149745"/>
                    <a:pt x="326" y="125083"/>
                  </a:cubicBezTo>
                  <a:cubicBezTo>
                    <a:pt x="-160" y="119333"/>
                    <a:pt x="41" y="80789"/>
                    <a:pt x="41" y="80984"/>
                  </a:cubicBezTo>
                  <a:cubicBezTo>
                    <a:pt x="43" y="28179"/>
                    <a:pt x="49933" y="-11942"/>
                    <a:pt x="101857" y="3249"/>
                  </a:cubicBezTo>
                  <a:close/>
                </a:path>
              </a:pathLst>
            </a:custGeom>
            <a:solidFill>
              <a:srgbClr val="FFF1C7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8FE1C6-44C5-C26E-195E-428F39407F0D}"/>
                </a:ext>
              </a:extLst>
            </p:cNvPr>
            <p:cNvSpPr/>
            <p:nvPr/>
          </p:nvSpPr>
          <p:spPr>
            <a:xfrm>
              <a:off x="3713728" y="5745618"/>
              <a:ext cx="299809" cy="380020"/>
            </a:xfrm>
            <a:custGeom>
              <a:avLst/>
              <a:gdLst>
                <a:gd name="connsiteX0" fmla="*/ 299810 w 299809"/>
                <a:gd name="connsiteY0" fmla="*/ 288917 h 380020"/>
                <a:gd name="connsiteX1" fmla="*/ 299810 w 299809"/>
                <a:gd name="connsiteY1" fmla="*/ 364514 h 380020"/>
                <a:gd name="connsiteX2" fmla="*/ 284303 w 299809"/>
                <a:gd name="connsiteY2" fmla="*/ 380021 h 380020"/>
                <a:gd name="connsiteX3" fmla="*/ 15507 w 299809"/>
                <a:gd name="connsiteY3" fmla="*/ 380021 h 380020"/>
                <a:gd name="connsiteX4" fmla="*/ 0 w 299809"/>
                <a:gd name="connsiteY4" fmla="*/ 364514 h 380020"/>
                <a:gd name="connsiteX5" fmla="*/ 0 w 299809"/>
                <a:gd name="connsiteY5" fmla="*/ 288917 h 380020"/>
                <a:gd name="connsiteX6" fmla="*/ 93042 w 299809"/>
                <a:gd name="connsiteY6" fmla="*/ 195874 h 380020"/>
                <a:gd name="connsiteX7" fmla="*/ 133051 w 299809"/>
                <a:gd name="connsiteY7" fmla="*/ 195874 h 380020"/>
                <a:gd name="connsiteX8" fmla="*/ 71081 w 299809"/>
                <a:gd name="connsiteY8" fmla="*/ 118339 h 380020"/>
                <a:gd name="connsiteX9" fmla="*/ 71081 w 299809"/>
                <a:gd name="connsiteY9" fmla="*/ 79571 h 380020"/>
                <a:gd name="connsiteX10" fmla="*/ 206748 w 299809"/>
                <a:gd name="connsiteY10" fmla="*/ 23377 h 380020"/>
                <a:gd name="connsiteX11" fmla="*/ 230028 w 299809"/>
                <a:gd name="connsiteY11" fmla="*/ 79571 h 380020"/>
                <a:gd name="connsiteX12" fmla="*/ 230028 w 299809"/>
                <a:gd name="connsiteY12" fmla="*/ 118339 h 380020"/>
                <a:gd name="connsiteX13" fmla="*/ 168058 w 299809"/>
                <a:gd name="connsiteY13" fmla="*/ 195874 h 380020"/>
                <a:gd name="connsiteX14" fmla="*/ 206767 w 299809"/>
                <a:gd name="connsiteY14" fmla="*/ 195874 h 380020"/>
                <a:gd name="connsiteX15" fmla="*/ 299810 w 299809"/>
                <a:gd name="connsiteY15" fmla="*/ 288917 h 38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809" h="380020">
                  <a:moveTo>
                    <a:pt x="299810" y="288917"/>
                  </a:moveTo>
                  <a:lnTo>
                    <a:pt x="299810" y="364514"/>
                  </a:lnTo>
                  <a:cubicBezTo>
                    <a:pt x="299810" y="373081"/>
                    <a:pt x="292870" y="380021"/>
                    <a:pt x="284303" y="380021"/>
                  </a:cubicBezTo>
                  <a:lnTo>
                    <a:pt x="15507" y="380021"/>
                  </a:lnTo>
                  <a:cubicBezTo>
                    <a:pt x="6939" y="380021"/>
                    <a:pt x="0" y="373081"/>
                    <a:pt x="0" y="364514"/>
                  </a:cubicBezTo>
                  <a:lnTo>
                    <a:pt x="0" y="288917"/>
                  </a:lnTo>
                  <a:cubicBezTo>
                    <a:pt x="0" y="237530"/>
                    <a:pt x="41656" y="195874"/>
                    <a:pt x="93042" y="195874"/>
                  </a:cubicBezTo>
                  <a:lnTo>
                    <a:pt x="133051" y="195874"/>
                  </a:lnTo>
                  <a:cubicBezTo>
                    <a:pt x="97578" y="187907"/>
                    <a:pt x="71081" y="156215"/>
                    <a:pt x="71081" y="118339"/>
                  </a:cubicBezTo>
                  <a:lnTo>
                    <a:pt x="71081" y="79571"/>
                  </a:lnTo>
                  <a:cubicBezTo>
                    <a:pt x="71081" y="8950"/>
                    <a:pt x="156730" y="-26641"/>
                    <a:pt x="206748" y="23377"/>
                  </a:cubicBezTo>
                  <a:cubicBezTo>
                    <a:pt x="221131" y="37760"/>
                    <a:pt x="230028" y="57629"/>
                    <a:pt x="230028" y="79571"/>
                  </a:cubicBezTo>
                  <a:lnTo>
                    <a:pt x="230028" y="118339"/>
                  </a:lnTo>
                  <a:cubicBezTo>
                    <a:pt x="230028" y="156215"/>
                    <a:pt x="203530" y="187907"/>
                    <a:pt x="168058" y="195874"/>
                  </a:cubicBezTo>
                  <a:lnTo>
                    <a:pt x="206767" y="195874"/>
                  </a:lnTo>
                  <a:cubicBezTo>
                    <a:pt x="258154" y="195874"/>
                    <a:pt x="299810" y="237530"/>
                    <a:pt x="299810" y="288917"/>
                  </a:cubicBezTo>
                  <a:close/>
                </a:path>
              </a:pathLst>
            </a:custGeom>
            <a:solidFill>
              <a:srgbClr val="AB1FFF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475C9A8-23E6-5920-1756-169CDAB62DE2}"/>
                </a:ext>
              </a:extLst>
            </p:cNvPr>
            <p:cNvSpPr/>
            <p:nvPr/>
          </p:nvSpPr>
          <p:spPr>
            <a:xfrm>
              <a:off x="3713806" y="5941494"/>
              <a:ext cx="237786" cy="184146"/>
            </a:xfrm>
            <a:custGeom>
              <a:avLst/>
              <a:gdLst>
                <a:gd name="connsiteX0" fmla="*/ 210161 w 237786"/>
                <a:gd name="connsiteY0" fmla="*/ 60 h 184146"/>
                <a:gd name="connsiteX1" fmla="*/ 208745 w 237786"/>
                <a:gd name="connsiteY1" fmla="*/ 58375 h 184146"/>
                <a:gd name="connsiteX2" fmla="*/ 151194 w 237786"/>
                <a:gd name="connsiteY2" fmla="*/ 58152 h 184146"/>
                <a:gd name="connsiteX3" fmla="*/ 58152 w 237786"/>
                <a:gd name="connsiteY3" fmla="*/ 151194 h 184146"/>
                <a:gd name="connsiteX4" fmla="*/ 58152 w 237786"/>
                <a:gd name="connsiteY4" fmla="*/ 168639 h 184146"/>
                <a:gd name="connsiteX5" fmla="*/ 42644 w 237786"/>
                <a:gd name="connsiteY5" fmla="*/ 184147 h 184146"/>
                <a:gd name="connsiteX6" fmla="*/ 15507 w 237786"/>
                <a:gd name="connsiteY6" fmla="*/ 184147 h 184146"/>
                <a:gd name="connsiteX7" fmla="*/ 0 w 237786"/>
                <a:gd name="connsiteY7" fmla="*/ 168639 h 184146"/>
                <a:gd name="connsiteX8" fmla="*/ 0 w 237786"/>
                <a:gd name="connsiteY8" fmla="*/ 93043 h 184146"/>
                <a:gd name="connsiteX9" fmla="*/ 93042 w 237786"/>
                <a:gd name="connsiteY9" fmla="*/ 0 h 184146"/>
                <a:gd name="connsiteX10" fmla="*/ 210161 w 237786"/>
                <a:gd name="connsiteY10" fmla="*/ 60 h 18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786" h="184146">
                  <a:moveTo>
                    <a:pt x="210161" y="60"/>
                  </a:moveTo>
                  <a:cubicBezTo>
                    <a:pt x="247915" y="1415"/>
                    <a:pt x="246522" y="58167"/>
                    <a:pt x="208745" y="58375"/>
                  </a:cubicBezTo>
                  <a:cubicBezTo>
                    <a:pt x="193327" y="58460"/>
                    <a:pt x="174513" y="58301"/>
                    <a:pt x="151194" y="58152"/>
                  </a:cubicBezTo>
                  <a:cubicBezTo>
                    <a:pt x="99809" y="57822"/>
                    <a:pt x="58152" y="99808"/>
                    <a:pt x="58152" y="151194"/>
                  </a:cubicBezTo>
                  <a:lnTo>
                    <a:pt x="58152" y="168639"/>
                  </a:lnTo>
                  <a:cubicBezTo>
                    <a:pt x="58152" y="177203"/>
                    <a:pt x="51208" y="184147"/>
                    <a:pt x="42644" y="184147"/>
                  </a:cubicBezTo>
                  <a:lnTo>
                    <a:pt x="15507" y="184147"/>
                  </a:lnTo>
                  <a:cubicBezTo>
                    <a:pt x="6943" y="184147"/>
                    <a:pt x="0" y="177203"/>
                    <a:pt x="0" y="168639"/>
                  </a:cubicBezTo>
                  <a:lnTo>
                    <a:pt x="0" y="93043"/>
                  </a:lnTo>
                  <a:cubicBezTo>
                    <a:pt x="0" y="41656"/>
                    <a:pt x="41656" y="0"/>
                    <a:pt x="93042" y="0"/>
                  </a:cubicBezTo>
                  <a:cubicBezTo>
                    <a:pt x="93042" y="-2"/>
                    <a:pt x="209035" y="19"/>
                    <a:pt x="210161" y="60"/>
                  </a:cubicBezTo>
                  <a:close/>
                </a:path>
              </a:pathLst>
            </a:custGeom>
            <a:solidFill>
              <a:srgbClr val="D683F8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AFADBB5-B1F1-60DE-B0D8-0B8C7E0B88BC}"/>
                </a:ext>
              </a:extLst>
            </p:cNvPr>
            <p:cNvSpPr/>
            <p:nvPr/>
          </p:nvSpPr>
          <p:spPr>
            <a:xfrm>
              <a:off x="3784809" y="5745715"/>
              <a:ext cx="158947" cy="197715"/>
            </a:xfrm>
            <a:custGeom>
              <a:avLst/>
              <a:gdLst>
                <a:gd name="connsiteX0" fmla="*/ 158947 w 158947"/>
                <a:gd name="connsiteY0" fmla="*/ 79474 h 197715"/>
                <a:gd name="connsiteX1" fmla="*/ 158947 w 158947"/>
                <a:gd name="connsiteY1" fmla="*/ 118241 h 197715"/>
                <a:gd name="connsiteX2" fmla="*/ 79474 w 158947"/>
                <a:gd name="connsiteY2" fmla="*/ 197715 h 197715"/>
                <a:gd name="connsiteX3" fmla="*/ 0 w 158947"/>
                <a:gd name="connsiteY3" fmla="*/ 118241 h 197715"/>
                <a:gd name="connsiteX4" fmla="*/ 0 w 158947"/>
                <a:gd name="connsiteY4" fmla="*/ 79474 h 197715"/>
                <a:gd name="connsiteX5" fmla="*/ 79474 w 158947"/>
                <a:gd name="connsiteY5" fmla="*/ 0 h 197715"/>
                <a:gd name="connsiteX6" fmla="*/ 158947 w 158947"/>
                <a:gd name="connsiteY6" fmla="*/ 79474 h 19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47" h="197715">
                  <a:moveTo>
                    <a:pt x="158947" y="79474"/>
                  </a:moveTo>
                  <a:lnTo>
                    <a:pt x="158947" y="118241"/>
                  </a:lnTo>
                  <a:cubicBezTo>
                    <a:pt x="158947" y="162126"/>
                    <a:pt x="123359" y="197715"/>
                    <a:pt x="79474" y="197715"/>
                  </a:cubicBezTo>
                  <a:cubicBezTo>
                    <a:pt x="35589" y="197715"/>
                    <a:pt x="0" y="162126"/>
                    <a:pt x="0" y="118241"/>
                  </a:cubicBezTo>
                  <a:lnTo>
                    <a:pt x="0" y="79474"/>
                  </a:lnTo>
                  <a:cubicBezTo>
                    <a:pt x="0" y="35647"/>
                    <a:pt x="35525" y="0"/>
                    <a:pt x="79474" y="0"/>
                  </a:cubicBezTo>
                  <a:cubicBezTo>
                    <a:pt x="123357" y="0"/>
                    <a:pt x="158947" y="35589"/>
                    <a:pt x="158947" y="79474"/>
                  </a:cubicBezTo>
                  <a:close/>
                </a:path>
              </a:pathLst>
            </a:custGeom>
            <a:solidFill>
              <a:srgbClr val="C6A493"/>
            </a:solidFill>
            <a:ln w="1930" cap="flat">
              <a:solidFill>
                <a:srgbClr val="C6A49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49AA63E-BBA5-46F3-8BDF-FBBAEFB7DBDC}"/>
                </a:ext>
              </a:extLst>
            </p:cNvPr>
            <p:cNvSpPr/>
            <p:nvPr/>
          </p:nvSpPr>
          <p:spPr>
            <a:xfrm>
              <a:off x="3784767" y="5745654"/>
              <a:ext cx="115913" cy="142442"/>
            </a:xfrm>
            <a:custGeom>
              <a:avLst/>
              <a:gdLst>
                <a:gd name="connsiteX0" fmla="*/ 101857 w 115913"/>
                <a:gd name="connsiteY0" fmla="*/ 3249 h 142442"/>
                <a:gd name="connsiteX1" fmla="*/ 100868 w 115913"/>
                <a:gd name="connsiteY1" fmla="*/ 40759 h 142442"/>
                <a:gd name="connsiteX2" fmla="*/ 38809 w 115913"/>
                <a:gd name="connsiteY2" fmla="*/ 118304 h 142442"/>
                <a:gd name="connsiteX3" fmla="*/ 38954 w 115913"/>
                <a:gd name="connsiteY3" fmla="*/ 122663 h 142442"/>
                <a:gd name="connsiteX4" fmla="*/ 326 w 115913"/>
                <a:gd name="connsiteY4" fmla="*/ 125083 h 142442"/>
                <a:gd name="connsiteX5" fmla="*/ 41 w 115913"/>
                <a:gd name="connsiteY5" fmla="*/ 80984 h 142442"/>
                <a:gd name="connsiteX6" fmla="*/ 101857 w 115913"/>
                <a:gd name="connsiteY6" fmla="*/ 3249 h 142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913" h="142442">
                  <a:moveTo>
                    <a:pt x="101857" y="3249"/>
                  </a:moveTo>
                  <a:cubicBezTo>
                    <a:pt x="121099" y="8878"/>
                    <a:pt x="120409" y="36277"/>
                    <a:pt x="100868" y="40759"/>
                  </a:cubicBezTo>
                  <a:cubicBezTo>
                    <a:pt x="66745" y="48582"/>
                    <a:pt x="37968" y="78664"/>
                    <a:pt x="38809" y="118304"/>
                  </a:cubicBezTo>
                  <a:cubicBezTo>
                    <a:pt x="38840" y="119787"/>
                    <a:pt x="38920" y="121239"/>
                    <a:pt x="38954" y="122663"/>
                  </a:cubicBezTo>
                  <a:cubicBezTo>
                    <a:pt x="39567" y="147405"/>
                    <a:pt x="2410" y="149745"/>
                    <a:pt x="326" y="125083"/>
                  </a:cubicBezTo>
                  <a:cubicBezTo>
                    <a:pt x="-160" y="119333"/>
                    <a:pt x="41" y="80789"/>
                    <a:pt x="41" y="80984"/>
                  </a:cubicBezTo>
                  <a:cubicBezTo>
                    <a:pt x="41" y="28179"/>
                    <a:pt x="49932" y="-11942"/>
                    <a:pt x="101857" y="3249"/>
                  </a:cubicBezTo>
                  <a:close/>
                </a:path>
              </a:pathLst>
            </a:custGeom>
            <a:solidFill>
              <a:srgbClr val="DEC0B6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42BFC7-62C6-FB1A-F7FF-967002DE5DB5}"/>
                </a:ext>
              </a:extLst>
            </p:cNvPr>
            <p:cNvSpPr/>
            <p:nvPr/>
          </p:nvSpPr>
          <p:spPr>
            <a:xfrm>
              <a:off x="4165372" y="5976349"/>
              <a:ext cx="299809" cy="380020"/>
            </a:xfrm>
            <a:custGeom>
              <a:avLst/>
              <a:gdLst>
                <a:gd name="connsiteX0" fmla="*/ 299810 w 299809"/>
                <a:gd name="connsiteY0" fmla="*/ 288917 h 380020"/>
                <a:gd name="connsiteX1" fmla="*/ 299810 w 299809"/>
                <a:gd name="connsiteY1" fmla="*/ 364514 h 380020"/>
                <a:gd name="connsiteX2" fmla="*/ 284303 w 299809"/>
                <a:gd name="connsiteY2" fmla="*/ 380021 h 380020"/>
                <a:gd name="connsiteX3" fmla="*/ 15507 w 299809"/>
                <a:gd name="connsiteY3" fmla="*/ 380021 h 380020"/>
                <a:gd name="connsiteX4" fmla="*/ 0 w 299809"/>
                <a:gd name="connsiteY4" fmla="*/ 364514 h 380020"/>
                <a:gd name="connsiteX5" fmla="*/ 0 w 299809"/>
                <a:gd name="connsiteY5" fmla="*/ 288917 h 380020"/>
                <a:gd name="connsiteX6" fmla="*/ 93042 w 299809"/>
                <a:gd name="connsiteY6" fmla="*/ 195874 h 380020"/>
                <a:gd name="connsiteX7" fmla="*/ 133051 w 299809"/>
                <a:gd name="connsiteY7" fmla="*/ 195874 h 380020"/>
                <a:gd name="connsiteX8" fmla="*/ 71081 w 299809"/>
                <a:gd name="connsiteY8" fmla="*/ 118339 h 380020"/>
                <a:gd name="connsiteX9" fmla="*/ 71081 w 299809"/>
                <a:gd name="connsiteY9" fmla="*/ 79571 h 380020"/>
                <a:gd name="connsiteX10" fmla="*/ 206748 w 299809"/>
                <a:gd name="connsiteY10" fmla="*/ 23378 h 380020"/>
                <a:gd name="connsiteX11" fmla="*/ 230028 w 299809"/>
                <a:gd name="connsiteY11" fmla="*/ 79571 h 380020"/>
                <a:gd name="connsiteX12" fmla="*/ 230028 w 299809"/>
                <a:gd name="connsiteY12" fmla="*/ 118339 h 380020"/>
                <a:gd name="connsiteX13" fmla="*/ 168058 w 299809"/>
                <a:gd name="connsiteY13" fmla="*/ 195874 h 380020"/>
                <a:gd name="connsiteX14" fmla="*/ 206767 w 299809"/>
                <a:gd name="connsiteY14" fmla="*/ 195874 h 380020"/>
                <a:gd name="connsiteX15" fmla="*/ 299810 w 299809"/>
                <a:gd name="connsiteY15" fmla="*/ 288917 h 38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809" h="380020">
                  <a:moveTo>
                    <a:pt x="299810" y="288917"/>
                  </a:moveTo>
                  <a:lnTo>
                    <a:pt x="299810" y="364514"/>
                  </a:lnTo>
                  <a:cubicBezTo>
                    <a:pt x="299810" y="373081"/>
                    <a:pt x="292870" y="380021"/>
                    <a:pt x="284303" y="380021"/>
                  </a:cubicBezTo>
                  <a:lnTo>
                    <a:pt x="15507" y="380021"/>
                  </a:lnTo>
                  <a:cubicBezTo>
                    <a:pt x="6939" y="380021"/>
                    <a:pt x="0" y="373081"/>
                    <a:pt x="0" y="364514"/>
                  </a:cubicBezTo>
                  <a:lnTo>
                    <a:pt x="0" y="288917"/>
                  </a:lnTo>
                  <a:cubicBezTo>
                    <a:pt x="0" y="237530"/>
                    <a:pt x="41656" y="195874"/>
                    <a:pt x="93042" y="195874"/>
                  </a:cubicBezTo>
                  <a:lnTo>
                    <a:pt x="133051" y="195874"/>
                  </a:lnTo>
                  <a:cubicBezTo>
                    <a:pt x="97578" y="187907"/>
                    <a:pt x="71081" y="156215"/>
                    <a:pt x="71081" y="118339"/>
                  </a:cubicBezTo>
                  <a:lnTo>
                    <a:pt x="71081" y="79571"/>
                  </a:lnTo>
                  <a:cubicBezTo>
                    <a:pt x="71081" y="8950"/>
                    <a:pt x="156730" y="-26641"/>
                    <a:pt x="206748" y="23378"/>
                  </a:cubicBezTo>
                  <a:cubicBezTo>
                    <a:pt x="221131" y="37760"/>
                    <a:pt x="230028" y="57629"/>
                    <a:pt x="230028" y="79571"/>
                  </a:cubicBezTo>
                  <a:lnTo>
                    <a:pt x="230028" y="118339"/>
                  </a:lnTo>
                  <a:cubicBezTo>
                    <a:pt x="230028" y="156215"/>
                    <a:pt x="203530" y="187907"/>
                    <a:pt x="168058" y="195874"/>
                  </a:cubicBezTo>
                  <a:lnTo>
                    <a:pt x="206767" y="195874"/>
                  </a:lnTo>
                  <a:cubicBezTo>
                    <a:pt x="258154" y="195874"/>
                    <a:pt x="299810" y="237530"/>
                    <a:pt x="299810" y="288917"/>
                  </a:cubicBezTo>
                  <a:close/>
                </a:path>
              </a:pathLst>
            </a:custGeom>
            <a:solidFill>
              <a:schemeClr val="accent2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8A862ED-6AEC-8B36-62B0-46050D14B739}"/>
                </a:ext>
              </a:extLst>
            </p:cNvPr>
            <p:cNvSpPr/>
            <p:nvPr/>
          </p:nvSpPr>
          <p:spPr>
            <a:xfrm>
              <a:off x="3865579" y="5976403"/>
              <a:ext cx="299792" cy="379966"/>
            </a:xfrm>
            <a:custGeom>
              <a:avLst/>
              <a:gdLst>
                <a:gd name="connsiteX0" fmla="*/ 299792 w 299792"/>
                <a:gd name="connsiteY0" fmla="*/ 288863 h 379966"/>
                <a:gd name="connsiteX1" fmla="*/ 299792 w 299792"/>
                <a:gd name="connsiteY1" fmla="*/ 364460 h 379966"/>
                <a:gd name="connsiteX2" fmla="*/ 284285 w 299792"/>
                <a:gd name="connsiteY2" fmla="*/ 379967 h 379966"/>
                <a:gd name="connsiteX3" fmla="*/ 15505 w 299792"/>
                <a:gd name="connsiteY3" fmla="*/ 379967 h 379966"/>
                <a:gd name="connsiteX4" fmla="*/ 0 w 299792"/>
                <a:gd name="connsiteY4" fmla="*/ 364460 h 379966"/>
                <a:gd name="connsiteX5" fmla="*/ 0 w 299792"/>
                <a:gd name="connsiteY5" fmla="*/ 288863 h 379966"/>
                <a:gd name="connsiteX6" fmla="*/ 93040 w 299792"/>
                <a:gd name="connsiteY6" fmla="*/ 195820 h 379966"/>
                <a:gd name="connsiteX7" fmla="*/ 132395 w 299792"/>
                <a:gd name="connsiteY7" fmla="*/ 195820 h 379966"/>
                <a:gd name="connsiteX8" fmla="*/ 70425 w 299792"/>
                <a:gd name="connsiteY8" fmla="*/ 118285 h 379966"/>
                <a:gd name="connsiteX9" fmla="*/ 70425 w 299792"/>
                <a:gd name="connsiteY9" fmla="*/ 79517 h 379966"/>
                <a:gd name="connsiteX10" fmla="*/ 169477 w 299792"/>
                <a:gd name="connsiteY10" fmla="*/ 2466 h 379966"/>
                <a:gd name="connsiteX11" fmla="*/ 229373 w 299792"/>
                <a:gd name="connsiteY11" fmla="*/ 79517 h 379966"/>
                <a:gd name="connsiteX12" fmla="*/ 229373 w 299792"/>
                <a:gd name="connsiteY12" fmla="*/ 118285 h 379966"/>
                <a:gd name="connsiteX13" fmla="*/ 167403 w 299792"/>
                <a:gd name="connsiteY13" fmla="*/ 195820 h 379966"/>
                <a:gd name="connsiteX14" fmla="*/ 206752 w 299792"/>
                <a:gd name="connsiteY14" fmla="*/ 195820 h 379966"/>
                <a:gd name="connsiteX15" fmla="*/ 299792 w 299792"/>
                <a:gd name="connsiteY15" fmla="*/ 288863 h 37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792" h="379966">
                  <a:moveTo>
                    <a:pt x="299792" y="288863"/>
                  </a:moveTo>
                  <a:lnTo>
                    <a:pt x="299792" y="364460"/>
                  </a:lnTo>
                  <a:cubicBezTo>
                    <a:pt x="299792" y="373027"/>
                    <a:pt x="292853" y="379967"/>
                    <a:pt x="284285" y="379967"/>
                  </a:cubicBezTo>
                  <a:lnTo>
                    <a:pt x="15505" y="379967"/>
                  </a:lnTo>
                  <a:cubicBezTo>
                    <a:pt x="6937" y="379967"/>
                    <a:pt x="0" y="373027"/>
                    <a:pt x="0" y="364460"/>
                  </a:cubicBezTo>
                  <a:lnTo>
                    <a:pt x="0" y="288863"/>
                  </a:lnTo>
                  <a:cubicBezTo>
                    <a:pt x="0" y="237476"/>
                    <a:pt x="41654" y="195820"/>
                    <a:pt x="93040" y="195820"/>
                  </a:cubicBezTo>
                  <a:lnTo>
                    <a:pt x="132395" y="195820"/>
                  </a:lnTo>
                  <a:cubicBezTo>
                    <a:pt x="96923" y="187853"/>
                    <a:pt x="70425" y="156161"/>
                    <a:pt x="70425" y="118285"/>
                  </a:cubicBezTo>
                  <a:lnTo>
                    <a:pt x="70425" y="79517"/>
                  </a:lnTo>
                  <a:cubicBezTo>
                    <a:pt x="70425" y="27446"/>
                    <a:pt x="119618" y="-10193"/>
                    <a:pt x="169477" y="2466"/>
                  </a:cubicBezTo>
                  <a:cubicBezTo>
                    <a:pt x="204149" y="11253"/>
                    <a:pt x="229373" y="42655"/>
                    <a:pt x="229373" y="79517"/>
                  </a:cubicBezTo>
                  <a:lnTo>
                    <a:pt x="229373" y="118285"/>
                  </a:lnTo>
                  <a:cubicBezTo>
                    <a:pt x="229373" y="156161"/>
                    <a:pt x="202875" y="187853"/>
                    <a:pt x="167403" y="195820"/>
                  </a:cubicBezTo>
                  <a:lnTo>
                    <a:pt x="206752" y="195820"/>
                  </a:lnTo>
                  <a:cubicBezTo>
                    <a:pt x="258136" y="195820"/>
                    <a:pt x="299792" y="237476"/>
                    <a:pt x="299792" y="288863"/>
                  </a:cubicBezTo>
                  <a:close/>
                </a:path>
              </a:pathLst>
            </a:custGeom>
            <a:solidFill>
              <a:srgbClr val="EE2CB5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4C85946-01C8-789B-CD04-81F0FD951119}"/>
                </a:ext>
              </a:extLst>
            </p:cNvPr>
            <p:cNvSpPr/>
            <p:nvPr/>
          </p:nvSpPr>
          <p:spPr>
            <a:xfrm>
              <a:off x="3565772" y="5976443"/>
              <a:ext cx="299805" cy="379926"/>
            </a:xfrm>
            <a:custGeom>
              <a:avLst/>
              <a:gdLst>
                <a:gd name="connsiteX0" fmla="*/ 299806 w 299805"/>
                <a:gd name="connsiteY0" fmla="*/ 288823 h 379926"/>
                <a:gd name="connsiteX1" fmla="*/ 299806 w 299805"/>
                <a:gd name="connsiteY1" fmla="*/ 364420 h 379926"/>
                <a:gd name="connsiteX2" fmla="*/ 284303 w 299805"/>
                <a:gd name="connsiteY2" fmla="*/ 379927 h 379926"/>
                <a:gd name="connsiteX3" fmla="*/ 15507 w 299805"/>
                <a:gd name="connsiteY3" fmla="*/ 379927 h 379926"/>
                <a:gd name="connsiteX4" fmla="*/ 0 w 299805"/>
                <a:gd name="connsiteY4" fmla="*/ 364420 h 379926"/>
                <a:gd name="connsiteX5" fmla="*/ 0 w 299805"/>
                <a:gd name="connsiteY5" fmla="*/ 288823 h 379926"/>
                <a:gd name="connsiteX6" fmla="*/ 93042 w 299805"/>
                <a:gd name="connsiteY6" fmla="*/ 195780 h 379926"/>
                <a:gd name="connsiteX7" fmla="*/ 131752 w 299805"/>
                <a:gd name="connsiteY7" fmla="*/ 195780 h 379926"/>
                <a:gd name="connsiteX8" fmla="*/ 69782 w 299805"/>
                <a:gd name="connsiteY8" fmla="*/ 118245 h 379926"/>
                <a:gd name="connsiteX9" fmla="*/ 69782 w 299805"/>
                <a:gd name="connsiteY9" fmla="*/ 79477 h 379926"/>
                <a:gd name="connsiteX10" fmla="*/ 205449 w 299805"/>
                <a:gd name="connsiteY10" fmla="*/ 23284 h 379926"/>
                <a:gd name="connsiteX11" fmla="*/ 228729 w 299805"/>
                <a:gd name="connsiteY11" fmla="*/ 79477 h 379926"/>
                <a:gd name="connsiteX12" fmla="*/ 228729 w 299805"/>
                <a:gd name="connsiteY12" fmla="*/ 118245 h 379926"/>
                <a:gd name="connsiteX13" fmla="*/ 166759 w 299805"/>
                <a:gd name="connsiteY13" fmla="*/ 195780 h 379926"/>
                <a:gd name="connsiteX14" fmla="*/ 206767 w 299805"/>
                <a:gd name="connsiteY14" fmla="*/ 195780 h 379926"/>
                <a:gd name="connsiteX15" fmla="*/ 299806 w 299805"/>
                <a:gd name="connsiteY15" fmla="*/ 288823 h 379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805" h="379926">
                  <a:moveTo>
                    <a:pt x="299806" y="288823"/>
                  </a:moveTo>
                  <a:lnTo>
                    <a:pt x="299806" y="364420"/>
                  </a:lnTo>
                  <a:cubicBezTo>
                    <a:pt x="299806" y="372987"/>
                    <a:pt x="292870" y="379927"/>
                    <a:pt x="284303" y="379927"/>
                  </a:cubicBezTo>
                  <a:lnTo>
                    <a:pt x="15507" y="379927"/>
                  </a:lnTo>
                  <a:cubicBezTo>
                    <a:pt x="6939" y="379927"/>
                    <a:pt x="0" y="372987"/>
                    <a:pt x="0" y="364420"/>
                  </a:cubicBezTo>
                  <a:lnTo>
                    <a:pt x="0" y="288823"/>
                  </a:lnTo>
                  <a:cubicBezTo>
                    <a:pt x="0" y="237436"/>
                    <a:pt x="41656" y="195780"/>
                    <a:pt x="93042" y="195780"/>
                  </a:cubicBezTo>
                  <a:lnTo>
                    <a:pt x="131752" y="195780"/>
                  </a:lnTo>
                  <a:cubicBezTo>
                    <a:pt x="96280" y="187814"/>
                    <a:pt x="69782" y="156121"/>
                    <a:pt x="69782" y="118245"/>
                  </a:cubicBezTo>
                  <a:lnTo>
                    <a:pt x="69782" y="79477"/>
                  </a:lnTo>
                  <a:cubicBezTo>
                    <a:pt x="69782" y="8641"/>
                    <a:pt x="155747" y="-26420"/>
                    <a:pt x="205449" y="23284"/>
                  </a:cubicBezTo>
                  <a:cubicBezTo>
                    <a:pt x="219832" y="37666"/>
                    <a:pt x="228729" y="57535"/>
                    <a:pt x="228729" y="79477"/>
                  </a:cubicBezTo>
                  <a:lnTo>
                    <a:pt x="228729" y="118245"/>
                  </a:lnTo>
                  <a:cubicBezTo>
                    <a:pt x="228729" y="156121"/>
                    <a:pt x="202232" y="187814"/>
                    <a:pt x="166759" y="195780"/>
                  </a:cubicBezTo>
                  <a:lnTo>
                    <a:pt x="206767" y="195780"/>
                  </a:lnTo>
                  <a:cubicBezTo>
                    <a:pt x="258154" y="195780"/>
                    <a:pt x="299806" y="237436"/>
                    <a:pt x="299806" y="2888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2186F8D-EAC9-AA3B-8CF8-67F995595047}"/>
                </a:ext>
              </a:extLst>
            </p:cNvPr>
            <p:cNvSpPr/>
            <p:nvPr/>
          </p:nvSpPr>
          <p:spPr>
            <a:xfrm>
              <a:off x="3565772" y="6172224"/>
              <a:ext cx="237786" cy="184146"/>
            </a:xfrm>
            <a:custGeom>
              <a:avLst/>
              <a:gdLst>
                <a:gd name="connsiteX0" fmla="*/ 210161 w 237786"/>
                <a:gd name="connsiteY0" fmla="*/ 60 h 184146"/>
                <a:gd name="connsiteX1" fmla="*/ 208745 w 237786"/>
                <a:gd name="connsiteY1" fmla="*/ 58374 h 184146"/>
                <a:gd name="connsiteX2" fmla="*/ 151194 w 237786"/>
                <a:gd name="connsiteY2" fmla="*/ 58152 h 184146"/>
                <a:gd name="connsiteX3" fmla="*/ 58152 w 237786"/>
                <a:gd name="connsiteY3" fmla="*/ 151194 h 184146"/>
                <a:gd name="connsiteX4" fmla="*/ 58152 w 237786"/>
                <a:gd name="connsiteY4" fmla="*/ 168639 h 184146"/>
                <a:gd name="connsiteX5" fmla="*/ 42644 w 237786"/>
                <a:gd name="connsiteY5" fmla="*/ 184146 h 184146"/>
                <a:gd name="connsiteX6" fmla="*/ 15507 w 237786"/>
                <a:gd name="connsiteY6" fmla="*/ 184146 h 184146"/>
                <a:gd name="connsiteX7" fmla="*/ 0 w 237786"/>
                <a:gd name="connsiteY7" fmla="*/ 168639 h 184146"/>
                <a:gd name="connsiteX8" fmla="*/ 0 w 237786"/>
                <a:gd name="connsiteY8" fmla="*/ 93042 h 184146"/>
                <a:gd name="connsiteX9" fmla="*/ 93042 w 237786"/>
                <a:gd name="connsiteY9" fmla="*/ 0 h 184146"/>
                <a:gd name="connsiteX10" fmla="*/ 210161 w 237786"/>
                <a:gd name="connsiteY10" fmla="*/ 60 h 18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786" h="184146">
                  <a:moveTo>
                    <a:pt x="210161" y="60"/>
                  </a:moveTo>
                  <a:cubicBezTo>
                    <a:pt x="247915" y="1415"/>
                    <a:pt x="246522" y="58167"/>
                    <a:pt x="208745" y="58374"/>
                  </a:cubicBezTo>
                  <a:cubicBezTo>
                    <a:pt x="193327" y="58460"/>
                    <a:pt x="174513" y="58301"/>
                    <a:pt x="151194" y="58152"/>
                  </a:cubicBezTo>
                  <a:cubicBezTo>
                    <a:pt x="99809" y="57822"/>
                    <a:pt x="58152" y="99807"/>
                    <a:pt x="58152" y="151194"/>
                  </a:cubicBezTo>
                  <a:lnTo>
                    <a:pt x="58152" y="168639"/>
                  </a:lnTo>
                  <a:cubicBezTo>
                    <a:pt x="58152" y="177203"/>
                    <a:pt x="51208" y="184146"/>
                    <a:pt x="42644" y="184146"/>
                  </a:cubicBezTo>
                  <a:lnTo>
                    <a:pt x="15507" y="184146"/>
                  </a:lnTo>
                  <a:cubicBezTo>
                    <a:pt x="6943" y="184146"/>
                    <a:pt x="0" y="177203"/>
                    <a:pt x="0" y="168639"/>
                  </a:cubicBezTo>
                  <a:lnTo>
                    <a:pt x="0" y="93042"/>
                  </a:lnTo>
                  <a:cubicBezTo>
                    <a:pt x="0" y="41656"/>
                    <a:pt x="41656" y="0"/>
                    <a:pt x="93042" y="0"/>
                  </a:cubicBezTo>
                  <a:cubicBezTo>
                    <a:pt x="93042" y="0"/>
                    <a:pt x="209035" y="19"/>
                    <a:pt x="210161" y="6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5BA8F44-8AC9-29E5-4677-518AACB11D1E}"/>
                </a:ext>
              </a:extLst>
            </p:cNvPr>
            <p:cNvSpPr/>
            <p:nvPr/>
          </p:nvSpPr>
          <p:spPr>
            <a:xfrm>
              <a:off x="3865579" y="6172224"/>
              <a:ext cx="237779" cy="184146"/>
            </a:xfrm>
            <a:custGeom>
              <a:avLst/>
              <a:gdLst>
                <a:gd name="connsiteX0" fmla="*/ 210154 w 237779"/>
                <a:gd name="connsiteY0" fmla="*/ 60 h 184146"/>
                <a:gd name="connsiteX1" fmla="*/ 208737 w 237779"/>
                <a:gd name="connsiteY1" fmla="*/ 58374 h 184146"/>
                <a:gd name="connsiteX2" fmla="*/ 151186 w 237779"/>
                <a:gd name="connsiteY2" fmla="*/ 58152 h 184146"/>
                <a:gd name="connsiteX3" fmla="*/ 58144 w 237779"/>
                <a:gd name="connsiteY3" fmla="*/ 151194 h 184146"/>
                <a:gd name="connsiteX4" fmla="*/ 58144 w 237779"/>
                <a:gd name="connsiteY4" fmla="*/ 168639 h 184146"/>
                <a:gd name="connsiteX5" fmla="*/ 42637 w 237779"/>
                <a:gd name="connsiteY5" fmla="*/ 184146 h 184146"/>
                <a:gd name="connsiteX6" fmla="*/ 15505 w 237779"/>
                <a:gd name="connsiteY6" fmla="*/ 184146 h 184146"/>
                <a:gd name="connsiteX7" fmla="*/ 0 w 237779"/>
                <a:gd name="connsiteY7" fmla="*/ 168639 h 184146"/>
                <a:gd name="connsiteX8" fmla="*/ 0 w 237779"/>
                <a:gd name="connsiteY8" fmla="*/ 93042 h 184146"/>
                <a:gd name="connsiteX9" fmla="*/ 93040 w 237779"/>
                <a:gd name="connsiteY9" fmla="*/ 0 h 184146"/>
                <a:gd name="connsiteX10" fmla="*/ 210154 w 237779"/>
                <a:gd name="connsiteY10" fmla="*/ 60 h 18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779" h="184146">
                  <a:moveTo>
                    <a:pt x="210154" y="60"/>
                  </a:moveTo>
                  <a:cubicBezTo>
                    <a:pt x="247908" y="1415"/>
                    <a:pt x="246514" y="58167"/>
                    <a:pt x="208737" y="58374"/>
                  </a:cubicBezTo>
                  <a:cubicBezTo>
                    <a:pt x="193319" y="58460"/>
                    <a:pt x="174505" y="58301"/>
                    <a:pt x="151186" y="58152"/>
                  </a:cubicBezTo>
                  <a:cubicBezTo>
                    <a:pt x="99802" y="57822"/>
                    <a:pt x="58144" y="99807"/>
                    <a:pt x="58144" y="151194"/>
                  </a:cubicBezTo>
                  <a:lnTo>
                    <a:pt x="58144" y="168639"/>
                  </a:lnTo>
                  <a:cubicBezTo>
                    <a:pt x="58144" y="177203"/>
                    <a:pt x="51200" y="184146"/>
                    <a:pt x="42637" y="184146"/>
                  </a:cubicBezTo>
                  <a:lnTo>
                    <a:pt x="15505" y="184146"/>
                  </a:lnTo>
                  <a:cubicBezTo>
                    <a:pt x="6941" y="184146"/>
                    <a:pt x="0" y="177203"/>
                    <a:pt x="0" y="168639"/>
                  </a:cubicBezTo>
                  <a:lnTo>
                    <a:pt x="0" y="93042"/>
                  </a:lnTo>
                  <a:cubicBezTo>
                    <a:pt x="0" y="41656"/>
                    <a:pt x="41654" y="0"/>
                    <a:pt x="93040" y="0"/>
                  </a:cubicBezTo>
                  <a:cubicBezTo>
                    <a:pt x="93040" y="0"/>
                    <a:pt x="209028" y="19"/>
                    <a:pt x="210154" y="60"/>
                  </a:cubicBezTo>
                  <a:close/>
                </a:path>
              </a:pathLst>
            </a:custGeom>
            <a:solidFill>
              <a:srgbClr val="FF4BDB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533C546-83C0-F451-97AE-C2CDF059A7BF}"/>
                </a:ext>
              </a:extLst>
            </p:cNvPr>
            <p:cNvSpPr/>
            <p:nvPr/>
          </p:nvSpPr>
          <p:spPr>
            <a:xfrm>
              <a:off x="4165449" y="6172224"/>
              <a:ext cx="237786" cy="184146"/>
            </a:xfrm>
            <a:custGeom>
              <a:avLst/>
              <a:gdLst>
                <a:gd name="connsiteX0" fmla="*/ 210161 w 237786"/>
                <a:gd name="connsiteY0" fmla="*/ 60 h 184146"/>
                <a:gd name="connsiteX1" fmla="*/ 208745 w 237786"/>
                <a:gd name="connsiteY1" fmla="*/ 58374 h 184146"/>
                <a:gd name="connsiteX2" fmla="*/ 151194 w 237786"/>
                <a:gd name="connsiteY2" fmla="*/ 58152 h 184146"/>
                <a:gd name="connsiteX3" fmla="*/ 58152 w 237786"/>
                <a:gd name="connsiteY3" fmla="*/ 151194 h 184146"/>
                <a:gd name="connsiteX4" fmla="*/ 58152 w 237786"/>
                <a:gd name="connsiteY4" fmla="*/ 168639 h 184146"/>
                <a:gd name="connsiteX5" fmla="*/ 42644 w 237786"/>
                <a:gd name="connsiteY5" fmla="*/ 184146 h 184146"/>
                <a:gd name="connsiteX6" fmla="*/ 15507 w 237786"/>
                <a:gd name="connsiteY6" fmla="*/ 184146 h 184146"/>
                <a:gd name="connsiteX7" fmla="*/ 0 w 237786"/>
                <a:gd name="connsiteY7" fmla="*/ 168639 h 184146"/>
                <a:gd name="connsiteX8" fmla="*/ 0 w 237786"/>
                <a:gd name="connsiteY8" fmla="*/ 93042 h 184146"/>
                <a:gd name="connsiteX9" fmla="*/ 93042 w 237786"/>
                <a:gd name="connsiteY9" fmla="*/ 0 h 184146"/>
                <a:gd name="connsiteX10" fmla="*/ 210161 w 237786"/>
                <a:gd name="connsiteY10" fmla="*/ 60 h 18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7786" h="184146">
                  <a:moveTo>
                    <a:pt x="210161" y="60"/>
                  </a:moveTo>
                  <a:cubicBezTo>
                    <a:pt x="247915" y="1415"/>
                    <a:pt x="246522" y="58167"/>
                    <a:pt x="208745" y="58374"/>
                  </a:cubicBezTo>
                  <a:cubicBezTo>
                    <a:pt x="193327" y="58460"/>
                    <a:pt x="174513" y="58301"/>
                    <a:pt x="151194" y="58152"/>
                  </a:cubicBezTo>
                  <a:cubicBezTo>
                    <a:pt x="99809" y="57822"/>
                    <a:pt x="58152" y="99807"/>
                    <a:pt x="58152" y="151194"/>
                  </a:cubicBezTo>
                  <a:lnTo>
                    <a:pt x="58152" y="168639"/>
                  </a:lnTo>
                  <a:cubicBezTo>
                    <a:pt x="58152" y="177203"/>
                    <a:pt x="51208" y="184146"/>
                    <a:pt x="42644" y="184146"/>
                  </a:cubicBezTo>
                  <a:lnTo>
                    <a:pt x="15507" y="184146"/>
                  </a:lnTo>
                  <a:cubicBezTo>
                    <a:pt x="6943" y="184146"/>
                    <a:pt x="0" y="177203"/>
                    <a:pt x="0" y="168639"/>
                  </a:cubicBezTo>
                  <a:lnTo>
                    <a:pt x="0" y="93042"/>
                  </a:lnTo>
                  <a:cubicBezTo>
                    <a:pt x="0" y="41656"/>
                    <a:pt x="41656" y="0"/>
                    <a:pt x="93042" y="0"/>
                  </a:cubicBezTo>
                  <a:cubicBezTo>
                    <a:pt x="93042" y="0"/>
                    <a:pt x="209035" y="19"/>
                    <a:pt x="210161" y="6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E2DDDEE-49C0-CC46-DDA3-89E7171CE012}"/>
                </a:ext>
              </a:extLst>
            </p:cNvPr>
            <p:cNvSpPr/>
            <p:nvPr/>
          </p:nvSpPr>
          <p:spPr>
            <a:xfrm>
              <a:off x="4236452" y="5976447"/>
              <a:ext cx="158947" cy="197715"/>
            </a:xfrm>
            <a:custGeom>
              <a:avLst/>
              <a:gdLst>
                <a:gd name="connsiteX0" fmla="*/ 158947 w 158947"/>
                <a:gd name="connsiteY0" fmla="*/ 79474 h 197715"/>
                <a:gd name="connsiteX1" fmla="*/ 158947 w 158947"/>
                <a:gd name="connsiteY1" fmla="*/ 118241 h 197715"/>
                <a:gd name="connsiteX2" fmla="*/ 79474 w 158947"/>
                <a:gd name="connsiteY2" fmla="*/ 197715 h 197715"/>
                <a:gd name="connsiteX3" fmla="*/ 0 w 158947"/>
                <a:gd name="connsiteY3" fmla="*/ 118241 h 197715"/>
                <a:gd name="connsiteX4" fmla="*/ 0 w 158947"/>
                <a:gd name="connsiteY4" fmla="*/ 79474 h 197715"/>
                <a:gd name="connsiteX5" fmla="*/ 79474 w 158947"/>
                <a:gd name="connsiteY5" fmla="*/ 0 h 197715"/>
                <a:gd name="connsiteX6" fmla="*/ 158947 w 158947"/>
                <a:gd name="connsiteY6" fmla="*/ 79474 h 19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47" h="197715">
                  <a:moveTo>
                    <a:pt x="158947" y="79474"/>
                  </a:moveTo>
                  <a:lnTo>
                    <a:pt x="158947" y="118241"/>
                  </a:lnTo>
                  <a:cubicBezTo>
                    <a:pt x="158947" y="162126"/>
                    <a:pt x="123359" y="197715"/>
                    <a:pt x="79474" y="197715"/>
                  </a:cubicBezTo>
                  <a:cubicBezTo>
                    <a:pt x="35589" y="197715"/>
                    <a:pt x="0" y="162126"/>
                    <a:pt x="0" y="118241"/>
                  </a:cubicBezTo>
                  <a:lnTo>
                    <a:pt x="0" y="79474"/>
                  </a:lnTo>
                  <a:cubicBezTo>
                    <a:pt x="0" y="35647"/>
                    <a:pt x="35525" y="0"/>
                    <a:pt x="79474" y="0"/>
                  </a:cubicBezTo>
                  <a:cubicBezTo>
                    <a:pt x="123357" y="0"/>
                    <a:pt x="158947" y="35587"/>
                    <a:pt x="158947" y="79474"/>
                  </a:cubicBezTo>
                  <a:close/>
                </a:path>
              </a:pathLst>
            </a:custGeom>
            <a:solidFill>
              <a:srgbClr val="E0B7A3"/>
            </a:solidFill>
            <a:ln w="1930" cap="flat">
              <a:solidFill>
                <a:srgbClr val="E0B7A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5803D137-E159-1FC3-589B-021A95EC1790}"/>
                </a:ext>
              </a:extLst>
            </p:cNvPr>
            <p:cNvSpPr/>
            <p:nvPr/>
          </p:nvSpPr>
          <p:spPr>
            <a:xfrm>
              <a:off x="3936003" y="5976443"/>
              <a:ext cx="158947" cy="197718"/>
            </a:xfrm>
            <a:custGeom>
              <a:avLst/>
              <a:gdLst>
                <a:gd name="connsiteX0" fmla="*/ 158947 w 158947"/>
                <a:gd name="connsiteY0" fmla="*/ 79477 h 197718"/>
                <a:gd name="connsiteX1" fmla="*/ 158947 w 158947"/>
                <a:gd name="connsiteY1" fmla="*/ 118245 h 197718"/>
                <a:gd name="connsiteX2" fmla="*/ 79474 w 158947"/>
                <a:gd name="connsiteY2" fmla="*/ 197719 h 197718"/>
                <a:gd name="connsiteX3" fmla="*/ 0 w 158947"/>
                <a:gd name="connsiteY3" fmla="*/ 118245 h 197718"/>
                <a:gd name="connsiteX4" fmla="*/ 0 w 158947"/>
                <a:gd name="connsiteY4" fmla="*/ 79477 h 197718"/>
                <a:gd name="connsiteX5" fmla="*/ 135667 w 158947"/>
                <a:gd name="connsiteY5" fmla="*/ 23284 h 197718"/>
                <a:gd name="connsiteX6" fmla="*/ 158947 w 158947"/>
                <a:gd name="connsiteY6" fmla="*/ 79477 h 1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47" h="197718">
                  <a:moveTo>
                    <a:pt x="158947" y="79477"/>
                  </a:moveTo>
                  <a:lnTo>
                    <a:pt x="158947" y="118245"/>
                  </a:lnTo>
                  <a:cubicBezTo>
                    <a:pt x="158947" y="162130"/>
                    <a:pt x="123359" y="197719"/>
                    <a:pt x="79474" y="197719"/>
                  </a:cubicBezTo>
                  <a:cubicBezTo>
                    <a:pt x="35589" y="197719"/>
                    <a:pt x="0" y="162130"/>
                    <a:pt x="0" y="118245"/>
                  </a:cubicBezTo>
                  <a:lnTo>
                    <a:pt x="0" y="79477"/>
                  </a:lnTo>
                  <a:cubicBezTo>
                    <a:pt x="0" y="8942"/>
                    <a:pt x="85820" y="-26564"/>
                    <a:pt x="135667" y="23284"/>
                  </a:cubicBezTo>
                  <a:cubicBezTo>
                    <a:pt x="150050" y="37666"/>
                    <a:pt x="158947" y="57535"/>
                    <a:pt x="158947" y="79477"/>
                  </a:cubicBezTo>
                  <a:close/>
                </a:path>
              </a:pathLst>
            </a:custGeom>
            <a:solidFill>
              <a:srgbClr val="FFCE96"/>
            </a:solidFill>
            <a:ln w="1930" cap="flat">
              <a:solidFill>
                <a:srgbClr val="FFCE9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C456369-6652-EE27-A964-582402BE6767}"/>
                </a:ext>
              </a:extLst>
            </p:cNvPr>
            <p:cNvSpPr/>
            <p:nvPr/>
          </p:nvSpPr>
          <p:spPr>
            <a:xfrm>
              <a:off x="3635553" y="5976404"/>
              <a:ext cx="158947" cy="197758"/>
            </a:xfrm>
            <a:custGeom>
              <a:avLst/>
              <a:gdLst>
                <a:gd name="connsiteX0" fmla="*/ 158947 w 158947"/>
                <a:gd name="connsiteY0" fmla="*/ 79517 h 197758"/>
                <a:gd name="connsiteX1" fmla="*/ 158947 w 158947"/>
                <a:gd name="connsiteY1" fmla="*/ 118285 h 197758"/>
                <a:gd name="connsiteX2" fmla="*/ 79474 w 158947"/>
                <a:gd name="connsiteY2" fmla="*/ 197758 h 197758"/>
                <a:gd name="connsiteX3" fmla="*/ 0 w 158947"/>
                <a:gd name="connsiteY3" fmla="*/ 118285 h 197758"/>
                <a:gd name="connsiteX4" fmla="*/ 0 w 158947"/>
                <a:gd name="connsiteY4" fmla="*/ 79517 h 197758"/>
                <a:gd name="connsiteX5" fmla="*/ 99420 w 158947"/>
                <a:gd name="connsiteY5" fmla="*/ 2563 h 197758"/>
                <a:gd name="connsiteX6" fmla="*/ 158947 w 158947"/>
                <a:gd name="connsiteY6" fmla="*/ 79517 h 19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947" h="197758">
                  <a:moveTo>
                    <a:pt x="158947" y="79517"/>
                  </a:moveTo>
                  <a:lnTo>
                    <a:pt x="158947" y="118285"/>
                  </a:lnTo>
                  <a:cubicBezTo>
                    <a:pt x="158947" y="162170"/>
                    <a:pt x="123359" y="197758"/>
                    <a:pt x="79474" y="197758"/>
                  </a:cubicBezTo>
                  <a:cubicBezTo>
                    <a:pt x="35589" y="197758"/>
                    <a:pt x="0" y="162170"/>
                    <a:pt x="0" y="118285"/>
                  </a:cubicBezTo>
                  <a:lnTo>
                    <a:pt x="0" y="79517"/>
                  </a:lnTo>
                  <a:cubicBezTo>
                    <a:pt x="0" y="27394"/>
                    <a:pt x="49262" y="-10395"/>
                    <a:pt x="99420" y="2563"/>
                  </a:cubicBezTo>
                  <a:cubicBezTo>
                    <a:pt x="133805" y="11470"/>
                    <a:pt x="158947" y="42663"/>
                    <a:pt x="158947" y="79517"/>
                  </a:cubicBezTo>
                  <a:close/>
                </a:path>
              </a:pathLst>
            </a:custGeom>
            <a:solidFill>
              <a:srgbClr val="FFEBD2"/>
            </a:solidFill>
            <a:ln w="1930" cap="flat">
              <a:solidFill>
                <a:srgbClr val="FFEFD8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B03B290-8484-1E60-9A7E-FE256EC483C8}"/>
                </a:ext>
              </a:extLst>
            </p:cNvPr>
            <p:cNvSpPr/>
            <p:nvPr/>
          </p:nvSpPr>
          <p:spPr>
            <a:xfrm>
              <a:off x="3635512" y="5976385"/>
              <a:ext cx="115913" cy="142441"/>
            </a:xfrm>
            <a:custGeom>
              <a:avLst/>
              <a:gdLst>
                <a:gd name="connsiteX0" fmla="*/ 101857 w 115913"/>
                <a:gd name="connsiteY0" fmla="*/ 3249 h 142441"/>
                <a:gd name="connsiteX1" fmla="*/ 100868 w 115913"/>
                <a:gd name="connsiteY1" fmla="*/ 40758 h 142441"/>
                <a:gd name="connsiteX2" fmla="*/ 38809 w 115913"/>
                <a:gd name="connsiteY2" fmla="*/ 118303 h 142441"/>
                <a:gd name="connsiteX3" fmla="*/ 38954 w 115913"/>
                <a:gd name="connsiteY3" fmla="*/ 122663 h 142441"/>
                <a:gd name="connsiteX4" fmla="*/ 326 w 115913"/>
                <a:gd name="connsiteY4" fmla="*/ 125082 h 142441"/>
                <a:gd name="connsiteX5" fmla="*/ 41 w 115913"/>
                <a:gd name="connsiteY5" fmla="*/ 80982 h 142441"/>
                <a:gd name="connsiteX6" fmla="*/ 101857 w 115913"/>
                <a:gd name="connsiteY6" fmla="*/ 3249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913" h="142441">
                  <a:moveTo>
                    <a:pt x="101857" y="3249"/>
                  </a:moveTo>
                  <a:cubicBezTo>
                    <a:pt x="121099" y="8878"/>
                    <a:pt x="120409" y="36277"/>
                    <a:pt x="100868" y="40758"/>
                  </a:cubicBezTo>
                  <a:cubicBezTo>
                    <a:pt x="66745" y="48582"/>
                    <a:pt x="37968" y="78663"/>
                    <a:pt x="38809" y="118303"/>
                  </a:cubicBezTo>
                  <a:cubicBezTo>
                    <a:pt x="38840" y="119786"/>
                    <a:pt x="38920" y="121238"/>
                    <a:pt x="38954" y="122663"/>
                  </a:cubicBezTo>
                  <a:cubicBezTo>
                    <a:pt x="39567" y="147404"/>
                    <a:pt x="2410" y="149744"/>
                    <a:pt x="326" y="125082"/>
                  </a:cubicBezTo>
                  <a:cubicBezTo>
                    <a:pt x="-160" y="119331"/>
                    <a:pt x="41" y="80788"/>
                    <a:pt x="41" y="80982"/>
                  </a:cubicBezTo>
                  <a:cubicBezTo>
                    <a:pt x="41" y="28180"/>
                    <a:pt x="49932" y="-11941"/>
                    <a:pt x="101857" y="3249"/>
                  </a:cubicBezTo>
                  <a:close/>
                </a:path>
              </a:pathLst>
            </a:custGeom>
            <a:solidFill>
              <a:srgbClr val="FFF5F0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EB068D1-4AD9-36C8-0C89-2BEDB7DA6D96}"/>
                </a:ext>
              </a:extLst>
            </p:cNvPr>
            <p:cNvSpPr/>
            <p:nvPr/>
          </p:nvSpPr>
          <p:spPr>
            <a:xfrm>
              <a:off x="3935961" y="5976385"/>
              <a:ext cx="115913" cy="142441"/>
            </a:xfrm>
            <a:custGeom>
              <a:avLst/>
              <a:gdLst>
                <a:gd name="connsiteX0" fmla="*/ 101857 w 115913"/>
                <a:gd name="connsiteY0" fmla="*/ 3249 h 142441"/>
                <a:gd name="connsiteX1" fmla="*/ 100868 w 115913"/>
                <a:gd name="connsiteY1" fmla="*/ 40758 h 142441"/>
                <a:gd name="connsiteX2" fmla="*/ 38809 w 115913"/>
                <a:gd name="connsiteY2" fmla="*/ 118303 h 142441"/>
                <a:gd name="connsiteX3" fmla="*/ 38954 w 115913"/>
                <a:gd name="connsiteY3" fmla="*/ 122663 h 142441"/>
                <a:gd name="connsiteX4" fmla="*/ 326 w 115913"/>
                <a:gd name="connsiteY4" fmla="*/ 125082 h 142441"/>
                <a:gd name="connsiteX5" fmla="*/ 41 w 115913"/>
                <a:gd name="connsiteY5" fmla="*/ 80984 h 142441"/>
                <a:gd name="connsiteX6" fmla="*/ 101857 w 115913"/>
                <a:gd name="connsiteY6" fmla="*/ 3249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913" h="142441">
                  <a:moveTo>
                    <a:pt x="101857" y="3249"/>
                  </a:moveTo>
                  <a:cubicBezTo>
                    <a:pt x="121099" y="8878"/>
                    <a:pt x="120409" y="36277"/>
                    <a:pt x="100868" y="40758"/>
                  </a:cubicBezTo>
                  <a:cubicBezTo>
                    <a:pt x="66745" y="48582"/>
                    <a:pt x="37968" y="78663"/>
                    <a:pt x="38809" y="118303"/>
                  </a:cubicBezTo>
                  <a:cubicBezTo>
                    <a:pt x="38840" y="119786"/>
                    <a:pt x="38920" y="121238"/>
                    <a:pt x="38954" y="122663"/>
                  </a:cubicBezTo>
                  <a:cubicBezTo>
                    <a:pt x="39567" y="147404"/>
                    <a:pt x="2410" y="149744"/>
                    <a:pt x="326" y="125082"/>
                  </a:cubicBezTo>
                  <a:cubicBezTo>
                    <a:pt x="-160" y="119333"/>
                    <a:pt x="41" y="80788"/>
                    <a:pt x="41" y="80984"/>
                  </a:cubicBezTo>
                  <a:cubicBezTo>
                    <a:pt x="41" y="28180"/>
                    <a:pt x="49932" y="-11941"/>
                    <a:pt x="101857" y="3249"/>
                  </a:cubicBezTo>
                  <a:close/>
                </a:path>
              </a:pathLst>
            </a:custGeom>
            <a:solidFill>
              <a:srgbClr val="FFDFA9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266DE7F-A389-DE49-FAE8-CEEC97F2B074}"/>
                </a:ext>
              </a:extLst>
            </p:cNvPr>
            <p:cNvSpPr/>
            <p:nvPr/>
          </p:nvSpPr>
          <p:spPr>
            <a:xfrm>
              <a:off x="4236411" y="5976385"/>
              <a:ext cx="115913" cy="142441"/>
            </a:xfrm>
            <a:custGeom>
              <a:avLst/>
              <a:gdLst>
                <a:gd name="connsiteX0" fmla="*/ 101857 w 115913"/>
                <a:gd name="connsiteY0" fmla="*/ 3249 h 142441"/>
                <a:gd name="connsiteX1" fmla="*/ 100868 w 115913"/>
                <a:gd name="connsiteY1" fmla="*/ 40758 h 142441"/>
                <a:gd name="connsiteX2" fmla="*/ 38809 w 115913"/>
                <a:gd name="connsiteY2" fmla="*/ 118303 h 142441"/>
                <a:gd name="connsiteX3" fmla="*/ 38954 w 115913"/>
                <a:gd name="connsiteY3" fmla="*/ 122663 h 142441"/>
                <a:gd name="connsiteX4" fmla="*/ 326 w 115913"/>
                <a:gd name="connsiteY4" fmla="*/ 125082 h 142441"/>
                <a:gd name="connsiteX5" fmla="*/ 41 w 115913"/>
                <a:gd name="connsiteY5" fmla="*/ 80984 h 142441"/>
                <a:gd name="connsiteX6" fmla="*/ 101857 w 115913"/>
                <a:gd name="connsiteY6" fmla="*/ 3249 h 14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913" h="142441">
                  <a:moveTo>
                    <a:pt x="101857" y="3249"/>
                  </a:moveTo>
                  <a:cubicBezTo>
                    <a:pt x="121099" y="8878"/>
                    <a:pt x="120409" y="36277"/>
                    <a:pt x="100868" y="40758"/>
                  </a:cubicBezTo>
                  <a:cubicBezTo>
                    <a:pt x="66745" y="48582"/>
                    <a:pt x="37968" y="78663"/>
                    <a:pt x="38809" y="118303"/>
                  </a:cubicBezTo>
                  <a:cubicBezTo>
                    <a:pt x="38840" y="119786"/>
                    <a:pt x="38920" y="121238"/>
                    <a:pt x="38954" y="122663"/>
                  </a:cubicBezTo>
                  <a:cubicBezTo>
                    <a:pt x="39567" y="147404"/>
                    <a:pt x="2410" y="149744"/>
                    <a:pt x="326" y="125082"/>
                  </a:cubicBezTo>
                  <a:cubicBezTo>
                    <a:pt x="-160" y="119333"/>
                    <a:pt x="41" y="80788"/>
                    <a:pt x="41" y="80984"/>
                  </a:cubicBezTo>
                  <a:cubicBezTo>
                    <a:pt x="41" y="28180"/>
                    <a:pt x="49932" y="-11941"/>
                    <a:pt x="101857" y="3249"/>
                  </a:cubicBezTo>
                  <a:close/>
                </a:path>
              </a:pathLst>
            </a:custGeom>
            <a:solidFill>
              <a:srgbClr val="F2D1C2"/>
            </a:solidFill>
            <a:ln w="1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4" name="Graphic 62">
            <a:extLst>
              <a:ext uri="{FF2B5EF4-FFF2-40B4-BE49-F238E27FC236}">
                <a16:creationId xmlns:a16="http://schemas.microsoft.com/office/drawing/2014/main" id="{4358D725-7271-E2C1-F02D-310A47B60C2B}"/>
              </a:ext>
            </a:extLst>
          </p:cNvPr>
          <p:cNvGrpSpPr/>
          <p:nvPr/>
        </p:nvGrpSpPr>
        <p:grpSpPr>
          <a:xfrm>
            <a:off x="5594883" y="3262978"/>
            <a:ext cx="1005715" cy="1032035"/>
            <a:chOff x="5292070" y="3102114"/>
            <a:chExt cx="1005715" cy="1032035"/>
          </a:xfrm>
        </p:grpSpPr>
        <p:sp>
          <p:nvSpPr>
            <p:cNvPr id="1025" name="Freeform 1024">
              <a:extLst>
                <a:ext uri="{FF2B5EF4-FFF2-40B4-BE49-F238E27FC236}">
                  <a16:creationId xmlns:a16="http://schemas.microsoft.com/office/drawing/2014/main" id="{86EDE92B-FB78-DBED-B0C0-3C5FA2AC38F7}"/>
                </a:ext>
              </a:extLst>
            </p:cNvPr>
            <p:cNvSpPr/>
            <p:nvPr/>
          </p:nvSpPr>
          <p:spPr>
            <a:xfrm>
              <a:off x="5292070" y="3252215"/>
              <a:ext cx="473142" cy="228245"/>
            </a:xfrm>
            <a:custGeom>
              <a:avLst/>
              <a:gdLst>
                <a:gd name="connsiteX0" fmla="*/ 473143 w 473142"/>
                <a:gd name="connsiteY0" fmla="*/ 50932 h 228245"/>
                <a:gd name="connsiteX1" fmla="*/ 472242 w 473142"/>
                <a:gd name="connsiteY1" fmla="*/ 50105 h 228245"/>
                <a:gd name="connsiteX2" fmla="*/ 292984 w 473142"/>
                <a:gd name="connsiteY2" fmla="*/ 6803 h 228245"/>
                <a:gd name="connsiteX3" fmla="*/ 46500 w 473142"/>
                <a:gd name="connsiteY3" fmla="*/ 40019 h 228245"/>
                <a:gd name="connsiteX4" fmla="*/ 18884 w 473142"/>
                <a:gd name="connsiteY4" fmla="*/ 40019 h 228245"/>
                <a:gd name="connsiteX5" fmla="*/ 5557 w 473142"/>
                <a:gd name="connsiteY5" fmla="*/ 72193 h 228245"/>
                <a:gd name="connsiteX6" fmla="*/ 27398 w 473142"/>
                <a:gd name="connsiteY6" fmla="*/ 94034 h 228245"/>
                <a:gd name="connsiteX7" fmla="*/ 86670 w 473142"/>
                <a:gd name="connsiteY7" fmla="*/ 118585 h 228245"/>
                <a:gd name="connsiteX8" fmla="*/ 106705 w 473142"/>
                <a:gd name="connsiteY8" fmla="*/ 118585 h 228245"/>
                <a:gd name="connsiteX9" fmla="*/ 165977 w 473142"/>
                <a:gd name="connsiteY9" fmla="*/ 143135 h 228245"/>
                <a:gd name="connsiteX10" fmla="*/ 225249 w 473142"/>
                <a:gd name="connsiteY10" fmla="*/ 167686 h 228245"/>
                <a:gd name="connsiteX11" fmla="*/ 266016 w 473142"/>
                <a:gd name="connsiteY11" fmla="*/ 167686 h 228245"/>
                <a:gd name="connsiteX12" fmla="*/ 325288 w 473142"/>
                <a:gd name="connsiteY12" fmla="*/ 192237 h 228245"/>
                <a:gd name="connsiteX13" fmla="*/ 336746 w 473142"/>
                <a:gd name="connsiteY13" fmla="*/ 203695 h 228245"/>
                <a:gd name="connsiteX14" fmla="*/ 396019 w 473142"/>
                <a:gd name="connsiteY14" fmla="*/ 228246 h 228245"/>
                <a:gd name="connsiteX15" fmla="*/ 473143 w 473142"/>
                <a:gd name="connsiteY15" fmla="*/ 228246 h 22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3142" h="228245">
                  <a:moveTo>
                    <a:pt x="473143" y="50932"/>
                  </a:moveTo>
                  <a:lnTo>
                    <a:pt x="472242" y="50105"/>
                  </a:lnTo>
                  <a:cubicBezTo>
                    <a:pt x="423913" y="5802"/>
                    <a:pt x="356205" y="-10552"/>
                    <a:pt x="292984" y="6803"/>
                  </a:cubicBezTo>
                  <a:cubicBezTo>
                    <a:pt x="212676" y="28848"/>
                    <a:pt x="129777" y="40019"/>
                    <a:pt x="46500" y="40019"/>
                  </a:cubicBezTo>
                  <a:lnTo>
                    <a:pt x="18884" y="40019"/>
                  </a:lnTo>
                  <a:cubicBezTo>
                    <a:pt x="2094" y="40019"/>
                    <a:pt x="-6314" y="60319"/>
                    <a:pt x="5557" y="72193"/>
                  </a:cubicBezTo>
                  <a:lnTo>
                    <a:pt x="27398" y="94034"/>
                  </a:lnTo>
                  <a:cubicBezTo>
                    <a:pt x="43117" y="109753"/>
                    <a:pt x="64439" y="118585"/>
                    <a:pt x="86670" y="118585"/>
                  </a:cubicBezTo>
                  <a:lnTo>
                    <a:pt x="106705" y="118585"/>
                  </a:lnTo>
                  <a:cubicBezTo>
                    <a:pt x="128936" y="118585"/>
                    <a:pt x="150258" y="127416"/>
                    <a:pt x="165977" y="143135"/>
                  </a:cubicBezTo>
                  <a:cubicBezTo>
                    <a:pt x="181696" y="158855"/>
                    <a:pt x="203018" y="167686"/>
                    <a:pt x="225249" y="167686"/>
                  </a:cubicBezTo>
                  <a:lnTo>
                    <a:pt x="266016" y="167686"/>
                  </a:lnTo>
                  <a:cubicBezTo>
                    <a:pt x="288247" y="167686"/>
                    <a:pt x="309569" y="176518"/>
                    <a:pt x="325288" y="192237"/>
                  </a:cubicBezTo>
                  <a:lnTo>
                    <a:pt x="336746" y="203695"/>
                  </a:lnTo>
                  <a:cubicBezTo>
                    <a:pt x="352466" y="219415"/>
                    <a:pt x="373787" y="228246"/>
                    <a:pt x="396019" y="228246"/>
                  </a:cubicBezTo>
                  <a:lnTo>
                    <a:pt x="473143" y="2282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7" name="Freeform 1026">
              <a:extLst>
                <a:ext uri="{FF2B5EF4-FFF2-40B4-BE49-F238E27FC236}">
                  <a16:creationId xmlns:a16="http://schemas.microsoft.com/office/drawing/2014/main" id="{D473C617-E1A9-48C3-ED92-90F17BE26BC6}"/>
                </a:ext>
              </a:extLst>
            </p:cNvPr>
            <p:cNvSpPr/>
            <p:nvPr/>
          </p:nvSpPr>
          <p:spPr>
            <a:xfrm>
              <a:off x="5495177" y="3416719"/>
              <a:ext cx="300074" cy="251671"/>
            </a:xfrm>
            <a:custGeom>
              <a:avLst/>
              <a:gdLst>
                <a:gd name="connsiteX0" fmla="*/ 276506 w 300074"/>
                <a:gd name="connsiteY0" fmla="*/ 235082 h 251671"/>
                <a:gd name="connsiteX1" fmla="*/ 300075 w 300074"/>
                <a:gd name="connsiteY1" fmla="*/ 216596 h 251671"/>
                <a:gd name="connsiteX2" fmla="*/ 296287 w 300074"/>
                <a:gd name="connsiteY2" fmla="*/ 215434 h 251671"/>
                <a:gd name="connsiteX3" fmla="*/ 93523 w 300074"/>
                <a:gd name="connsiteY3" fmla="*/ 148729 h 251671"/>
                <a:gd name="connsiteX4" fmla="*/ 66353 w 300074"/>
                <a:gd name="connsiteY4" fmla="*/ 133886 h 251671"/>
                <a:gd name="connsiteX5" fmla="*/ 80941 w 300074"/>
                <a:gd name="connsiteY5" fmla="*/ 80372 h 251671"/>
                <a:gd name="connsiteX6" fmla="*/ 133450 w 300074"/>
                <a:gd name="connsiteY6" fmla="*/ 88248 h 251671"/>
                <a:gd name="connsiteX7" fmla="*/ 177132 w 300074"/>
                <a:gd name="connsiteY7" fmla="*/ 82033 h 251671"/>
                <a:gd name="connsiteX8" fmla="*/ 199247 w 300074"/>
                <a:gd name="connsiteY8" fmla="*/ 45077 h 251671"/>
                <a:gd name="connsiteX9" fmla="*/ 156230 w 300074"/>
                <a:gd name="connsiteY9" fmla="*/ 1124 h 251671"/>
                <a:gd name="connsiteX10" fmla="*/ 91400 w 300074"/>
                <a:gd name="connsiteY10" fmla="*/ 12410 h 251671"/>
                <a:gd name="connsiteX11" fmla="*/ 54376 w 300074"/>
                <a:gd name="connsiteY11" fmla="*/ 27286 h 251671"/>
                <a:gd name="connsiteX12" fmla="*/ 25654 w 300074"/>
                <a:gd name="connsiteY12" fmla="*/ 48981 h 251671"/>
                <a:gd name="connsiteX13" fmla="*/ 2 w 300074"/>
                <a:gd name="connsiteY13" fmla="*/ 112841 h 251671"/>
                <a:gd name="connsiteX14" fmla="*/ 30866 w 300074"/>
                <a:gd name="connsiteY14" fmla="*/ 180361 h 251671"/>
                <a:gd name="connsiteX15" fmla="*/ 97395 w 300074"/>
                <a:gd name="connsiteY15" fmla="*/ 212325 h 251671"/>
                <a:gd name="connsiteX16" fmla="*/ 213047 w 300074"/>
                <a:gd name="connsiteY16" fmla="*/ 250217 h 251671"/>
                <a:gd name="connsiteX17" fmla="*/ 276506 w 300074"/>
                <a:gd name="connsiteY17" fmla="*/ 235082 h 251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0074" h="251671">
                  <a:moveTo>
                    <a:pt x="276506" y="235082"/>
                  </a:moveTo>
                  <a:cubicBezTo>
                    <a:pt x="286098" y="231909"/>
                    <a:pt x="290820" y="223117"/>
                    <a:pt x="300075" y="216596"/>
                  </a:cubicBezTo>
                  <a:cubicBezTo>
                    <a:pt x="298810" y="216206"/>
                    <a:pt x="297545" y="215820"/>
                    <a:pt x="296287" y="215434"/>
                  </a:cubicBezTo>
                  <a:cubicBezTo>
                    <a:pt x="228250" y="194598"/>
                    <a:pt x="160642" y="172356"/>
                    <a:pt x="93523" y="148729"/>
                  </a:cubicBezTo>
                  <a:cubicBezTo>
                    <a:pt x="83688" y="145268"/>
                    <a:pt x="73459" y="141517"/>
                    <a:pt x="66353" y="133886"/>
                  </a:cubicBezTo>
                  <a:cubicBezTo>
                    <a:pt x="51290" y="117714"/>
                    <a:pt x="59756" y="86662"/>
                    <a:pt x="80941" y="80372"/>
                  </a:cubicBezTo>
                  <a:cubicBezTo>
                    <a:pt x="98141" y="75266"/>
                    <a:pt x="115856" y="84743"/>
                    <a:pt x="133450" y="88248"/>
                  </a:cubicBezTo>
                  <a:cubicBezTo>
                    <a:pt x="148200" y="91187"/>
                    <a:pt x="164181" y="89679"/>
                    <a:pt x="177132" y="82033"/>
                  </a:cubicBezTo>
                  <a:cubicBezTo>
                    <a:pt x="190083" y="74388"/>
                    <a:pt x="199450" y="60116"/>
                    <a:pt x="199247" y="45077"/>
                  </a:cubicBezTo>
                  <a:cubicBezTo>
                    <a:pt x="198946" y="22846"/>
                    <a:pt x="178120" y="5025"/>
                    <a:pt x="156230" y="1124"/>
                  </a:cubicBezTo>
                  <a:cubicBezTo>
                    <a:pt x="134341" y="-2778"/>
                    <a:pt x="112018" y="4087"/>
                    <a:pt x="91400" y="12410"/>
                  </a:cubicBezTo>
                  <a:cubicBezTo>
                    <a:pt x="78808" y="17493"/>
                    <a:pt x="66451" y="21075"/>
                    <a:pt x="54376" y="27286"/>
                  </a:cubicBezTo>
                  <a:cubicBezTo>
                    <a:pt x="43460" y="32901"/>
                    <a:pt x="33744" y="39880"/>
                    <a:pt x="25654" y="48981"/>
                  </a:cubicBezTo>
                  <a:cubicBezTo>
                    <a:pt x="9781" y="66842"/>
                    <a:pt x="-170" y="88593"/>
                    <a:pt x="2" y="112841"/>
                  </a:cubicBezTo>
                  <a:cubicBezTo>
                    <a:pt x="185" y="138334"/>
                    <a:pt x="11708" y="163541"/>
                    <a:pt x="30866" y="180361"/>
                  </a:cubicBezTo>
                  <a:cubicBezTo>
                    <a:pt x="49490" y="196714"/>
                    <a:pt x="73812" y="204694"/>
                    <a:pt x="97395" y="212325"/>
                  </a:cubicBezTo>
                  <a:cubicBezTo>
                    <a:pt x="135992" y="224813"/>
                    <a:pt x="174542" y="237449"/>
                    <a:pt x="213047" y="250217"/>
                  </a:cubicBezTo>
                  <a:cubicBezTo>
                    <a:pt x="240836" y="256314"/>
                    <a:pt x="256540" y="241687"/>
                    <a:pt x="276506" y="235082"/>
                  </a:cubicBezTo>
                  <a:close/>
                </a:path>
              </a:pathLst>
            </a:custGeom>
            <a:solidFill>
              <a:srgbClr val="AB1FFF"/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8" name="Freeform 1027">
              <a:extLst>
                <a:ext uri="{FF2B5EF4-FFF2-40B4-BE49-F238E27FC236}">
                  <a16:creationId xmlns:a16="http://schemas.microsoft.com/office/drawing/2014/main" id="{5713D779-1F0A-D528-EDE7-7F8AC63826AF}"/>
                </a:ext>
              </a:extLst>
            </p:cNvPr>
            <p:cNvSpPr/>
            <p:nvPr/>
          </p:nvSpPr>
          <p:spPr>
            <a:xfrm>
              <a:off x="5824643" y="3252215"/>
              <a:ext cx="473138" cy="228245"/>
            </a:xfrm>
            <a:custGeom>
              <a:avLst/>
              <a:gdLst>
                <a:gd name="connsiteX0" fmla="*/ 0 w 473138"/>
                <a:gd name="connsiteY0" fmla="*/ 50932 h 228245"/>
                <a:gd name="connsiteX1" fmla="*/ 901 w 473138"/>
                <a:gd name="connsiteY1" fmla="*/ 50105 h 228245"/>
                <a:gd name="connsiteX2" fmla="*/ 180159 w 473138"/>
                <a:gd name="connsiteY2" fmla="*/ 6803 h 228245"/>
                <a:gd name="connsiteX3" fmla="*/ 426641 w 473138"/>
                <a:gd name="connsiteY3" fmla="*/ 40019 h 228245"/>
                <a:gd name="connsiteX4" fmla="*/ 454254 w 473138"/>
                <a:gd name="connsiteY4" fmla="*/ 40019 h 228245"/>
                <a:gd name="connsiteX5" fmla="*/ 467582 w 473138"/>
                <a:gd name="connsiteY5" fmla="*/ 72193 h 228245"/>
                <a:gd name="connsiteX6" fmla="*/ 445741 w 473138"/>
                <a:gd name="connsiteY6" fmla="*/ 94034 h 228245"/>
                <a:gd name="connsiteX7" fmla="*/ 386468 w 473138"/>
                <a:gd name="connsiteY7" fmla="*/ 118585 h 228245"/>
                <a:gd name="connsiteX8" fmla="*/ 366434 w 473138"/>
                <a:gd name="connsiteY8" fmla="*/ 118585 h 228245"/>
                <a:gd name="connsiteX9" fmla="*/ 307162 w 473138"/>
                <a:gd name="connsiteY9" fmla="*/ 143135 h 228245"/>
                <a:gd name="connsiteX10" fmla="*/ 247889 w 473138"/>
                <a:gd name="connsiteY10" fmla="*/ 167686 h 228245"/>
                <a:gd name="connsiteX11" fmla="*/ 207123 w 473138"/>
                <a:gd name="connsiteY11" fmla="*/ 167686 h 228245"/>
                <a:gd name="connsiteX12" fmla="*/ 147851 w 473138"/>
                <a:gd name="connsiteY12" fmla="*/ 192237 h 228245"/>
                <a:gd name="connsiteX13" fmla="*/ 136394 w 473138"/>
                <a:gd name="connsiteY13" fmla="*/ 203695 h 228245"/>
                <a:gd name="connsiteX14" fmla="*/ 77122 w 473138"/>
                <a:gd name="connsiteY14" fmla="*/ 228246 h 228245"/>
                <a:gd name="connsiteX15" fmla="*/ 0 w 473138"/>
                <a:gd name="connsiteY15" fmla="*/ 228246 h 22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3138" h="228245">
                  <a:moveTo>
                    <a:pt x="0" y="50932"/>
                  </a:moveTo>
                  <a:lnTo>
                    <a:pt x="901" y="50105"/>
                  </a:lnTo>
                  <a:cubicBezTo>
                    <a:pt x="49230" y="5802"/>
                    <a:pt x="116937" y="-10552"/>
                    <a:pt x="180159" y="6803"/>
                  </a:cubicBezTo>
                  <a:cubicBezTo>
                    <a:pt x="260465" y="28848"/>
                    <a:pt x="343364" y="40019"/>
                    <a:pt x="426641" y="40019"/>
                  </a:cubicBezTo>
                  <a:lnTo>
                    <a:pt x="454254" y="40019"/>
                  </a:lnTo>
                  <a:cubicBezTo>
                    <a:pt x="471045" y="40019"/>
                    <a:pt x="479453" y="60319"/>
                    <a:pt x="467582" y="72193"/>
                  </a:cubicBezTo>
                  <a:lnTo>
                    <a:pt x="445741" y="94034"/>
                  </a:lnTo>
                  <a:cubicBezTo>
                    <a:pt x="430021" y="109753"/>
                    <a:pt x="408700" y="118585"/>
                    <a:pt x="386468" y="118585"/>
                  </a:cubicBezTo>
                  <a:lnTo>
                    <a:pt x="366434" y="118585"/>
                  </a:lnTo>
                  <a:cubicBezTo>
                    <a:pt x="344203" y="118585"/>
                    <a:pt x="322881" y="127416"/>
                    <a:pt x="307162" y="143135"/>
                  </a:cubicBezTo>
                  <a:cubicBezTo>
                    <a:pt x="291442" y="158855"/>
                    <a:pt x="270121" y="167686"/>
                    <a:pt x="247889" y="167686"/>
                  </a:cubicBezTo>
                  <a:lnTo>
                    <a:pt x="207123" y="167686"/>
                  </a:lnTo>
                  <a:cubicBezTo>
                    <a:pt x="184892" y="167686"/>
                    <a:pt x="163570" y="176518"/>
                    <a:pt x="147851" y="192237"/>
                  </a:cubicBezTo>
                  <a:lnTo>
                    <a:pt x="136394" y="203695"/>
                  </a:lnTo>
                  <a:cubicBezTo>
                    <a:pt x="120675" y="219415"/>
                    <a:pt x="99353" y="228246"/>
                    <a:pt x="77122" y="228246"/>
                  </a:cubicBezTo>
                  <a:lnTo>
                    <a:pt x="0" y="2282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9" name="Freeform 1028">
              <a:extLst>
                <a:ext uri="{FF2B5EF4-FFF2-40B4-BE49-F238E27FC236}">
                  <a16:creationId xmlns:a16="http://schemas.microsoft.com/office/drawing/2014/main" id="{8C8FEFC7-26A6-EC6D-855A-CADD12E69E60}"/>
                </a:ext>
              </a:extLst>
            </p:cNvPr>
            <p:cNvSpPr/>
            <p:nvPr/>
          </p:nvSpPr>
          <p:spPr>
            <a:xfrm>
              <a:off x="5824645" y="3291584"/>
              <a:ext cx="473140" cy="188874"/>
            </a:xfrm>
            <a:custGeom>
              <a:avLst/>
              <a:gdLst>
                <a:gd name="connsiteX0" fmla="*/ 454254 w 473140"/>
                <a:gd name="connsiteY0" fmla="*/ 650 h 188874"/>
                <a:gd name="connsiteX1" fmla="*/ 426641 w 473140"/>
                <a:gd name="connsiteY1" fmla="*/ 650 h 188874"/>
                <a:gd name="connsiteX2" fmla="*/ 392426 w 473140"/>
                <a:gd name="connsiteY2" fmla="*/ 0 h 188874"/>
                <a:gd name="connsiteX3" fmla="*/ 383447 w 473140"/>
                <a:gd name="connsiteY3" fmla="*/ 8979 h 188874"/>
                <a:gd name="connsiteX4" fmla="*/ 324175 w 473140"/>
                <a:gd name="connsiteY4" fmla="*/ 33530 h 188874"/>
                <a:gd name="connsiteX5" fmla="*/ 304140 w 473140"/>
                <a:gd name="connsiteY5" fmla="*/ 33530 h 188874"/>
                <a:gd name="connsiteX6" fmla="*/ 244868 w 473140"/>
                <a:gd name="connsiteY6" fmla="*/ 58080 h 188874"/>
                <a:gd name="connsiteX7" fmla="*/ 185596 w 473140"/>
                <a:gd name="connsiteY7" fmla="*/ 82631 h 188874"/>
                <a:gd name="connsiteX8" fmla="*/ 144829 w 473140"/>
                <a:gd name="connsiteY8" fmla="*/ 82631 h 188874"/>
                <a:gd name="connsiteX9" fmla="*/ 85557 w 473140"/>
                <a:gd name="connsiteY9" fmla="*/ 107182 h 188874"/>
                <a:gd name="connsiteX10" fmla="*/ 74101 w 473140"/>
                <a:gd name="connsiteY10" fmla="*/ 118640 h 188874"/>
                <a:gd name="connsiteX11" fmla="*/ 14828 w 473140"/>
                <a:gd name="connsiteY11" fmla="*/ 143191 h 188874"/>
                <a:gd name="connsiteX12" fmla="*/ 0 w 473140"/>
                <a:gd name="connsiteY12" fmla="*/ 143191 h 188874"/>
                <a:gd name="connsiteX13" fmla="*/ 0 w 473140"/>
                <a:gd name="connsiteY13" fmla="*/ 188875 h 188874"/>
                <a:gd name="connsiteX14" fmla="*/ 77124 w 473140"/>
                <a:gd name="connsiteY14" fmla="*/ 188875 h 188874"/>
                <a:gd name="connsiteX15" fmla="*/ 136397 w 473140"/>
                <a:gd name="connsiteY15" fmla="*/ 164324 h 188874"/>
                <a:gd name="connsiteX16" fmla="*/ 147853 w 473140"/>
                <a:gd name="connsiteY16" fmla="*/ 152865 h 188874"/>
                <a:gd name="connsiteX17" fmla="*/ 207125 w 473140"/>
                <a:gd name="connsiteY17" fmla="*/ 128315 h 188874"/>
                <a:gd name="connsiteX18" fmla="*/ 247891 w 473140"/>
                <a:gd name="connsiteY18" fmla="*/ 128315 h 188874"/>
                <a:gd name="connsiteX19" fmla="*/ 307164 w 473140"/>
                <a:gd name="connsiteY19" fmla="*/ 103764 h 188874"/>
                <a:gd name="connsiteX20" fmla="*/ 366436 w 473140"/>
                <a:gd name="connsiteY20" fmla="*/ 79213 h 188874"/>
                <a:gd name="connsiteX21" fmla="*/ 386470 w 473140"/>
                <a:gd name="connsiteY21" fmla="*/ 79213 h 188874"/>
                <a:gd name="connsiteX22" fmla="*/ 445743 w 473140"/>
                <a:gd name="connsiteY22" fmla="*/ 54662 h 188874"/>
                <a:gd name="connsiteX23" fmla="*/ 467584 w 473140"/>
                <a:gd name="connsiteY23" fmla="*/ 32822 h 188874"/>
                <a:gd name="connsiteX24" fmla="*/ 454254 w 473140"/>
                <a:gd name="connsiteY24" fmla="*/ 650 h 18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3140" h="188874">
                  <a:moveTo>
                    <a:pt x="454254" y="650"/>
                  </a:moveTo>
                  <a:lnTo>
                    <a:pt x="426641" y="650"/>
                  </a:lnTo>
                  <a:cubicBezTo>
                    <a:pt x="415226" y="650"/>
                    <a:pt x="403820" y="419"/>
                    <a:pt x="392426" y="0"/>
                  </a:cubicBezTo>
                  <a:lnTo>
                    <a:pt x="383447" y="8979"/>
                  </a:lnTo>
                  <a:cubicBezTo>
                    <a:pt x="367728" y="24698"/>
                    <a:pt x="346406" y="33530"/>
                    <a:pt x="324175" y="33530"/>
                  </a:cubicBezTo>
                  <a:lnTo>
                    <a:pt x="304140" y="33530"/>
                  </a:lnTo>
                  <a:cubicBezTo>
                    <a:pt x="281909" y="33530"/>
                    <a:pt x="260587" y="42361"/>
                    <a:pt x="244868" y="58080"/>
                  </a:cubicBezTo>
                  <a:cubicBezTo>
                    <a:pt x="229149" y="73800"/>
                    <a:pt x="207827" y="82631"/>
                    <a:pt x="185596" y="82631"/>
                  </a:cubicBezTo>
                  <a:lnTo>
                    <a:pt x="144829" y="82631"/>
                  </a:lnTo>
                  <a:cubicBezTo>
                    <a:pt x="122598" y="82631"/>
                    <a:pt x="101276" y="91463"/>
                    <a:pt x="85557" y="107182"/>
                  </a:cubicBezTo>
                  <a:lnTo>
                    <a:pt x="74101" y="118640"/>
                  </a:lnTo>
                  <a:cubicBezTo>
                    <a:pt x="58381" y="134359"/>
                    <a:pt x="37060" y="143191"/>
                    <a:pt x="14828" y="143191"/>
                  </a:cubicBezTo>
                  <a:lnTo>
                    <a:pt x="0" y="143191"/>
                  </a:lnTo>
                  <a:lnTo>
                    <a:pt x="0" y="188875"/>
                  </a:lnTo>
                  <a:lnTo>
                    <a:pt x="77124" y="188875"/>
                  </a:lnTo>
                  <a:cubicBezTo>
                    <a:pt x="99355" y="188875"/>
                    <a:pt x="120677" y="180043"/>
                    <a:pt x="136397" y="164324"/>
                  </a:cubicBezTo>
                  <a:lnTo>
                    <a:pt x="147853" y="152865"/>
                  </a:lnTo>
                  <a:cubicBezTo>
                    <a:pt x="163572" y="137146"/>
                    <a:pt x="184894" y="128315"/>
                    <a:pt x="207125" y="128315"/>
                  </a:cubicBezTo>
                  <a:lnTo>
                    <a:pt x="247891" y="128315"/>
                  </a:lnTo>
                  <a:cubicBezTo>
                    <a:pt x="270123" y="128315"/>
                    <a:pt x="291442" y="119483"/>
                    <a:pt x="307164" y="103764"/>
                  </a:cubicBezTo>
                  <a:cubicBezTo>
                    <a:pt x="322883" y="88045"/>
                    <a:pt x="344205" y="79213"/>
                    <a:pt x="366436" y="79213"/>
                  </a:cubicBezTo>
                  <a:lnTo>
                    <a:pt x="386470" y="79213"/>
                  </a:lnTo>
                  <a:cubicBezTo>
                    <a:pt x="408702" y="79213"/>
                    <a:pt x="430023" y="70382"/>
                    <a:pt x="445743" y="54662"/>
                  </a:cubicBezTo>
                  <a:lnTo>
                    <a:pt x="467584" y="32822"/>
                  </a:lnTo>
                  <a:cubicBezTo>
                    <a:pt x="479455" y="20952"/>
                    <a:pt x="471045" y="650"/>
                    <a:pt x="454254" y="650"/>
                  </a:cubicBezTo>
                  <a:close/>
                </a:path>
              </a:pathLst>
            </a:custGeom>
            <a:solidFill>
              <a:schemeClr val="accent1"/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0" name="Freeform 1029">
              <a:extLst>
                <a:ext uri="{FF2B5EF4-FFF2-40B4-BE49-F238E27FC236}">
                  <a16:creationId xmlns:a16="http://schemas.microsoft.com/office/drawing/2014/main" id="{75B36518-7813-550B-3BE2-7E10C58C9CFB}"/>
                </a:ext>
              </a:extLst>
            </p:cNvPr>
            <p:cNvSpPr/>
            <p:nvPr/>
          </p:nvSpPr>
          <p:spPr>
            <a:xfrm>
              <a:off x="5774669" y="3882517"/>
              <a:ext cx="152404" cy="180521"/>
            </a:xfrm>
            <a:custGeom>
              <a:avLst/>
              <a:gdLst>
                <a:gd name="connsiteX0" fmla="*/ 116254 w 152404"/>
                <a:gd name="connsiteY0" fmla="*/ 38420 h 180521"/>
                <a:gd name="connsiteX1" fmla="*/ 66330 w 152404"/>
                <a:gd name="connsiteY1" fmla="*/ 0 h 180521"/>
                <a:gd name="connsiteX2" fmla="*/ 58450 w 152404"/>
                <a:gd name="connsiteY2" fmla="*/ 0 h 180521"/>
                <a:gd name="connsiteX3" fmla="*/ 24956 w 152404"/>
                <a:gd name="connsiteY3" fmla="*/ 13857 h 180521"/>
                <a:gd name="connsiteX4" fmla="*/ 9834 w 152404"/>
                <a:gd name="connsiteY4" fmla="*/ 21091 h 180521"/>
                <a:gd name="connsiteX5" fmla="*/ 4905 w 152404"/>
                <a:gd name="connsiteY5" fmla="*/ 23593 h 180521"/>
                <a:gd name="connsiteX6" fmla="*/ 0 w 152404"/>
                <a:gd name="connsiteY6" fmla="*/ 26185 h 180521"/>
                <a:gd name="connsiteX7" fmla="*/ 44006 w 152404"/>
                <a:gd name="connsiteY7" fmla="*/ 48103 h 180521"/>
                <a:gd name="connsiteX8" fmla="*/ 100909 w 152404"/>
                <a:gd name="connsiteY8" fmla="*/ 102929 h 180521"/>
                <a:gd name="connsiteX9" fmla="*/ 103575 w 152404"/>
                <a:gd name="connsiteY9" fmla="*/ 165350 h 180521"/>
                <a:gd name="connsiteX10" fmla="*/ 122945 w 152404"/>
                <a:gd name="connsiteY10" fmla="*/ 178075 h 180521"/>
                <a:gd name="connsiteX11" fmla="*/ 152288 w 152404"/>
                <a:gd name="connsiteY11" fmla="*/ 122274 h 180521"/>
                <a:gd name="connsiteX12" fmla="*/ 116254 w 152404"/>
                <a:gd name="connsiteY12" fmla="*/ 38420 h 1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4" h="180521">
                  <a:moveTo>
                    <a:pt x="116254" y="38420"/>
                  </a:moveTo>
                  <a:cubicBezTo>
                    <a:pt x="101559" y="23309"/>
                    <a:pt x="84303" y="11134"/>
                    <a:pt x="66330" y="0"/>
                  </a:cubicBezTo>
                  <a:lnTo>
                    <a:pt x="58450" y="0"/>
                  </a:lnTo>
                  <a:cubicBezTo>
                    <a:pt x="47094" y="4134"/>
                    <a:pt x="35930" y="8821"/>
                    <a:pt x="24956" y="13857"/>
                  </a:cubicBezTo>
                  <a:cubicBezTo>
                    <a:pt x="19876" y="16187"/>
                    <a:pt x="14837" y="18599"/>
                    <a:pt x="9834" y="21091"/>
                  </a:cubicBezTo>
                  <a:cubicBezTo>
                    <a:pt x="8184" y="21914"/>
                    <a:pt x="6545" y="22757"/>
                    <a:pt x="4905" y="23593"/>
                  </a:cubicBezTo>
                  <a:cubicBezTo>
                    <a:pt x="4107" y="24019"/>
                    <a:pt x="941" y="25674"/>
                    <a:pt x="0" y="26185"/>
                  </a:cubicBezTo>
                  <a:cubicBezTo>
                    <a:pt x="14824" y="33197"/>
                    <a:pt x="29688" y="40158"/>
                    <a:pt x="44006" y="48103"/>
                  </a:cubicBezTo>
                  <a:cubicBezTo>
                    <a:pt x="67485" y="61131"/>
                    <a:pt x="90572" y="78146"/>
                    <a:pt x="100909" y="102929"/>
                  </a:cubicBezTo>
                  <a:cubicBezTo>
                    <a:pt x="109092" y="122552"/>
                    <a:pt x="108168" y="144265"/>
                    <a:pt x="103575" y="165350"/>
                  </a:cubicBezTo>
                  <a:cubicBezTo>
                    <a:pt x="101152" y="176471"/>
                    <a:pt x="113823" y="184879"/>
                    <a:pt x="122945" y="178075"/>
                  </a:cubicBezTo>
                  <a:cubicBezTo>
                    <a:pt x="139977" y="165370"/>
                    <a:pt x="151159" y="143889"/>
                    <a:pt x="152288" y="122274"/>
                  </a:cubicBezTo>
                  <a:cubicBezTo>
                    <a:pt x="153924" y="91010"/>
                    <a:pt x="138081" y="60865"/>
                    <a:pt x="116254" y="38420"/>
                  </a:cubicBezTo>
                  <a:close/>
                </a:path>
              </a:pathLst>
            </a:custGeom>
            <a:solidFill>
              <a:srgbClr val="EE2CB5"/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1" name="Freeform 1030">
              <a:extLst>
                <a:ext uri="{FF2B5EF4-FFF2-40B4-BE49-F238E27FC236}">
                  <a16:creationId xmlns:a16="http://schemas.microsoft.com/office/drawing/2014/main" id="{A57A39A4-AFEB-1F61-10DE-DABA1BDF5CA1}"/>
                </a:ext>
              </a:extLst>
            </p:cNvPr>
            <p:cNvSpPr/>
            <p:nvPr/>
          </p:nvSpPr>
          <p:spPr>
            <a:xfrm>
              <a:off x="5726953" y="3102114"/>
              <a:ext cx="135952" cy="1032032"/>
            </a:xfrm>
            <a:custGeom>
              <a:avLst/>
              <a:gdLst>
                <a:gd name="connsiteX0" fmla="*/ 135952 w 135952"/>
                <a:gd name="connsiteY0" fmla="*/ 67994 h 1032032"/>
                <a:gd name="connsiteX1" fmla="*/ 67975 w 135952"/>
                <a:gd name="connsiteY1" fmla="*/ 0 h 1032032"/>
                <a:gd name="connsiteX2" fmla="*/ 0 w 135952"/>
                <a:gd name="connsiteY2" fmla="*/ 67994 h 1032032"/>
                <a:gd name="connsiteX3" fmla="*/ 38025 w 135952"/>
                <a:gd name="connsiteY3" fmla="*/ 129037 h 1032032"/>
                <a:gd name="connsiteX4" fmla="*/ 38025 w 135952"/>
                <a:gd name="connsiteY4" fmla="*/ 1002191 h 1032032"/>
                <a:gd name="connsiteX5" fmla="*/ 67867 w 135952"/>
                <a:gd name="connsiteY5" fmla="*/ 1032033 h 1032032"/>
                <a:gd name="connsiteX6" fmla="*/ 97709 w 135952"/>
                <a:gd name="connsiteY6" fmla="*/ 1002191 h 1032032"/>
                <a:gd name="connsiteX7" fmla="*/ 97709 w 135952"/>
                <a:gd name="connsiteY7" fmla="*/ 129149 h 1032032"/>
                <a:gd name="connsiteX8" fmla="*/ 135952 w 135952"/>
                <a:gd name="connsiteY8" fmla="*/ 67994 h 103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952" h="1032032">
                  <a:moveTo>
                    <a:pt x="135952" y="67994"/>
                  </a:moveTo>
                  <a:cubicBezTo>
                    <a:pt x="135952" y="30442"/>
                    <a:pt x="105517" y="0"/>
                    <a:pt x="67975" y="0"/>
                  </a:cubicBezTo>
                  <a:cubicBezTo>
                    <a:pt x="30434" y="0"/>
                    <a:pt x="0" y="30442"/>
                    <a:pt x="0" y="67994"/>
                  </a:cubicBezTo>
                  <a:cubicBezTo>
                    <a:pt x="0" y="94791"/>
                    <a:pt x="15505" y="117959"/>
                    <a:pt x="38025" y="129037"/>
                  </a:cubicBezTo>
                  <a:lnTo>
                    <a:pt x="38025" y="1002191"/>
                  </a:lnTo>
                  <a:cubicBezTo>
                    <a:pt x="38025" y="1018673"/>
                    <a:pt x="51386" y="1032033"/>
                    <a:pt x="67867" y="1032033"/>
                  </a:cubicBezTo>
                  <a:cubicBezTo>
                    <a:pt x="84348" y="1032033"/>
                    <a:pt x="97709" y="1018673"/>
                    <a:pt x="97709" y="1002191"/>
                  </a:cubicBezTo>
                  <a:lnTo>
                    <a:pt x="97709" y="129149"/>
                  </a:lnTo>
                  <a:cubicBezTo>
                    <a:pt x="120347" y="118115"/>
                    <a:pt x="135952" y="94879"/>
                    <a:pt x="135952" y="679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2" name="Freeform 1031">
              <a:extLst>
                <a:ext uri="{FF2B5EF4-FFF2-40B4-BE49-F238E27FC236}">
                  <a16:creationId xmlns:a16="http://schemas.microsoft.com/office/drawing/2014/main" id="{BC016C21-362B-0CC2-00E9-5727FCEFDB08}"/>
                </a:ext>
              </a:extLst>
            </p:cNvPr>
            <p:cNvSpPr/>
            <p:nvPr/>
          </p:nvSpPr>
          <p:spPr>
            <a:xfrm>
              <a:off x="5744213" y="3102114"/>
              <a:ext cx="118692" cy="1032035"/>
            </a:xfrm>
            <a:custGeom>
              <a:avLst/>
              <a:gdLst>
                <a:gd name="connsiteX0" fmla="*/ 50715 w 118692"/>
                <a:gd name="connsiteY0" fmla="*/ 0 h 1032035"/>
                <a:gd name="connsiteX1" fmla="*/ 19567 w 118692"/>
                <a:gd name="connsiteY1" fmla="*/ 7565 h 1032035"/>
                <a:gd name="connsiteX2" fmla="*/ 56396 w 118692"/>
                <a:gd name="connsiteY2" fmla="*/ 67994 h 1032035"/>
                <a:gd name="connsiteX3" fmla="*/ 19569 w 118692"/>
                <a:gd name="connsiteY3" fmla="*/ 128396 h 1032035"/>
                <a:gd name="connsiteX4" fmla="*/ 20765 w 118692"/>
                <a:gd name="connsiteY4" fmla="*/ 129037 h 1032035"/>
                <a:gd name="connsiteX5" fmla="*/ 20765 w 118692"/>
                <a:gd name="connsiteY5" fmla="*/ 736033 h 1032035"/>
                <a:gd name="connsiteX6" fmla="*/ 0 w 118692"/>
                <a:gd name="connsiteY6" fmla="*/ 758210 h 1032035"/>
                <a:gd name="connsiteX7" fmla="*/ 20765 w 118692"/>
                <a:gd name="connsiteY7" fmla="*/ 787815 h 1032035"/>
                <a:gd name="connsiteX8" fmla="*/ 20765 w 118692"/>
                <a:gd name="connsiteY8" fmla="*/ 1002193 h 1032035"/>
                <a:gd name="connsiteX9" fmla="*/ 50607 w 118692"/>
                <a:gd name="connsiteY9" fmla="*/ 1032035 h 1032035"/>
                <a:gd name="connsiteX10" fmla="*/ 80449 w 118692"/>
                <a:gd name="connsiteY10" fmla="*/ 1002193 h 1032035"/>
                <a:gd name="connsiteX11" fmla="*/ 80449 w 118692"/>
                <a:gd name="connsiteY11" fmla="*/ 603968 h 1032035"/>
                <a:gd name="connsiteX12" fmla="*/ 101214 w 118692"/>
                <a:gd name="connsiteY12" fmla="*/ 577149 h 1032035"/>
                <a:gd name="connsiteX13" fmla="*/ 80449 w 118692"/>
                <a:gd name="connsiteY13" fmla="*/ 531985 h 1032035"/>
                <a:gd name="connsiteX14" fmla="*/ 80449 w 118692"/>
                <a:gd name="connsiteY14" fmla="*/ 129149 h 1032035"/>
                <a:gd name="connsiteX15" fmla="*/ 118692 w 118692"/>
                <a:gd name="connsiteY15" fmla="*/ 67996 h 1032035"/>
                <a:gd name="connsiteX16" fmla="*/ 50715 w 118692"/>
                <a:gd name="connsiteY16" fmla="*/ 0 h 10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8692" h="1032035">
                  <a:moveTo>
                    <a:pt x="50715" y="0"/>
                  </a:moveTo>
                  <a:cubicBezTo>
                    <a:pt x="39485" y="0"/>
                    <a:pt x="28901" y="2741"/>
                    <a:pt x="19567" y="7565"/>
                  </a:cubicBezTo>
                  <a:cubicBezTo>
                    <a:pt x="41435" y="18865"/>
                    <a:pt x="56396" y="41676"/>
                    <a:pt x="56396" y="67994"/>
                  </a:cubicBezTo>
                  <a:cubicBezTo>
                    <a:pt x="56396" y="94307"/>
                    <a:pt x="41431" y="117093"/>
                    <a:pt x="19569" y="128396"/>
                  </a:cubicBezTo>
                  <a:cubicBezTo>
                    <a:pt x="19972" y="128603"/>
                    <a:pt x="20358" y="128836"/>
                    <a:pt x="20765" y="129037"/>
                  </a:cubicBezTo>
                  <a:lnTo>
                    <a:pt x="20765" y="736033"/>
                  </a:lnTo>
                  <a:lnTo>
                    <a:pt x="0" y="758210"/>
                  </a:lnTo>
                  <a:lnTo>
                    <a:pt x="20765" y="787815"/>
                  </a:lnTo>
                  <a:lnTo>
                    <a:pt x="20765" y="1002193"/>
                  </a:lnTo>
                  <a:cubicBezTo>
                    <a:pt x="20765" y="1018675"/>
                    <a:pt x="34126" y="1032035"/>
                    <a:pt x="50607" y="1032035"/>
                  </a:cubicBezTo>
                  <a:cubicBezTo>
                    <a:pt x="67088" y="1032035"/>
                    <a:pt x="80449" y="1018675"/>
                    <a:pt x="80449" y="1002193"/>
                  </a:cubicBezTo>
                  <a:lnTo>
                    <a:pt x="80449" y="603968"/>
                  </a:lnTo>
                  <a:lnTo>
                    <a:pt x="101214" y="577149"/>
                  </a:lnTo>
                  <a:lnTo>
                    <a:pt x="80449" y="531985"/>
                  </a:lnTo>
                  <a:lnTo>
                    <a:pt x="80449" y="129149"/>
                  </a:lnTo>
                  <a:cubicBezTo>
                    <a:pt x="103089" y="118115"/>
                    <a:pt x="118692" y="94881"/>
                    <a:pt x="118692" y="67996"/>
                  </a:cubicBezTo>
                  <a:cubicBezTo>
                    <a:pt x="118692" y="30442"/>
                    <a:pt x="88257" y="0"/>
                    <a:pt x="50715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3" name="Freeform 1032">
              <a:extLst>
                <a:ext uri="{FF2B5EF4-FFF2-40B4-BE49-F238E27FC236}">
                  <a16:creationId xmlns:a16="http://schemas.microsoft.com/office/drawing/2014/main" id="{D119C19E-F09F-1AB3-5660-19FA6AE6D767}"/>
                </a:ext>
              </a:extLst>
            </p:cNvPr>
            <p:cNvSpPr/>
            <p:nvPr/>
          </p:nvSpPr>
          <p:spPr>
            <a:xfrm>
              <a:off x="5651978" y="3416423"/>
              <a:ext cx="440376" cy="487696"/>
            </a:xfrm>
            <a:custGeom>
              <a:avLst/>
              <a:gdLst>
                <a:gd name="connsiteX0" fmla="*/ 438755 w 440376"/>
                <a:gd name="connsiteY0" fmla="*/ 94859 h 487696"/>
                <a:gd name="connsiteX1" fmla="*/ 412707 w 440376"/>
                <a:gd name="connsiteY1" fmla="*/ 47214 h 487696"/>
                <a:gd name="connsiteX2" fmla="*/ 371571 w 440376"/>
                <a:gd name="connsiteY2" fmla="*/ 23456 h 487696"/>
                <a:gd name="connsiteX3" fmla="*/ 349614 w 440376"/>
                <a:gd name="connsiteY3" fmla="*/ 17849 h 487696"/>
                <a:gd name="connsiteX4" fmla="*/ 328020 w 440376"/>
                <a:gd name="connsiteY4" fmla="*/ 6852 h 487696"/>
                <a:gd name="connsiteX5" fmla="*/ 286994 w 440376"/>
                <a:gd name="connsiteY5" fmla="*/ 743 h 487696"/>
                <a:gd name="connsiteX6" fmla="*/ 241192 w 440376"/>
                <a:gd name="connsiteY6" fmla="*/ 45363 h 487696"/>
                <a:gd name="connsiteX7" fmla="*/ 268403 w 440376"/>
                <a:gd name="connsiteY7" fmla="*/ 85754 h 487696"/>
                <a:gd name="connsiteX8" fmla="*/ 318738 w 440376"/>
                <a:gd name="connsiteY8" fmla="*/ 87334 h 487696"/>
                <a:gd name="connsiteX9" fmla="*/ 352507 w 440376"/>
                <a:gd name="connsiteY9" fmla="*/ 79200 h 487696"/>
                <a:gd name="connsiteX10" fmla="*/ 381177 w 440376"/>
                <a:gd name="connsiteY10" fmla="*/ 103444 h 487696"/>
                <a:gd name="connsiteX11" fmla="*/ 369320 w 440376"/>
                <a:gd name="connsiteY11" fmla="*/ 139444 h 487696"/>
                <a:gd name="connsiteX12" fmla="*/ 344940 w 440376"/>
                <a:gd name="connsiteY12" fmla="*/ 151011 h 487696"/>
                <a:gd name="connsiteX13" fmla="*/ 114782 w 440376"/>
                <a:gd name="connsiteY13" fmla="*/ 227159 h 487696"/>
                <a:gd name="connsiteX14" fmla="*/ 42016 w 440376"/>
                <a:gd name="connsiteY14" fmla="*/ 261222 h 487696"/>
                <a:gd name="connsiteX15" fmla="*/ 357 w 440376"/>
                <a:gd name="connsiteY15" fmla="*/ 365094 h 487696"/>
                <a:gd name="connsiteX16" fmla="*/ 63620 w 440376"/>
                <a:gd name="connsiteY16" fmla="*/ 460608 h 487696"/>
                <a:gd name="connsiteX17" fmla="*/ 113023 w 440376"/>
                <a:gd name="connsiteY17" fmla="*/ 487696 h 487696"/>
                <a:gd name="connsiteX18" fmla="*/ 113023 w 440376"/>
                <a:gd name="connsiteY18" fmla="*/ 421725 h 487696"/>
                <a:gd name="connsiteX19" fmla="*/ 104412 w 440376"/>
                <a:gd name="connsiteY19" fmla="*/ 416739 h 487696"/>
                <a:gd name="connsiteX20" fmla="*/ 70670 w 440376"/>
                <a:gd name="connsiteY20" fmla="*/ 391472 h 487696"/>
                <a:gd name="connsiteX21" fmla="*/ 73303 w 440376"/>
                <a:gd name="connsiteY21" fmla="*/ 312132 h 487696"/>
                <a:gd name="connsiteX22" fmla="*/ 125146 w 440376"/>
                <a:gd name="connsiteY22" fmla="*/ 284961 h 487696"/>
                <a:gd name="connsiteX23" fmla="*/ 172682 w 440376"/>
                <a:gd name="connsiteY23" fmla="*/ 269296 h 487696"/>
                <a:gd name="connsiteX24" fmla="*/ 200974 w 440376"/>
                <a:gd name="connsiteY24" fmla="*/ 280737 h 487696"/>
                <a:gd name="connsiteX25" fmla="*/ 226993 w 440376"/>
                <a:gd name="connsiteY25" fmla="*/ 251398 h 487696"/>
                <a:gd name="connsiteX26" fmla="*/ 349284 w 440376"/>
                <a:gd name="connsiteY26" fmla="*/ 211097 h 487696"/>
                <a:gd name="connsiteX27" fmla="*/ 403624 w 440376"/>
                <a:gd name="connsiteY27" fmla="*/ 186393 h 487696"/>
                <a:gd name="connsiteX28" fmla="*/ 438755 w 440376"/>
                <a:gd name="connsiteY28" fmla="*/ 94859 h 487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0376" h="487696">
                  <a:moveTo>
                    <a:pt x="438755" y="94859"/>
                  </a:moveTo>
                  <a:cubicBezTo>
                    <a:pt x="435202" y="76800"/>
                    <a:pt x="425789" y="60140"/>
                    <a:pt x="412707" y="47214"/>
                  </a:cubicBezTo>
                  <a:cubicBezTo>
                    <a:pt x="401301" y="35942"/>
                    <a:pt x="387104" y="27507"/>
                    <a:pt x="371571" y="23456"/>
                  </a:cubicBezTo>
                  <a:cubicBezTo>
                    <a:pt x="364256" y="21548"/>
                    <a:pt x="356683" y="20532"/>
                    <a:pt x="349614" y="17849"/>
                  </a:cubicBezTo>
                  <a:cubicBezTo>
                    <a:pt x="342058" y="14980"/>
                    <a:pt x="335332" y="10301"/>
                    <a:pt x="328020" y="6852"/>
                  </a:cubicBezTo>
                  <a:cubicBezTo>
                    <a:pt x="315335" y="870"/>
                    <a:pt x="300874" y="-1286"/>
                    <a:pt x="286994" y="743"/>
                  </a:cubicBezTo>
                  <a:cubicBezTo>
                    <a:pt x="264051" y="4094"/>
                    <a:pt x="241670" y="22181"/>
                    <a:pt x="241192" y="45363"/>
                  </a:cubicBezTo>
                  <a:cubicBezTo>
                    <a:pt x="240839" y="62536"/>
                    <a:pt x="252831" y="78505"/>
                    <a:pt x="268403" y="85754"/>
                  </a:cubicBezTo>
                  <a:cubicBezTo>
                    <a:pt x="283975" y="93003"/>
                    <a:pt x="302342" y="92455"/>
                    <a:pt x="318738" y="87334"/>
                  </a:cubicBezTo>
                  <a:cubicBezTo>
                    <a:pt x="329875" y="83856"/>
                    <a:pt x="340876" y="78303"/>
                    <a:pt x="352507" y="79200"/>
                  </a:cubicBezTo>
                  <a:cubicBezTo>
                    <a:pt x="365813" y="80228"/>
                    <a:pt x="377747" y="90546"/>
                    <a:pt x="381177" y="103444"/>
                  </a:cubicBezTo>
                  <a:cubicBezTo>
                    <a:pt x="384608" y="116341"/>
                    <a:pt x="379609" y="130945"/>
                    <a:pt x="369320" y="139444"/>
                  </a:cubicBezTo>
                  <a:cubicBezTo>
                    <a:pt x="362343" y="145209"/>
                    <a:pt x="353533" y="148170"/>
                    <a:pt x="344940" y="151011"/>
                  </a:cubicBezTo>
                  <a:cubicBezTo>
                    <a:pt x="268221" y="176394"/>
                    <a:pt x="191501" y="201776"/>
                    <a:pt x="114782" y="227159"/>
                  </a:cubicBezTo>
                  <a:cubicBezTo>
                    <a:pt x="89214" y="235619"/>
                    <a:pt x="63045" y="244396"/>
                    <a:pt x="42016" y="261222"/>
                  </a:cubicBezTo>
                  <a:cubicBezTo>
                    <a:pt x="10098" y="286761"/>
                    <a:pt x="-2338" y="325474"/>
                    <a:pt x="357" y="365094"/>
                  </a:cubicBezTo>
                  <a:cubicBezTo>
                    <a:pt x="3181" y="406583"/>
                    <a:pt x="29918" y="438096"/>
                    <a:pt x="63620" y="460608"/>
                  </a:cubicBezTo>
                  <a:cubicBezTo>
                    <a:pt x="79269" y="471059"/>
                    <a:pt x="96035" y="479561"/>
                    <a:pt x="113023" y="487696"/>
                  </a:cubicBezTo>
                  <a:lnTo>
                    <a:pt x="113023" y="421725"/>
                  </a:lnTo>
                  <a:cubicBezTo>
                    <a:pt x="110153" y="420062"/>
                    <a:pt x="107282" y="418401"/>
                    <a:pt x="104412" y="416739"/>
                  </a:cubicBezTo>
                  <a:cubicBezTo>
                    <a:pt x="92183" y="409659"/>
                    <a:pt x="79684" y="402353"/>
                    <a:pt x="70670" y="391472"/>
                  </a:cubicBezTo>
                  <a:cubicBezTo>
                    <a:pt x="52214" y="369193"/>
                    <a:pt x="53410" y="333139"/>
                    <a:pt x="73303" y="312132"/>
                  </a:cubicBezTo>
                  <a:cubicBezTo>
                    <a:pt x="86865" y="297811"/>
                    <a:pt x="106414" y="291135"/>
                    <a:pt x="125146" y="284961"/>
                  </a:cubicBezTo>
                  <a:lnTo>
                    <a:pt x="172682" y="269296"/>
                  </a:lnTo>
                  <a:lnTo>
                    <a:pt x="200974" y="280737"/>
                  </a:lnTo>
                  <a:lnTo>
                    <a:pt x="226993" y="251398"/>
                  </a:lnTo>
                  <a:lnTo>
                    <a:pt x="349284" y="211097"/>
                  </a:lnTo>
                  <a:cubicBezTo>
                    <a:pt x="368272" y="204840"/>
                    <a:pt x="387633" y="198391"/>
                    <a:pt x="403624" y="186393"/>
                  </a:cubicBezTo>
                  <a:cubicBezTo>
                    <a:pt x="431188" y="165712"/>
                    <a:pt x="445406" y="128669"/>
                    <a:pt x="438755" y="94859"/>
                  </a:cubicBezTo>
                  <a:close/>
                </a:path>
              </a:pathLst>
            </a:custGeom>
            <a:solidFill>
              <a:srgbClr val="EE2CB5"/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4" name="Freeform 1033">
              <a:extLst>
                <a:ext uri="{FF2B5EF4-FFF2-40B4-BE49-F238E27FC236}">
                  <a16:creationId xmlns:a16="http://schemas.microsoft.com/office/drawing/2014/main" id="{11A94658-2861-9DFE-4B28-DA92AD70E749}"/>
                </a:ext>
              </a:extLst>
            </p:cNvPr>
            <p:cNvSpPr/>
            <p:nvPr/>
          </p:nvSpPr>
          <p:spPr>
            <a:xfrm>
              <a:off x="5660982" y="3667817"/>
              <a:ext cx="274412" cy="394352"/>
            </a:xfrm>
            <a:custGeom>
              <a:avLst/>
              <a:gdLst>
                <a:gd name="connsiteX0" fmla="*/ 258722 w 274412"/>
                <a:gd name="connsiteY0" fmla="*/ 39549 h 394352"/>
                <a:gd name="connsiteX1" fmla="*/ 217989 w 274412"/>
                <a:gd name="connsiteY1" fmla="*/ 0 h 394352"/>
                <a:gd name="connsiteX2" fmla="*/ 163678 w 274412"/>
                <a:gd name="connsiteY2" fmla="*/ 17898 h 394352"/>
                <a:gd name="connsiteX3" fmla="*/ 163725 w 274412"/>
                <a:gd name="connsiteY3" fmla="*/ 38262 h 394352"/>
                <a:gd name="connsiteX4" fmla="*/ 196806 w 274412"/>
                <a:gd name="connsiteY4" fmla="*/ 55892 h 394352"/>
                <a:gd name="connsiteX5" fmla="*/ 211226 w 274412"/>
                <a:gd name="connsiteY5" fmla="*/ 123780 h 394352"/>
                <a:gd name="connsiteX6" fmla="*/ 181853 w 274412"/>
                <a:gd name="connsiteY6" fmla="*/ 156668 h 394352"/>
                <a:gd name="connsiteX7" fmla="*/ 104063 w 274412"/>
                <a:gd name="connsiteY7" fmla="*/ 202966 h 394352"/>
                <a:gd name="connsiteX8" fmla="*/ 31390 w 274412"/>
                <a:gd name="connsiteY8" fmla="*/ 256349 h 394352"/>
                <a:gd name="connsiteX9" fmla="*/ 338 w 274412"/>
                <a:gd name="connsiteY9" fmla="*/ 338795 h 394352"/>
                <a:gd name="connsiteX10" fmla="*/ 28735 w 274412"/>
                <a:gd name="connsiteY10" fmla="*/ 391645 h 394352"/>
                <a:gd name="connsiteX11" fmla="*/ 48619 w 274412"/>
                <a:gd name="connsiteY11" fmla="*/ 379414 h 394352"/>
                <a:gd name="connsiteX12" fmla="*/ 50833 w 274412"/>
                <a:gd name="connsiteY12" fmla="*/ 316456 h 394352"/>
                <a:gd name="connsiteX13" fmla="*/ 112998 w 274412"/>
                <a:gd name="connsiteY13" fmla="*/ 260083 h 394352"/>
                <a:gd name="connsiteX14" fmla="*/ 257883 w 274412"/>
                <a:gd name="connsiteY14" fmla="*/ 157816 h 394352"/>
                <a:gd name="connsiteX15" fmla="*/ 268988 w 274412"/>
                <a:gd name="connsiteY15" fmla="*/ 132592 h 394352"/>
                <a:gd name="connsiteX16" fmla="*/ 258722 w 274412"/>
                <a:gd name="connsiteY16" fmla="*/ 39549 h 3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4412" h="394352">
                  <a:moveTo>
                    <a:pt x="258722" y="39549"/>
                  </a:moveTo>
                  <a:cubicBezTo>
                    <a:pt x="247658" y="21735"/>
                    <a:pt x="235851" y="10646"/>
                    <a:pt x="217989" y="0"/>
                  </a:cubicBezTo>
                  <a:cubicBezTo>
                    <a:pt x="190834" y="8950"/>
                    <a:pt x="189690" y="9400"/>
                    <a:pt x="163678" y="17898"/>
                  </a:cubicBezTo>
                  <a:lnTo>
                    <a:pt x="163725" y="38262"/>
                  </a:lnTo>
                  <a:cubicBezTo>
                    <a:pt x="175657" y="42525"/>
                    <a:pt x="187375" y="47557"/>
                    <a:pt x="196806" y="55892"/>
                  </a:cubicBezTo>
                  <a:cubicBezTo>
                    <a:pt x="215393" y="72313"/>
                    <a:pt x="221712" y="101303"/>
                    <a:pt x="211226" y="123780"/>
                  </a:cubicBezTo>
                  <a:cubicBezTo>
                    <a:pt x="204948" y="137233"/>
                    <a:pt x="193685" y="147697"/>
                    <a:pt x="181853" y="156668"/>
                  </a:cubicBezTo>
                  <a:cubicBezTo>
                    <a:pt x="157784" y="174916"/>
                    <a:pt x="130497" y="188347"/>
                    <a:pt x="104063" y="202966"/>
                  </a:cubicBezTo>
                  <a:cubicBezTo>
                    <a:pt x="77628" y="217582"/>
                    <a:pt x="51499" y="233813"/>
                    <a:pt x="31390" y="256349"/>
                  </a:cubicBezTo>
                  <a:cubicBezTo>
                    <a:pt x="11279" y="278886"/>
                    <a:pt x="-2351" y="308709"/>
                    <a:pt x="338" y="338795"/>
                  </a:cubicBezTo>
                  <a:cubicBezTo>
                    <a:pt x="2165" y="359228"/>
                    <a:pt x="12797" y="379205"/>
                    <a:pt x="28735" y="391645"/>
                  </a:cubicBezTo>
                  <a:cubicBezTo>
                    <a:pt x="37888" y="398788"/>
                    <a:pt x="50968" y="390785"/>
                    <a:pt x="48619" y="379414"/>
                  </a:cubicBezTo>
                  <a:cubicBezTo>
                    <a:pt x="44205" y="358047"/>
                    <a:pt x="42626" y="336262"/>
                    <a:pt x="50833" y="316456"/>
                  </a:cubicBezTo>
                  <a:cubicBezTo>
                    <a:pt x="61770" y="290059"/>
                    <a:pt x="87664" y="273294"/>
                    <a:pt x="112998" y="260083"/>
                  </a:cubicBezTo>
                  <a:cubicBezTo>
                    <a:pt x="166207" y="232338"/>
                    <a:pt x="227389" y="209499"/>
                    <a:pt x="257883" y="157816"/>
                  </a:cubicBezTo>
                  <a:cubicBezTo>
                    <a:pt x="262555" y="149896"/>
                    <a:pt x="266272" y="141401"/>
                    <a:pt x="268988" y="132592"/>
                  </a:cubicBezTo>
                  <a:cubicBezTo>
                    <a:pt x="278516" y="101698"/>
                    <a:pt x="275735" y="66941"/>
                    <a:pt x="258722" y="39549"/>
                  </a:cubicBezTo>
                  <a:close/>
                </a:path>
              </a:pathLst>
            </a:custGeom>
            <a:solidFill>
              <a:srgbClr val="AB1FFF"/>
            </a:solidFill>
            <a:ln w="20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46" name="Content Placeholder 11">
            <a:extLst>
              <a:ext uri="{FF2B5EF4-FFF2-40B4-BE49-F238E27FC236}">
                <a16:creationId xmlns:a16="http://schemas.microsoft.com/office/drawing/2014/main" id="{687E6726-F4CD-292D-3DD9-93E061FE51AF}"/>
              </a:ext>
            </a:extLst>
          </p:cNvPr>
          <p:cNvSpPr txBox="1">
            <a:spLocks/>
          </p:cNvSpPr>
          <p:nvPr/>
        </p:nvSpPr>
        <p:spPr>
          <a:xfrm>
            <a:off x="539496" y="847344"/>
            <a:ext cx="6807235" cy="101566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3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OIG Criticizes HHS OCR for Failing to Mitigate Cybersecurity Risks</a:t>
            </a: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D785B06A-E7C9-533C-306E-D60A6D115902}"/>
              </a:ext>
            </a:extLst>
          </p:cNvPr>
          <p:cNvSpPr/>
          <p:nvPr/>
        </p:nvSpPr>
        <p:spPr>
          <a:xfrm>
            <a:off x="1838008" y="3280239"/>
            <a:ext cx="1255019" cy="1044837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72820185-D0BE-1588-106E-CBF20D215FCC}"/>
              </a:ext>
            </a:extLst>
          </p:cNvPr>
          <p:cNvSpPr/>
          <p:nvPr/>
        </p:nvSpPr>
        <p:spPr>
          <a:xfrm>
            <a:off x="5454045" y="3189473"/>
            <a:ext cx="1255019" cy="1135603"/>
          </a:xfrm>
          <a:prstGeom prst="rect">
            <a:avLst/>
          </a:prstGeom>
          <a:solidFill>
            <a:schemeClr val="tx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aphic 46">
            <a:extLst>
              <a:ext uri="{FF2B5EF4-FFF2-40B4-BE49-F238E27FC236}">
                <a16:creationId xmlns:a16="http://schemas.microsoft.com/office/drawing/2014/main" id="{7AFCF800-DAEC-6771-89AC-0E90895244B7}"/>
              </a:ext>
            </a:extLst>
          </p:cNvPr>
          <p:cNvGrpSpPr/>
          <p:nvPr/>
        </p:nvGrpSpPr>
        <p:grpSpPr>
          <a:xfrm flipH="1">
            <a:off x="1609813" y="3051890"/>
            <a:ext cx="762865" cy="762864"/>
            <a:chOff x="2891505" y="224511"/>
            <a:chExt cx="5642180" cy="5642174"/>
          </a:xfrm>
        </p:grpSpPr>
        <p:grpSp>
          <p:nvGrpSpPr>
            <p:cNvPr id="49" name="Graphic 46">
              <a:extLst>
                <a:ext uri="{FF2B5EF4-FFF2-40B4-BE49-F238E27FC236}">
                  <a16:creationId xmlns:a16="http://schemas.microsoft.com/office/drawing/2014/main" id="{FB59FE85-E553-17C3-5651-47507D9D0E9B}"/>
                </a:ext>
              </a:extLst>
            </p:cNvPr>
            <p:cNvGrpSpPr/>
            <p:nvPr/>
          </p:nvGrpSpPr>
          <p:grpSpPr>
            <a:xfrm>
              <a:off x="6465973" y="3798973"/>
              <a:ext cx="2067711" cy="2067711"/>
              <a:chOff x="6465973" y="3798973"/>
              <a:chExt cx="2067711" cy="2067711"/>
            </a:xfrm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35D53C8D-DCB4-F121-7262-57536B9EA21B}"/>
                  </a:ext>
                </a:extLst>
              </p:cNvPr>
              <p:cNvSpPr/>
              <p:nvPr/>
            </p:nvSpPr>
            <p:spPr>
              <a:xfrm>
                <a:off x="6465973" y="3798973"/>
                <a:ext cx="888508" cy="888508"/>
              </a:xfrm>
              <a:custGeom>
                <a:avLst/>
                <a:gdLst>
                  <a:gd name="connsiteX0" fmla="*/ 508536 w 888508"/>
                  <a:gd name="connsiteY0" fmla="*/ 0 h 888508"/>
                  <a:gd name="connsiteX1" fmla="*/ 888509 w 888508"/>
                  <a:gd name="connsiteY1" fmla="*/ 379973 h 888508"/>
                  <a:gd name="connsiteX2" fmla="*/ 379973 w 888508"/>
                  <a:gd name="connsiteY2" fmla="*/ 888509 h 888508"/>
                  <a:gd name="connsiteX3" fmla="*/ 0 w 888508"/>
                  <a:gd name="connsiteY3" fmla="*/ 508536 h 888508"/>
                  <a:gd name="connsiteX4" fmla="*/ 285694 w 888508"/>
                  <a:gd name="connsiteY4" fmla="*/ 285694 h 888508"/>
                  <a:gd name="connsiteX5" fmla="*/ 508536 w 888508"/>
                  <a:gd name="connsiteY5" fmla="*/ 0 h 888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8508" h="888508">
                    <a:moveTo>
                      <a:pt x="508536" y="0"/>
                    </a:moveTo>
                    <a:lnTo>
                      <a:pt x="888509" y="379973"/>
                    </a:lnTo>
                    <a:lnTo>
                      <a:pt x="379973" y="888509"/>
                    </a:lnTo>
                    <a:lnTo>
                      <a:pt x="0" y="508536"/>
                    </a:lnTo>
                    <a:cubicBezTo>
                      <a:pt x="102850" y="448540"/>
                      <a:pt x="197129" y="374259"/>
                      <a:pt x="285694" y="285694"/>
                    </a:cubicBezTo>
                    <a:cubicBezTo>
                      <a:pt x="374259" y="197129"/>
                      <a:pt x="448540" y="102850"/>
                      <a:pt x="508536" y="0"/>
                    </a:cubicBezTo>
                    <a:close/>
                  </a:path>
                </a:pathLst>
              </a:custGeom>
              <a:solidFill>
                <a:srgbClr val="5D6D7E"/>
              </a:solidFill>
              <a:ln w="28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71BC0439-6BFC-6C35-5C30-C47FFC008685}"/>
                  </a:ext>
                </a:extLst>
              </p:cNvPr>
              <p:cNvSpPr/>
              <p:nvPr/>
            </p:nvSpPr>
            <p:spPr>
              <a:xfrm>
                <a:off x="6845947" y="4178947"/>
                <a:ext cx="1687738" cy="1687738"/>
              </a:xfrm>
              <a:custGeom>
                <a:avLst/>
                <a:gdLst>
                  <a:gd name="connsiteX0" fmla="*/ 0 w 1687738"/>
                  <a:gd name="connsiteY0" fmla="*/ 508536 h 1687738"/>
                  <a:gd name="connsiteX1" fmla="*/ 508536 w 1687738"/>
                  <a:gd name="connsiteY1" fmla="*/ 0 h 1687738"/>
                  <a:gd name="connsiteX2" fmla="*/ 1582746 w 1687738"/>
                  <a:gd name="connsiteY2" fmla="*/ 1074210 h 1687738"/>
                  <a:gd name="connsiteX3" fmla="*/ 1582746 w 1687738"/>
                  <a:gd name="connsiteY3" fmla="*/ 1582746 h 1687738"/>
                  <a:gd name="connsiteX4" fmla="*/ 1074210 w 1687738"/>
                  <a:gd name="connsiteY4" fmla="*/ 1582746 h 168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738" h="1687738">
                    <a:moveTo>
                      <a:pt x="0" y="508536"/>
                    </a:moveTo>
                    <a:lnTo>
                      <a:pt x="508536" y="0"/>
                    </a:lnTo>
                    <a:lnTo>
                      <a:pt x="1582746" y="1074210"/>
                    </a:lnTo>
                    <a:cubicBezTo>
                      <a:pt x="1722736" y="1214200"/>
                      <a:pt x="1722736" y="1442756"/>
                      <a:pt x="1582746" y="1582746"/>
                    </a:cubicBezTo>
                    <a:cubicBezTo>
                      <a:pt x="1442756" y="1722736"/>
                      <a:pt x="1214200" y="1722736"/>
                      <a:pt x="1074210" y="15827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28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2" name="Graphic 46">
              <a:extLst>
                <a:ext uri="{FF2B5EF4-FFF2-40B4-BE49-F238E27FC236}">
                  <a16:creationId xmlns:a16="http://schemas.microsoft.com/office/drawing/2014/main" id="{B1E41EF0-62C0-5F1F-0F25-2C39553354E3}"/>
                </a:ext>
              </a:extLst>
            </p:cNvPr>
            <p:cNvGrpSpPr/>
            <p:nvPr/>
          </p:nvGrpSpPr>
          <p:grpSpPr>
            <a:xfrm>
              <a:off x="6774523" y="4107523"/>
              <a:ext cx="654239" cy="654239"/>
              <a:chOff x="6774523" y="4107523"/>
              <a:chExt cx="654239" cy="654239"/>
            </a:xfrm>
            <a:solidFill>
              <a:srgbClr val="FA7633"/>
            </a:solidFill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72052659-1B25-61DB-8D04-A74590EFE489}"/>
                  </a:ext>
                </a:extLst>
              </p:cNvPr>
              <p:cNvSpPr/>
              <p:nvPr/>
            </p:nvSpPr>
            <p:spPr>
              <a:xfrm>
                <a:off x="6774523" y="4107523"/>
                <a:ext cx="579959" cy="579959"/>
              </a:xfrm>
              <a:custGeom>
                <a:avLst/>
                <a:gdLst>
                  <a:gd name="connsiteX0" fmla="*/ 508536 w 579959"/>
                  <a:gd name="connsiteY0" fmla="*/ 0 h 579959"/>
                  <a:gd name="connsiteX1" fmla="*/ 579959 w 579959"/>
                  <a:gd name="connsiteY1" fmla="*/ 71424 h 579959"/>
                  <a:gd name="connsiteX2" fmla="*/ 71424 w 579959"/>
                  <a:gd name="connsiteY2" fmla="*/ 579959 h 579959"/>
                  <a:gd name="connsiteX3" fmla="*/ 0 w 579959"/>
                  <a:gd name="connsiteY3" fmla="*/ 508536 h 579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959" h="579959">
                    <a:moveTo>
                      <a:pt x="508536" y="0"/>
                    </a:moveTo>
                    <a:lnTo>
                      <a:pt x="579959" y="71424"/>
                    </a:lnTo>
                    <a:lnTo>
                      <a:pt x="71424" y="579959"/>
                    </a:lnTo>
                    <a:lnTo>
                      <a:pt x="0" y="508536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FE1032E9-4C67-FE0F-EE76-938FF120DB90}"/>
                  </a:ext>
                </a:extLst>
              </p:cNvPr>
              <p:cNvSpPr/>
              <p:nvPr/>
            </p:nvSpPr>
            <p:spPr>
              <a:xfrm>
                <a:off x="6845947" y="4178947"/>
                <a:ext cx="582816" cy="582816"/>
              </a:xfrm>
              <a:custGeom>
                <a:avLst/>
                <a:gdLst>
                  <a:gd name="connsiteX0" fmla="*/ 0 w 582816"/>
                  <a:gd name="connsiteY0" fmla="*/ 508536 h 582816"/>
                  <a:gd name="connsiteX1" fmla="*/ 508536 w 582816"/>
                  <a:gd name="connsiteY1" fmla="*/ 0 h 582816"/>
                  <a:gd name="connsiteX2" fmla="*/ 582816 w 582816"/>
                  <a:gd name="connsiteY2" fmla="*/ 74280 h 582816"/>
                  <a:gd name="connsiteX3" fmla="*/ 74280 w 582816"/>
                  <a:gd name="connsiteY3" fmla="*/ 582816 h 58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2816" h="582816">
                    <a:moveTo>
                      <a:pt x="0" y="508536"/>
                    </a:moveTo>
                    <a:lnTo>
                      <a:pt x="508536" y="0"/>
                    </a:lnTo>
                    <a:lnTo>
                      <a:pt x="582816" y="74280"/>
                    </a:lnTo>
                    <a:lnTo>
                      <a:pt x="74280" y="582816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28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E87BBFB-FA42-2A25-B190-DF1B23B7FE9B}"/>
                </a:ext>
              </a:extLst>
            </p:cNvPr>
            <p:cNvSpPr/>
            <p:nvPr/>
          </p:nvSpPr>
          <p:spPr>
            <a:xfrm rot="-2700000">
              <a:off x="3657931" y="990936"/>
              <a:ext cx="3700631" cy="3700631"/>
            </a:xfrm>
            <a:custGeom>
              <a:avLst/>
              <a:gdLst>
                <a:gd name="connsiteX0" fmla="*/ 3701280 w 3700631"/>
                <a:gd name="connsiteY0" fmla="*/ 1850964 h 3700631"/>
                <a:gd name="connsiteX1" fmla="*/ 1850964 w 3700631"/>
                <a:gd name="connsiteY1" fmla="*/ 3701280 h 3700631"/>
                <a:gd name="connsiteX2" fmla="*/ 648 w 3700631"/>
                <a:gd name="connsiteY2" fmla="*/ 1850964 h 3700631"/>
                <a:gd name="connsiteX3" fmla="*/ 1850964 w 3700631"/>
                <a:gd name="connsiteY3" fmla="*/ 648 h 3700631"/>
                <a:gd name="connsiteX4" fmla="*/ 3701280 w 3700631"/>
                <a:gd name="connsiteY4" fmla="*/ 1850964 h 370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0631" h="3700631">
                  <a:moveTo>
                    <a:pt x="3701280" y="1850964"/>
                  </a:moveTo>
                  <a:cubicBezTo>
                    <a:pt x="3701280" y="2872865"/>
                    <a:pt x="2872865" y="3701280"/>
                    <a:pt x="1850964" y="3701280"/>
                  </a:cubicBezTo>
                  <a:cubicBezTo>
                    <a:pt x="829062" y="3701280"/>
                    <a:pt x="648" y="2872865"/>
                    <a:pt x="648" y="1850964"/>
                  </a:cubicBezTo>
                  <a:cubicBezTo>
                    <a:pt x="648" y="829062"/>
                    <a:pt x="829062" y="648"/>
                    <a:pt x="1850964" y="648"/>
                  </a:cubicBezTo>
                  <a:cubicBezTo>
                    <a:pt x="2872865" y="648"/>
                    <a:pt x="3701280" y="829062"/>
                    <a:pt x="3701280" y="1850964"/>
                  </a:cubicBezTo>
                  <a:close/>
                </a:path>
              </a:pathLst>
            </a:custGeom>
            <a:solidFill>
              <a:srgbClr val="34495E"/>
            </a:solidFill>
            <a:ln w="30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4DB6834-177E-6099-27BB-3A055BF5AB47}"/>
                </a:ext>
              </a:extLst>
            </p:cNvPr>
            <p:cNvSpPr/>
            <p:nvPr/>
          </p:nvSpPr>
          <p:spPr>
            <a:xfrm rot="-2700000">
              <a:off x="3971173" y="1304176"/>
              <a:ext cx="3074146" cy="3074146"/>
            </a:xfrm>
            <a:custGeom>
              <a:avLst/>
              <a:gdLst>
                <a:gd name="connsiteX0" fmla="*/ 3074795 w 3074146"/>
                <a:gd name="connsiteY0" fmla="*/ 1537721 h 3074146"/>
                <a:gd name="connsiteX1" fmla="*/ 1537721 w 3074146"/>
                <a:gd name="connsiteY1" fmla="*/ 3074795 h 3074146"/>
                <a:gd name="connsiteX2" fmla="*/ 648 w 3074146"/>
                <a:gd name="connsiteY2" fmla="*/ 1537721 h 3074146"/>
                <a:gd name="connsiteX3" fmla="*/ 1537721 w 3074146"/>
                <a:gd name="connsiteY3" fmla="*/ 648 h 3074146"/>
                <a:gd name="connsiteX4" fmla="*/ 3074795 w 3074146"/>
                <a:gd name="connsiteY4" fmla="*/ 1537721 h 307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4146" h="3074146">
                  <a:moveTo>
                    <a:pt x="3074795" y="1537721"/>
                  </a:moveTo>
                  <a:cubicBezTo>
                    <a:pt x="3074795" y="2386623"/>
                    <a:pt x="2386623" y="3074795"/>
                    <a:pt x="1537721" y="3074795"/>
                  </a:cubicBezTo>
                  <a:cubicBezTo>
                    <a:pt x="688819" y="3074795"/>
                    <a:pt x="648" y="2386623"/>
                    <a:pt x="648" y="1537721"/>
                  </a:cubicBezTo>
                  <a:cubicBezTo>
                    <a:pt x="648" y="688819"/>
                    <a:pt x="688819" y="648"/>
                    <a:pt x="1537721" y="648"/>
                  </a:cubicBezTo>
                  <a:cubicBezTo>
                    <a:pt x="2386623" y="648"/>
                    <a:pt x="3074795" y="688819"/>
                    <a:pt x="3074795" y="1537721"/>
                  </a:cubicBezTo>
                  <a:close/>
                </a:path>
              </a:pathLst>
            </a:custGeom>
            <a:solidFill>
              <a:srgbClr val="5D6D7E"/>
            </a:solidFill>
            <a:ln w="25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D8CEA527-FF95-27E4-D1D3-EF5587ADB15E}"/>
                </a:ext>
              </a:extLst>
            </p:cNvPr>
            <p:cNvSpPr/>
            <p:nvPr/>
          </p:nvSpPr>
          <p:spPr>
            <a:xfrm rot="-2700000">
              <a:off x="4092585" y="1425588"/>
              <a:ext cx="2831323" cy="2831323"/>
            </a:xfrm>
            <a:custGeom>
              <a:avLst/>
              <a:gdLst>
                <a:gd name="connsiteX0" fmla="*/ 2831971 w 2831323"/>
                <a:gd name="connsiteY0" fmla="*/ 1416309 h 2831323"/>
                <a:gd name="connsiteX1" fmla="*/ 1416309 w 2831323"/>
                <a:gd name="connsiteY1" fmla="*/ 2831971 h 2831323"/>
                <a:gd name="connsiteX2" fmla="*/ 648 w 2831323"/>
                <a:gd name="connsiteY2" fmla="*/ 1416309 h 2831323"/>
                <a:gd name="connsiteX3" fmla="*/ 1416309 w 2831323"/>
                <a:gd name="connsiteY3" fmla="*/ 648 h 2831323"/>
                <a:gd name="connsiteX4" fmla="*/ 2831971 w 2831323"/>
                <a:gd name="connsiteY4" fmla="*/ 1416309 h 2831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1323" h="2831323">
                  <a:moveTo>
                    <a:pt x="2831971" y="1416309"/>
                  </a:moveTo>
                  <a:cubicBezTo>
                    <a:pt x="2831971" y="2198158"/>
                    <a:pt x="2198158" y="2831971"/>
                    <a:pt x="1416309" y="2831971"/>
                  </a:cubicBezTo>
                  <a:cubicBezTo>
                    <a:pt x="634461" y="2831971"/>
                    <a:pt x="648" y="2198158"/>
                    <a:pt x="648" y="1416309"/>
                  </a:cubicBezTo>
                  <a:cubicBezTo>
                    <a:pt x="648" y="634461"/>
                    <a:pt x="634461" y="648"/>
                    <a:pt x="1416309" y="648"/>
                  </a:cubicBezTo>
                  <a:cubicBezTo>
                    <a:pt x="2198158" y="648"/>
                    <a:pt x="2831971" y="634461"/>
                    <a:pt x="2831971" y="1416309"/>
                  </a:cubicBezTo>
                  <a:close/>
                </a:path>
              </a:pathLst>
            </a:custGeom>
            <a:solidFill>
              <a:srgbClr val="CEE2F2"/>
            </a:solidFill>
            <a:ln w="2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F8D652E-F229-0775-17AE-8AE595F9F21A}"/>
                </a:ext>
              </a:extLst>
            </p:cNvPr>
            <p:cNvSpPr/>
            <p:nvPr/>
          </p:nvSpPr>
          <p:spPr>
            <a:xfrm>
              <a:off x="4736095" y="1913392"/>
              <a:ext cx="1597030" cy="495679"/>
            </a:xfrm>
            <a:custGeom>
              <a:avLst/>
              <a:gdLst>
                <a:gd name="connsiteX0" fmla="*/ 178559 w 1597030"/>
                <a:gd name="connsiteY0" fmla="*/ 465682 h 495679"/>
                <a:gd name="connsiteX1" fmla="*/ 29998 w 1597030"/>
                <a:gd name="connsiteY1" fmla="*/ 465682 h 495679"/>
                <a:gd name="connsiteX2" fmla="*/ 29998 w 1597030"/>
                <a:gd name="connsiteY2" fmla="*/ 317121 h 495679"/>
                <a:gd name="connsiteX3" fmla="*/ 798515 w 1597030"/>
                <a:gd name="connsiteY3" fmla="*/ 0 h 495679"/>
                <a:gd name="connsiteX4" fmla="*/ 1567033 w 1597030"/>
                <a:gd name="connsiteY4" fmla="*/ 317121 h 495679"/>
                <a:gd name="connsiteX5" fmla="*/ 1567033 w 1597030"/>
                <a:gd name="connsiteY5" fmla="*/ 465682 h 495679"/>
                <a:gd name="connsiteX6" fmla="*/ 1418472 w 1597030"/>
                <a:gd name="connsiteY6" fmla="*/ 465682 h 495679"/>
                <a:gd name="connsiteX7" fmla="*/ 798515 w 1597030"/>
                <a:gd name="connsiteY7" fmla="*/ 208557 h 495679"/>
                <a:gd name="connsiteX8" fmla="*/ 178559 w 1597030"/>
                <a:gd name="connsiteY8" fmla="*/ 465682 h 495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7030" h="495679">
                  <a:moveTo>
                    <a:pt x="178559" y="465682"/>
                  </a:moveTo>
                  <a:cubicBezTo>
                    <a:pt x="138562" y="505679"/>
                    <a:pt x="72852" y="505679"/>
                    <a:pt x="29998" y="465682"/>
                  </a:cubicBezTo>
                  <a:cubicBezTo>
                    <a:pt x="-9999" y="422827"/>
                    <a:pt x="-9999" y="357118"/>
                    <a:pt x="29998" y="317121"/>
                  </a:cubicBezTo>
                  <a:cubicBezTo>
                    <a:pt x="244269" y="105707"/>
                    <a:pt x="521392" y="0"/>
                    <a:pt x="798515" y="0"/>
                  </a:cubicBezTo>
                  <a:cubicBezTo>
                    <a:pt x="1075639" y="0"/>
                    <a:pt x="1355619" y="105707"/>
                    <a:pt x="1567033" y="317121"/>
                  </a:cubicBezTo>
                  <a:cubicBezTo>
                    <a:pt x="1607030" y="357118"/>
                    <a:pt x="1607030" y="425684"/>
                    <a:pt x="1567033" y="465682"/>
                  </a:cubicBezTo>
                  <a:cubicBezTo>
                    <a:pt x="1527036" y="505679"/>
                    <a:pt x="1461326" y="505679"/>
                    <a:pt x="1418472" y="465682"/>
                  </a:cubicBezTo>
                  <a:cubicBezTo>
                    <a:pt x="1247055" y="294265"/>
                    <a:pt x="1024214" y="208557"/>
                    <a:pt x="798515" y="208557"/>
                  </a:cubicBezTo>
                  <a:cubicBezTo>
                    <a:pt x="572817" y="208557"/>
                    <a:pt x="349975" y="294265"/>
                    <a:pt x="178559" y="465682"/>
                  </a:cubicBezTo>
                  <a:close/>
                </a:path>
              </a:pathLst>
            </a:custGeom>
            <a:solidFill>
              <a:srgbClr val="FEFEFE"/>
            </a:solidFill>
            <a:ln w="28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E22404A-5519-D67F-BCDD-0F9E82DA7BAA}"/>
              </a:ext>
            </a:extLst>
          </p:cNvPr>
          <p:cNvSpPr txBox="1"/>
          <p:nvPr/>
        </p:nvSpPr>
        <p:spPr>
          <a:xfrm>
            <a:off x="468503" y="2081483"/>
            <a:ext cx="306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OIG audit found: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A7F24D-64E5-F99B-3FE2-8102CFF281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33" t="17580" r="50000" b="17376"/>
          <a:stretch/>
        </p:blipFill>
        <p:spPr>
          <a:xfrm>
            <a:off x="9488902" y="1355175"/>
            <a:ext cx="1136263" cy="115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9890426"/>
      </p:ext>
    </p:extLst>
  </p:cSld>
  <p:clrMapOvr>
    <a:masterClrMapping/>
  </p:clrMapOvr>
  <p:transition spd="slow" advClick="0" advTm="13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2246 L 0.15912 -0.05995 C 0.19206 -0.07847 0.24193 -0.0875 0.29414 -0.0875 C 0.35365 -0.0875 0.4013 -0.07847 0.43425 -0.05995 L 0.59388 0.02246 " pathEditMode="relative" rAng="0" ptsTypes="AAAAA">
                                      <p:cBhvr>
                                        <p:cTn id="41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-550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47" grpId="0" animBg="1"/>
      <p:bldP spid="10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115DEC18-8473-36E0-6715-8118D99F4A95}"/>
              </a:ext>
            </a:extLst>
          </p:cNvPr>
          <p:cNvGrpSpPr/>
          <p:nvPr/>
        </p:nvGrpSpPr>
        <p:grpSpPr>
          <a:xfrm>
            <a:off x="457200" y="3760628"/>
            <a:ext cx="4249431" cy="1944635"/>
            <a:chOff x="3660500" y="191280"/>
            <a:chExt cx="4249431" cy="1944635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FE9359B-204C-F629-FD27-D7FA429728A5}"/>
                </a:ext>
              </a:extLst>
            </p:cNvPr>
            <p:cNvSpPr txBox="1"/>
            <p:nvPr/>
          </p:nvSpPr>
          <p:spPr>
            <a:xfrm>
              <a:off x="3660500" y="191280"/>
              <a:ext cx="4249431" cy="194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</a:pPr>
              <a:r>
                <a:rPr lang="en-US" sz="2000">
                  <a:solidFill>
                    <a:srgbClr val="FF00FB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comprehensive data privacy laws that </a:t>
              </a:r>
              <a:r>
                <a:rPr lang="en-US" sz="2000" b="1">
                  <a:solidFill>
                    <a:srgbClr val="FF00FB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took effect in 2024:</a:t>
              </a:r>
            </a:p>
            <a:p>
              <a:pPr marL="12700" algn="l">
                <a:lnSpc>
                  <a:spcPct val="95000"/>
                </a:lnSpc>
                <a:spcBef>
                  <a:spcPts val="1200"/>
                </a:spcBef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Montana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Oregon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Texas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Florida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80B6F7F9-8CD0-CE6B-2EB8-9CB4ADD59715}"/>
                </a:ext>
              </a:extLst>
            </p:cNvPr>
            <p:cNvSpPr txBox="1"/>
            <p:nvPr/>
          </p:nvSpPr>
          <p:spPr>
            <a:xfrm>
              <a:off x="6218905" y="990885"/>
              <a:ext cx="1678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300"/>
                </a:spcAft>
              </a:pPr>
              <a:endParaRPr lang="en-US" sz="1600">
                <a:solidFill>
                  <a:srgbClr val="000E22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5" name="Content Placeholder 11">
            <a:extLst>
              <a:ext uri="{FF2B5EF4-FFF2-40B4-BE49-F238E27FC236}">
                <a16:creationId xmlns:a16="http://schemas.microsoft.com/office/drawing/2014/main" id="{CA8EEBB8-E0AE-201F-CCB7-0A2ADF9D5F12}"/>
              </a:ext>
            </a:extLst>
          </p:cNvPr>
          <p:cNvSpPr txBox="1">
            <a:spLocks/>
          </p:cNvSpPr>
          <p:nvPr/>
        </p:nvSpPr>
        <p:spPr>
          <a:xfrm>
            <a:off x="3377191" y="914400"/>
            <a:ext cx="11724264" cy="703109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bg2"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According to 2024 Annual Data Exposure Report…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884791-F5FC-EBAB-58CD-0BDE0D5BEADE}"/>
              </a:ext>
            </a:extLst>
          </p:cNvPr>
          <p:cNvGrpSpPr>
            <a:grpSpLocks noChangeAspect="1"/>
          </p:cNvGrpSpPr>
          <p:nvPr/>
        </p:nvGrpSpPr>
        <p:grpSpPr>
          <a:xfrm>
            <a:off x="5244156" y="1459584"/>
            <a:ext cx="6428009" cy="3938832"/>
            <a:chOff x="2797320" y="2590800"/>
            <a:chExt cx="5889480" cy="3745524"/>
          </a:xfrm>
          <a:solidFill>
            <a:schemeClr val="bg1">
              <a:lumMod val="25000"/>
              <a:lumOff val="75000"/>
            </a:schemeClr>
          </a:solidFill>
          <a:effectLst/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0C7264C-2B7B-5A8E-450E-3A869C8F1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AC263B47-37FA-0610-3954-64F7261F6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DD16652-5D0B-B20B-BE26-584960C0D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C1B32DD8-850A-2360-2DFC-AA30CD56F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AE599753-BB6D-71DD-7DFE-FCD7DF4D8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873B7111-EEC5-835A-4FED-2EA055063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E29D9F5C-B224-CE48-E27C-9E7110351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24A7522-69C9-ACAB-D1F4-82F260A6F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34CA7B65-8438-A827-C21A-90C562923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DE403F99-81DC-3D29-4D47-0BC43E5CC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7FC00A39-6405-FBD7-287D-5A8E69CE3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3114E52C-4B93-F52F-AEE0-1B9F6CA8B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E2160C6C-8DCC-B4B4-241F-F1E3220B8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34" name="Freeform 73">
              <a:extLst>
                <a:ext uri="{FF2B5EF4-FFF2-40B4-BE49-F238E27FC236}">
                  <a16:creationId xmlns:a16="http://schemas.microsoft.com/office/drawing/2014/main" id="{56058347-906E-3E75-C8E0-1BB1766AA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D34B8508-0DBD-678E-6076-91923B214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75">
              <a:extLst>
                <a:ext uri="{FF2B5EF4-FFF2-40B4-BE49-F238E27FC236}">
                  <a16:creationId xmlns:a16="http://schemas.microsoft.com/office/drawing/2014/main" id="{9225CDD6-9680-20B8-D4B4-38F41EA4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76">
              <a:extLst>
                <a:ext uri="{FF2B5EF4-FFF2-40B4-BE49-F238E27FC236}">
                  <a16:creationId xmlns:a16="http://schemas.microsoft.com/office/drawing/2014/main" id="{5A80FADA-1DF0-DD2F-865F-CBFDEA24D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78">
              <a:extLst>
                <a:ext uri="{FF2B5EF4-FFF2-40B4-BE49-F238E27FC236}">
                  <a16:creationId xmlns:a16="http://schemas.microsoft.com/office/drawing/2014/main" id="{22553B61-2090-A509-8F3F-C81078CE4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59771E1D-04AF-CCAC-BA74-A7B1EFE66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80">
              <a:extLst>
                <a:ext uri="{FF2B5EF4-FFF2-40B4-BE49-F238E27FC236}">
                  <a16:creationId xmlns:a16="http://schemas.microsoft.com/office/drawing/2014/main" id="{27163334-B709-BCF9-E398-511BCD88B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4F84A58D-CD78-0A0E-791C-59AC2E134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82">
              <a:extLst>
                <a:ext uri="{FF2B5EF4-FFF2-40B4-BE49-F238E27FC236}">
                  <a16:creationId xmlns:a16="http://schemas.microsoft.com/office/drawing/2014/main" id="{2D89E36B-B82B-F65F-BA23-B165577A3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83">
              <a:extLst>
                <a:ext uri="{FF2B5EF4-FFF2-40B4-BE49-F238E27FC236}">
                  <a16:creationId xmlns:a16="http://schemas.microsoft.com/office/drawing/2014/main" id="{C4EE7CAE-4C7F-15E5-5BA7-94708F858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45" name="Freeform 84">
              <a:extLst>
                <a:ext uri="{FF2B5EF4-FFF2-40B4-BE49-F238E27FC236}">
                  <a16:creationId xmlns:a16="http://schemas.microsoft.com/office/drawing/2014/main" id="{BE19E39F-4661-60A5-E120-D0B6AD29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85">
              <a:extLst>
                <a:ext uri="{FF2B5EF4-FFF2-40B4-BE49-F238E27FC236}">
                  <a16:creationId xmlns:a16="http://schemas.microsoft.com/office/drawing/2014/main" id="{7F33A646-52CB-A97B-0117-C3194D3D3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E1FE4535-92FE-E49B-FC84-DB7B63295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C684C37A-3470-F3F4-8C77-70E6833DA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89">
              <a:extLst>
                <a:ext uri="{FF2B5EF4-FFF2-40B4-BE49-F238E27FC236}">
                  <a16:creationId xmlns:a16="http://schemas.microsoft.com/office/drawing/2014/main" id="{D29F5D82-1B2E-91E1-26FF-F4CC0E1DB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90">
              <a:extLst>
                <a:ext uri="{FF2B5EF4-FFF2-40B4-BE49-F238E27FC236}">
                  <a16:creationId xmlns:a16="http://schemas.microsoft.com/office/drawing/2014/main" id="{CAD47853-142B-1294-8FD9-B7A3638E1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91">
              <a:extLst>
                <a:ext uri="{FF2B5EF4-FFF2-40B4-BE49-F238E27FC236}">
                  <a16:creationId xmlns:a16="http://schemas.microsoft.com/office/drawing/2014/main" id="{4E0C60C4-8D6B-099E-34DB-31228551E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92">
              <a:extLst>
                <a:ext uri="{FF2B5EF4-FFF2-40B4-BE49-F238E27FC236}">
                  <a16:creationId xmlns:a16="http://schemas.microsoft.com/office/drawing/2014/main" id="{8628E0B4-E2C6-7E08-E628-6A0B96B67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3">
              <a:extLst>
                <a:ext uri="{FF2B5EF4-FFF2-40B4-BE49-F238E27FC236}">
                  <a16:creationId xmlns:a16="http://schemas.microsoft.com/office/drawing/2014/main" id="{B1C3F6E0-8F32-49F8-F373-9CD97293C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94">
              <a:extLst>
                <a:ext uri="{FF2B5EF4-FFF2-40B4-BE49-F238E27FC236}">
                  <a16:creationId xmlns:a16="http://schemas.microsoft.com/office/drawing/2014/main" id="{67BC9CB4-4C6B-7A5A-AB4E-3C0A22CBC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95">
              <a:extLst>
                <a:ext uri="{FF2B5EF4-FFF2-40B4-BE49-F238E27FC236}">
                  <a16:creationId xmlns:a16="http://schemas.microsoft.com/office/drawing/2014/main" id="{D24099D0-48CE-FC6D-DEF9-3652D007D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96">
              <a:extLst>
                <a:ext uri="{FF2B5EF4-FFF2-40B4-BE49-F238E27FC236}">
                  <a16:creationId xmlns:a16="http://schemas.microsoft.com/office/drawing/2014/main" id="{A9FA79FB-E6A1-222D-4660-0E41F3521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7">
              <a:extLst>
                <a:ext uri="{FF2B5EF4-FFF2-40B4-BE49-F238E27FC236}">
                  <a16:creationId xmlns:a16="http://schemas.microsoft.com/office/drawing/2014/main" id="{E08E4405-45F5-E69D-3455-23F081639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98">
              <a:extLst>
                <a:ext uri="{FF2B5EF4-FFF2-40B4-BE49-F238E27FC236}">
                  <a16:creationId xmlns:a16="http://schemas.microsoft.com/office/drawing/2014/main" id="{C98C7E9A-B7DC-2B6B-8486-9C0FD1820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99">
              <a:extLst>
                <a:ext uri="{FF2B5EF4-FFF2-40B4-BE49-F238E27FC236}">
                  <a16:creationId xmlns:a16="http://schemas.microsoft.com/office/drawing/2014/main" id="{39960596-9496-9C3F-F777-07633C428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00">
              <a:extLst>
                <a:ext uri="{FF2B5EF4-FFF2-40B4-BE49-F238E27FC236}">
                  <a16:creationId xmlns:a16="http://schemas.microsoft.com/office/drawing/2014/main" id="{68540B70-9455-2723-FF10-1A3C5A0B3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32B47C88-8EA3-AA15-7DAC-926C853E5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9A4D0E29-378A-C9B8-52A9-05BD20F39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B91124B6-7CBC-1E63-2440-D3597BADB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41529608-B010-28F0-3B08-D1604CB63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4FCB7E73-96F7-1A73-DB72-9CD1D6E97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AF4551AD-5BAC-33D4-27A1-05228837E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07">
              <a:extLst>
                <a:ext uri="{FF2B5EF4-FFF2-40B4-BE49-F238E27FC236}">
                  <a16:creationId xmlns:a16="http://schemas.microsoft.com/office/drawing/2014/main" id="{477C1335-C5D5-C964-30A1-2E5E1204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08">
              <a:extLst>
                <a:ext uri="{FF2B5EF4-FFF2-40B4-BE49-F238E27FC236}">
                  <a16:creationId xmlns:a16="http://schemas.microsoft.com/office/drawing/2014/main" id="{203CD1B8-B894-284E-11DD-A42FD6DC57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109">
              <a:extLst>
                <a:ext uri="{FF2B5EF4-FFF2-40B4-BE49-F238E27FC236}">
                  <a16:creationId xmlns:a16="http://schemas.microsoft.com/office/drawing/2014/main" id="{7FC6DDD8-6129-EF33-00D8-6E4AD0B3C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BE03A99-5016-947D-99A8-9E53C63938B5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75" name="Freeform 105">
                <a:extLst>
                  <a:ext uri="{FF2B5EF4-FFF2-40B4-BE49-F238E27FC236}">
                    <a16:creationId xmlns:a16="http://schemas.microsoft.com/office/drawing/2014/main" id="{4071F159-8B44-3729-61FA-48AA028CC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06">
                <a:extLst>
                  <a:ext uri="{FF2B5EF4-FFF2-40B4-BE49-F238E27FC236}">
                    <a16:creationId xmlns:a16="http://schemas.microsoft.com/office/drawing/2014/main" id="{20045D28-F6A7-DF0D-7B01-E05A47D5D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07">
                <a:extLst>
                  <a:ext uri="{FF2B5EF4-FFF2-40B4-BE49-F238E27FC236}">
                    <a16:creationId xmlns:a16="http://schemas.microsoft.com/office/drawing/2014/main" id="{A5738241-BF29-7EAB-BEFE-981EAFC91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08">
                <a:extLst>
                  <a:ext uri="{FF2B5EF4-FFF2-40B4-BE49-F238E27FC236}">
                    <a16:creationId xmlns:a16="http://schemas.microsoft.com/office/drawing/2014/main" id="{512AD655-4B13-45CF-AA36-F44E1B14E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09">
                <a:extLst>
                  <a:ext uri="{FF2B5EF4-FFF2-40B4-BE49-F238E27FC236}">
                    <a16:creationId xmlns:a16="http://schemas.microsoft.com/office/drawing/2014/main" id="{8F918724-C528-7526-3DD9-97DB70CDB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0">
                <a:extLst>
                  <a:ext uri="{FF2B5EF4-FFF2-40B4-BE49-F238E27FC236}">
                    <a16:creationId xmlns:a16="http://schemas.microsoft.com/office/drawing/2014/main" id="{F8AB298C-9612-A6BD-9178-7166716DB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1">
                <a:extLst>
                  <a:ext uri="{FF2B5EF4-FFF2-40B4-BE49-F238E27FC236}">
                    <a16:creationId xmlns:a16="http://schemas.microsoft.com/office/drawing/2014/main" id="{41F1F33F-3FA7-C5DC-4440-F51C6A31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2">
                <a:extLst>
                  <a:ext uri="{FF2B5EF4-FFF2-40B4-BE49-F238E27FC236}">
                    <a16:creationId xmlns:a16="http://schemas.microsoft.com/office/drawing/2014/main" id="{14610850-C2EF-81C2-641B-21B9931A1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113">
              <a:extLst>
                <a:ext uri="{FF2B5EF4-FFF2-40B4-BE49-F238E27FC236}">
                  <a16:creationId xmlns:a16="http://schemas.microsoft.com/office/drawing/2014/main" id="{270B4486-F3C4-D9C9-A1DA-BAD427C28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226A4D13-D455-FC6B-44EC-2EEF357875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86">
              <a:extLst>
                <a:ext uri="{FF2B5EF4-FFF2-40B4-BE49-F238E27FC236}">
                  <a16:creationId xmlns:a16="http://schemas.microsoft.com/office/drawing/2014/main" id="{43E975AD-4603-82FF-C2D6-C30E3E7B1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04C49609-2B94-F7E0-62B9-BD531AF2073A}"/>
              </a:ext>
            </a:extLst>
          </p:cNvPr>
          <p:cNvSpPr txBox="1">
            <a:spLocks/>
          </p:cNvSpPr>
          <p:nvPr/>
        </p:nvSpPr>
        <p:spPr>
          <a:xfrm>
            <a:off x="548640" y="856488"/>
            <a:ext cx="3691353" cy="165771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300">
                <a:solidFill>
                  <a:srgbClr val="000E22"/>
                </a:solidFill>
                <a:latin typeface="+mj-lt"/>
                <a:cs typeface="Arial" panose="020B0604020202020204" pitchFamily="34" charset="0"/>
              </a:rPr>
              <a:t>States Prioritize Comprehensive Data Privacy Laws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4059C71C-1D48-440C-E4E5-74B422A57319}"/>
              </a:ext>
            </a:extLst>
          </p:cNvPr>
          <p:cNvSpPr txBox="1">
            <a:spLocks/>
          </p:cNvSpPr>
          <p:nvPr/>
        </p:nvSpPr>
        <p:spPr>
          <a:xfrm>
            <a:off x="550862" y="500703"/>
            <a:ext cx="5545137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rgbClr val="B545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&amp; Data Privacy</a:t>
            </a: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F0800865-C681-0877-26A7-240A40EE11D8}"/>
              </a:ext>
            </a:extLst>
          </p:cNvPr>
          <p:cNvGrpSpPr/>
          <p:nvPr/>
        </p:nvGrpSpPr>
        <p:grpSpPr>
          <a:xfrm>
            <a:off x="455278" y="3047685"/>
            <a:ext cx="4249431" cy="2825389"/>
            <a:chOff x="269600" y="3272099"/>
            <a:chExt cx="4249431" cy="282538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E0825E4-EC9A-3D61-0815-5ACBEC218BAA}"/>
                </a:ext>
              </a:extLst>
            </p:cNvPr>
            <p:cNvSpPr txBox="1"/>
            <p:nvPr/>
          </p:nvSpPr>
          <p:spPr>
            <a:xfrm>
              <a:off x="269600" y="3272099"/>
              <a:ext cx="4249431" cy="2825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</a:pPr>
              <a:r>
                <a:rPr lang="en-US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comprehensive data privacy laws </a:t>
              </a:r>
              <a:r>
                <a:rPr lang="en-US" sz="2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effect before 2024:</a:t>
              </a:r>
            </a:p>
            <a:p>
              <a:pPr marL="12700" algn="l">
                <a:spcBef>
                  <a:spcPts val="1200"/>
                </a:spcBef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California</a:t>
              </a:r>
            </a:p>
            <a:p>
              <a:pPr marL="12700"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Colorado</a:t>
              </a:r>
            </a:p>
            <a:p>
              <a:pPr marL="12700"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Connecticut</a:t>
              </a:r>
            </a:p>
            <a:p>
              <a:pPr marL="12700"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Utah</a:t>
              </a:r>
            </a:p>
            <a:p>
              <a:pPr marL="12700" algn="l">
                <a:spcBef>
                  <a:spcPts val="300"/>
                </a:spcBef>
                <a:spcAft>
                  <a:spcPts val="300"/>
                </a:spcAft>
              </a:pPr>
              <a:r>
                <a:rPr lang="en-US" sz="16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Virginia</a:t>
              </a:r>
            </a:p>
            <a:p>
              <a:pPr marL="342900" indent="-342900" algn="l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  <a:buFont typeface="Arial" panose="020B0604020202020204" pitchFamily="34" charset="0"/>
                <a:buChar char="•"/>
              </a:pPr>
              <a:endParaRPr lang="en-US" b="1" dirty="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B02AA507-F9CF-F1F3-F1DE-4764F6A714F8}"/>
                </a:ext>
              </a:extLst>
            </p:cNvPr>
            <p:cNvSpPr txBox="1"/>
            <p:nvPr/>
          </p:nvSpPr>
          <p:spPr>
            <a:xfrm>
              <a:off x="2708963" y="4021533"/>
              <a:ext cx="17030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300"/>
                </a:spcAft>
              </a:pPr>
              <a:endParaRPr lang="en-US" sz="16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38B69296-A635-5B1A-452D-3A30DBC8E7DD}"/>
              </a:ext>
            </a:extLst>
          </p:cNvPr>
          <p:cNvGrpSpPr/>
          <p:nvPr/>
        </p:nvGrpSpPr>
        <p:grpSpPr>
          <a:xfrm>
            <a:off x="5738957" y="2387425"/>
            <a:ext cx="5630024" cy="1731170"/>
            <a:chOff x="5860329" y="-731809"/>
            <a:chExt cx="5630024" cy="1731170"/>
          </a:xfrm>
        </p:grpSpPr>
        <p:sp>
          <p:nvSpPr>
            <p:cNvPr id="38" name="Freeform 98">
              <a:extLst>
                <a:ext uri="{FF2B5EF4-FFF2-40B4-BE49-F238E27FC236}">
                  <a16:creationId xmlns:a16="http://schemas.microsoft.com/office/drawing/2014/main" id="{14BA2C51-251A-6C7C-1A45-F91A5A190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2052" y="-160739"/>
              <a:ext cx="858607" cy="569874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pattFill prst="pct70">
              <a:fgClr>
                <a:srgbClr val="6EB2FF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46849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09" name="Freeform 106">
              <a:extLst>
                <a:ext uri="{FF2B5EF4-FFF2-40B4-BE49-F238E27FC236}">
                  <a16:creationId xmlns:a16="http://schemas.microsoft.com/office/drawing/2014/main" id="{7A026E40-8DAC-F248-E811-A0A2759EA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2906" y="-731809"/>
              <a:ext cx="217447" cy="178385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pattFill prst="pct70">
              <a:fgClr>
                <a:srgbClr val="6EB2FF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46849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10" name="Freeform 14">
              <a:extLst>
                <a:ext uri="{FF2B5EF4-FFF2-40B4-BE49-F238E27FC236}">
                  <a16:creationId xmlns:a16="http://schemas.microsoft.com/office/drawing/2014/main" id="{0A32B5D7-9C56-32AD-70B0-DAF681F22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5378" y="-378632"/>
              <a:ext cx="616308" cy="847627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pattFill prst="pct70">
              <a:fgClr>
                <a:srgbClr val="6EB2FF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46849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11" name="Freeform 71">
              <a:extLst>
                <a:ext uri="{FF2B5EF4-FFF2-40B4-BE49-F238E27FC236}">
                  <a16:creationId xmlns:a16="http://schemas.microsoft.com/office/drawing/2014/main" id="{59D672EC-A12D-86F9-6779-B0E03A2E4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4589" y="-148767"/>
              <a:ext cx="825058" cy="65487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pattFill prst="pct70">
              <a:fgClr>
                <a:srgbClr val="6EB2FF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46849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16" name="Freeform 11">
              <a:extLst>
                <a:ext uri="{FF2B5EF4-FFF2-40B4-BE49-F238E27FC236}">
                  <a16:creationId xmlns:a16="http://schemas.microsoft.com/office/drawing/2014/main" id="{CEB85B8E-9260-89DA-1A0F-E9EC11BC5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329" y="-607299"/>
              <a:ext cx="974164" cy="1606660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pattFill prst="pct70">
              <a:fgClr>
                <a:srgbClr val="6EB2FF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46849" dist="38100" dir="2700000" algn="tl" rotWithShape="0">
                <a:prstClr val="black">
                  <a:alpha val="30000"/>
                </a:prst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E8004E94-30A8-330A-5589-EC03285BB33B}"/>
              </a:ext>
            </a:extLst>
          </p:cNvPr>
          <p:cNvGrpSpPr/>
          <p:nvPr/>
        </p:nvGrpSpPr>
        <p:grpSpPr>
          <a:xfrm>
            <a:off x="7741929" y="5793205"/>
            <a:ext cx="1807871" cy="276999"/>
            <a:chOff x="6913418" y="5971353"/>
            <a:chExt cx="1807871" cy="276999"/>
          </a:xfrm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4A0ABBE8-0A60-FB37-22D1-63DAFDCC1B88}"/>
                </a:ext>
              </a:extLst>
            </p:cNvPr>
            <p:cNvSpPr/>
            <p:nvPr/>
          </p:nvSpPr>
          <p:spPr>
            <a:xfrm>
              <a:off x="6913418" y="6042172"/>
              <a:ext cx="136955" cy="136955"/>
            </a:xfrm>
            <a:prstGeom prst="rect">
              <a:avLst/>
            </a:prstGeom>
            <a:pattFill prst="pct70">
              <a:fgClr>
                <a:srgbClr val="6EB2FF"/>
              </a:fgClr>
              <a:bgClr>
                <a:schemeClr val="accent1">
                  <a:lumMod val="60000"/>
                  <a:lumOff val="40000"/>
                </a:schemeClr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2700" dir="2700000" algn="tl" rotWithShape="0">
                <a:prstClr val="black">
                  <a:alpha val="20555"/>
                </a:prstClr>
              </a:outerShdw>
            </a:effectLst>
          </p:spPr>
          <p:txBody>
            <a:bodyPr/>
            <a:lstStyle/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FFCEF2D-AF40-9330-1B84-BF1E41A30DEF}"/>
                </a:ext>
              </a:extLst>
            </p:cNvPr>
            <p:cNvSpPr txBox="1"/>
            <p:nvPr/>
          </p:nvSpPr>
          <p:spPr>
            <a:xfrm>
              <a:off x="7064228" y="5971353"/>
              <a:ext cx="165706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effect before 2024</a:t>
              </a:r>
              <a:endParaRPr lang="en-US" sz="1200" b="1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8E8CE3A-3C8B-95C1-4D59-03445116AECF}"/>
              </a:ext>
            </a:extLst>
          </p:cNvPr>
          <p:cNvGrpSpPr/>
          <p:nvPr/>
        </p:nvGrpSpPr>
        <p:grpSpPr>
          <a:xfrm flipH="1">
            <a:off x="5813510" y="1649941"/>
            <a:ext cx="5171521" cy="3633542"/>
            <a:chOff x="5934882" y="-1469293"/>
            <a:chExt cx="5171521" cy="3633542"/>
          </a:xfrm>
          <a:noFill/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D7CB7AAF-E0E6-D1F8-DBDA-973A64C1E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521" y="574350"/>
              <a:ext cx="1609111" cy="1589899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noFill/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4" name="Freeform 96">
              <a:extLst>
                <a:ext uri="{FF2B5EF4-FFF2-40B4-BE49-F238E27FC236}">
                  <a16:creationId xmlns:a16="http://schemas.microsoft.com/office/drawing/2014/main" id="{EAA9BBC1-D1C4-4E56-9287-BE74C6159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9046" y="1236409"/>
              <a:ext cx="1067357" cy="771005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noFill/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93EEC1C1-AD7A-2D88-3F15-4F0E3EDD7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15" y="-1469293"/>
              <a:ext cx="1158063" cy="767414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noFill/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EE9551B-ED76-E0FA-BA8A-78499255A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882" y="-1186750"/>
              <a:ext cx="925704" cy="75065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noFill/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1799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35482-4B8C-480B-1D97-996E3AEE6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96">
            <a:extLst>
              <a:ext uri="{FF2B5EF4-FFF2-40B4-BE49-F238E27FC236}">
                <a16:creationId xmlns:a16="http://schemas.microsoft.com/office/drawing/2014/main" id="{37460FE6-E204-8905-C81F-EE2C93801129}"/>
              </a:ext>
            </a:extLst>
          </p:cNvPr>
          <p:cNvGrpSpPr/>
          <p:nvPr/>
        </p:nvGrpSpPr>
        <p:grpSpPr>
          <a:xfrm>
            <a:off x="457200" y="3579845"/>
            <a:ext cx="4522763" cy="2514022"/>
            <a:chOff x="3660500" y="191280"/>
            <a:chExt cx="4522763" cy="2514022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988982FB-9C24-B9B4-E286-68252968D4E2}"/>
                </a:ext>
              </a:extLst>
            </p:cNvPr>
            <p:cNvSpPr txBox="1"/>
            <p:nvPr/>
          </p:nvSpPr>
          <p:spPr>
            <a:xfrm>
              <a:off x="3660500" y="191280"/>
              <a:ext cx="4522763" cy="2514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</a:pPr>
              <a:r>
                <a:rPr lang="en-US" sz="2000">
                  <a:solidFill>
                    <a:srgbClr val="9002AF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comprehensive data privacy laws that will </a:t>
              </a:r>
              <a:r>
                <a:rPr lang="en-US" sz="2000" b="1">
                  <a:solidFill>
                    <a:srgbClr val="9002AF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effect 2025/2026</a:t>
              </a:r>
              <a:r>
                <a:rPr lang="en-US" sz="2000" b="1">
                  <a:solidFill>
                    <a:schemeClr val="bg2">
                      <a:lumMod val="50000"/>
                      <a:lumOff val="50000"/>
                      <a:alpha val="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12700" algn="l">
                <a:lnSpc>
                  <a:spcPct val="95000"/>
                </a:lnSpc>
                <a:spcBef>
                  <a:spcPts val="1200"/>
                </a:spcBef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Delaware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Indiana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Iowa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Kentucky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Maryland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Minnesota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397516C1-E48B-661E-F67E-43C74456635D}"/>
                </a:ext>
              </a:extLst>
            </p:cNvPr>
            <p:cNvSpPr txBox="1"/>
            <p:nvPr/>
          </p:nvSpPr>
          <p:spPr>
            <a:xfrm>
              <a:off x="5597616" y="949224"/>
              <a:ext cx="16786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Nebraska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Hampshire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Jersey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Rhode Island</a:t>
              </a:r>
            </a:p>
            <a:p>
              <a:pPr algn="l">
                <a:spcAft>
                  <a:spcPts val="300"/>
                </a:spcAft>
              </a:pPr>
              <a:r>
                <a:rPr lang="en-US" sz="1600">
                  <a:solidFill>
                    <a:srgbClr val="000E22">
                      <a:alpha val="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Tennessee</a:t>
              </a:r>
            </a:p>
          </p:txBody>
        </p:sp>
      </p:grpSp>
      <p:sp>
        <p:nvSpPr>
          <p:cNvPr id="215" name="Content Placeholder 11">
            <a:extLst>
              <a:ext uri="{FF2B5EF4-FFF2-40B4-BE49-F238E27FC236}">
                <a16:creationId xmlns:a16="http://schemas.microsoft.com/office/drawing/2014/main" id="{850AC77A-5F83-2419-B6C1-1DF7BF98B571}"/>
              </a:ext>
            </a:extLst>
          </p:cNvPr>
          <p:cNvSpPr txBox="1">
            <a:spLocks/>
          </p:cNvSpPr>
          <p:nvPr/>
        </p:nvSpPr>
        <p:spPr>
          <a:xfrm>
            <a:off x="3377191" y="914400"/>
            <a:ext cx="11724264" cy="703109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>
                <a:solidFill>
                  <a:schemeClr val="bg2"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According to 2024 Annual Data Exposure Report…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1E7E9F3-1C16-CCA1-E8E3-B76758F46DFB}"/>
              </a:ext>
            </a:extLst>
          </p:cNvPr>
          <p:cNvGrpSpPr>
            <a:grpSpLocks noChangeAspect="1"/>
          </p:cNvGrpSpPr>
          <p:nvPr/>
        </p:nvGrpSpPr>
        <p:grpSpPr>
          <a:xfrm>
            <a:off x="5244156" y="1459584"/>
            <a:ext cx="6428009" cy="3938832"/>
            <a:chOff x="2797320" y="2590800"/>
            <a:chExt cx="5889480" cy="3745524"/>
          </a:xfrm>
          <a:solidFill>
            <a:schemeClr val="bg1">
              <a:lumMod val="25000"/>
              <a:lumOff val="75000"/>
            </a:schemeClr>
          </a:solidFill>
          <a:effectLst/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1AF5C16-D777-0D19-2B64-717F33E9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4628" y="4207409"/>
              <a:ext cx="820827" cy="445137"/>
            </a:xfrm>
            <a:custGeom>
              <a:avLst/>
              <a:gdLst>
                <a:gd name="T0" fmla="*/ 2147483647 w 662"/>
                <a:gd name="T1" fmla="*/ 2147483647 h 338"/>
                <a:gd name="T2" fmla="*/ 2147483647 w 662"/>
                <a:gd name="T3" fmla="*/ 2147483647 h 338"/>
                <a:gd name="T4" fmla="*/ 0 w 662"/>
                <a:gd name="T5" fmla="*/ 2147483647 h 338"/>
                <a:gd name="T6" fmla="*/ 2147483647 w 662"/>
                <a:gd name="T7" fmla="*/ 2147483647 h 338"/>
                <a:gd name="T8" fmla="*/ 2147483647 w 662"/>
                <a:gd name="T9" fmla="*/ 2147483647 h 338"/>
                <a:gd name="T10" fmla="*/ 2147483647 w 662"/>
                <a:gd name="T11" fmla="*/ 2147483647 h 338"/>
                <a:gd name="T12" fmla="*/ 2147483647 w 662"/>
                <a:gd name="T13" fmla="*/ 2147483647 h 338"/>
                <a:gd name="T14" fmla="*/ 2147483647 w 662"/>
                <a:gd name="T15" fmla="*/ 2147483647 h 338"/>
                <a:gd name="T16" fmla="*/ 2147483647 w 662"/>
                <a:gd name="T17" fmla="*/ 0 h 338"/>
                <a:gd name="T18" fmla="*/ 2147483647 w 662"/>
                <a:gd name="T19" fmla="*/ 2147483647 h 338"/>
                <a:gd name="T20" fmla="*/ 2147483647 w 662"/>
                <a:gd name="T21" fmla="*/ 2147483647 h 3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62"/>
                <a:gd name="T34" fmla="*/ 0 h 338"/>
                <a:gd name="T35" fmla="*/ 662 w 662"/>
                <a:gd name="T36" fmla="*/ 338 h 33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62" h="338">
                  <a:moveTo>
                    <a:pt x="7" y="4"/>
                  </a:moveTo>
                  <a:lnTo>
                    <a:pt x="5" y="197"/>
                  </a:lnTo>
                  <a:lnTo>
                    <a:pt x="0" y="335"/>
                  </a:lnTo>
                  <a:lnTo>
                    <a:pt x="662" y="338"/>
                  </a:lnTo>
                  <a:lnTo>
                    <a:pt x="649" y="162"/>
                  </a:lnTo>
                  <a:lnTo>
                    <a:pt x="649" y="96"/>
                  </a:lnTo>
                  <a:lnTo>
                    <a:pt x="596" y="55"/>
                  </a:lnTo>
                  <a:lnTo>
                    <a:pt x="612" y="20"/>
                  </a:lnTo>
                  <a:lnTo>
                    <a:pt x="589" y="0"/>
                  </a:lnTo>
                  <a:lnTo>
                    <a:pt x="289" y="4"/>
                  </a:lnTo>
                  <a:lnTo>
                    <a:pt x="7" y="4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2DF945C-F675-5E97-C8F1-C2AB730BC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07" y="4715161"/>
              <a:ext cx="1474302" cy="1511871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F6805224-5752-4EE3-9DC9-8FC21824D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4925" y="2590800"/>
              <a:ext cx="401875" cy="677382"/>
            </a:xfrm>
            <a:custGeom>
              <a:avLst/>
              <a:gdLst>
                <a:gd name="T0" fmla="*/ 2147483647 w 339"/>
                <a:gd name="T1" fmla="*/ 2147483647 h 518"/>
                <a:gd name="T2" fmla="*/ 2147483647 w 339"/>
                <a:gd name="T3" fmla="*/ 2147483647 h 518"/>
                <a:gd name="T4" fmla="*/ 2147483647 w 339"/>
                <a:gd name="T5" fmla="*/ 2147483647 h 518"/>
                <a:gd name="T6" fmla="*/ 2147483647 w 339"/>
                <a:gd name="T7" fmla="*/ 2147483647 h 518"/>
                <a:gd name="T8" fmla="*/ 2147483647 w 339"/>
                <a:gd name="T9" fmla="*/ 2147483647 h 518"/>
                <a:gd name="T10" fmla="*/ 2147483647 w 339"/>
                <a:gd name="T11" fmla="*/ 2147483647 h 518"/>
                <a:gd name="T12" fmla="*/ 2147483647 w 339"/>
                <a:gd name="T13" fmla="*/ 2147483647 h 518"/>
                <a:gd name="T14" fmla="*/ 0 w 339"/>
                <a:gd name="T15" fmla="*/ 2147483647 h 518"/>
                <a:gd name="T16" fmla="*/ 2147483647 w 339"/>
                <a:gd name="T17" fmla="*/ 2147483647 h 518"/>
                <a:gd name="T18" fmla="*/ 2147483647 w 339"/>
                <a:gd name="T19" fmla="*/ 2147483647 h 518"/>
                <a:gd name="T20" fmla="*/ 2147483647 w 339"/>
                <a:gd name="T21" fmla="*/ 2147483647 h 518"/>
                <a:gd name="T22" fmla="*/ 2147483647 w 339"/>
                <a:gd name="T23" fmla="*/ 2147483647 h 518"/>
                <a:gd name="T24" fmla="*/ 2147483647 w 339"/>
                <a:gd name="T25" fmla="*/ 2147483647 h 518"/>
                <a:gd name="T26" fmla="*/ 2147483647 w 339"/>
                <a:gd name="T27" fmla="*/ 2147483647 h 518"/>
                <a:gd name="T28" fmla="*/ 2147483647 w 339"/>
                <a:gd name="T29" fmla="*/ 2147483647 h 518"/>
                <a:gd name="T30" fmla="*/ 2147483647 w 339"/>
                <a:gd name="T31" fmla="*/ 2147483647 h 518"/>
                <a:gd name="T32" fmla="*/ 2147483647 w 339"/>
                <a:gd name="T33" fmla="*/ 2147483647 h 518"/>
                <a:gd name="T34" fmla="*/ 2147483647 w 339"/>
                <a:gd name="T35" fmla="*/ 2147483647 h 518"/>
                <a:gd name="T36" fmla="*/ 2147483647 w 339"/>
                <a:gd name="T37" fmla="*/ 2147483647 h 518"/>
                <a:gd name="T38" fmla="*/ 2147483647 w 339"/>
                <a:gd name="T39" fmla="*/ 2147483647 h 518"/>
                <a:gd name="T40" fmla="*/ 2147483647 w 339"/>
                <a:gd name="T41" fmla="*/ 2147483647 h 518"/>
                <a:gd name="T42" fmla="*/ 2147483647 w 339"/>
                <a:gd name="T43" fmla="*/ 2147483647 h 518"/>
                <a:gd name="T44" fmla="*/ 2147483647 w 339"/>
                <a:gd name="T45" fmla="*/ 2147483647 h 518"/>
                <a:gd name="T46" fmla="*/ 2147483647 w 339"/>
                <a:gd name="T47" fmla="*/ 2147483647 h 518"/>
                <a:gd name="T48" fmla="*/ 2147483647 w 339"/>
                <a:gd name="T49" fmla="*/ 0 h 518"/>
                <a:gd name="T50" fmla="*/ 2147483647 w 339"/>
                <a:gd name="T51" fmla="*/ 2147483647 h 518"/>
                <a:gd name="T52" fmla="*/ 2147483647 w 339"/>
                <a:gd name="T53" fmla="*/ 2147483647 h 518"/>
                <a:gd name="T54" fmla="*/ 2147483647 w 339"/>
                <a:gd name="T55" fmla="*/ 2147483647 h 5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39"/>
                <a:gd name="T85" fmla="*/ 0 h 518"/>
                <a:gd name="T86" fmla="*/ 339 w 339"/>
                <a:gd name="T87" fmla="*/ 518 h 5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39" h="518">
                  <a:moveTo>
                    <a:pt x="79" y="16"/>
                  </a:moveTo>
                  <a:lnTo>
                    <a:pt x="29" y="111"/>
                  </a:lnTo>
                  <a:lnTo>
                    <a:pt x="53" y="147"/>
                  </a:lnTo>
                  <a:lnTo>
                    <a:pt x="29" y="190"/>
                  </a:lnTo>
                  <a:lnTo>
                    <a:pt x="43" y="205"/>
                  </a:lnTo>
                  <a:lnTo>
                    <a:pt x="34" y="234"/>
                  </a:lnTo>
                  <a:lnTo>
                    <a:pt x="34" y="282"/>
                  </a:lnTo>
                  <a:lnTo>
                    <a:pt x="0" y="300"/>
                  </a:lnTo>
                  <a:lnTo>
                    <a:pt x="13" y="314"/>
                  </a:lnTo>
                  <a:lnTo>
                    <a:pt x="84" y="495"/>
                  </a:lnTo>
                  <a:lnTo>
                    <a:pt x="140" y="518"/>
                  </a:lnTo>
                  <a:lnTo>
                    <a:pt x="137" y="481"/>
                  </a:lnTo>
                  <a:lnTo>
                    <a:pt x="164" y="452"/>
                  </a:lnTo>
                  <a:lnTo>
                    <a:pt x="155" y="421"/>
                  </a:lnTo>
                  <a:lnTo>
                    <a:pt x="224" y="384"/>
                  </a:lnTo>
                  <a:lnTo>
                    <a:pt x="227" y="334"/>
                  </a:lnTo>
                  <a:lnTo>
                    <a:pt x="268" y="331"/>
                  </a:lnTo>
                  <a:lnTo>
                    <a:pt x="300" y="292"/>
                  </a:lnTo>
                  <a:lnTo>
                    <a:pt x="339" y="266"/>
                  </a:lnTo>
                  <a:lnTo>
                    <a:pt x="339" y="234"/>
                  </a:lnTo>
                  <a:lnTo>
                    <a:pt x="285" y="224"/>
                  </a:lnTo>
                  <a:lnTo>
                    <a:pt x="276" y="189"/>
                  </a:lnTo>
                  <a:lnTo>
                    <a:pt x="222" y="184"/>
                  </a:lnTo>
                  <a:lnTo>
                    <a:pt x="179" y="30"/>
                  </a:lnTo>
                  <a:lnTo>
                    <a:pt x="159" y="0"/>
                  </a:lnTo>
                  <a:lnTo>
                    <a:pt x="106" y="13"/>
                  </a:lnTo>
                  <a:lnTo>
                    <a:pt x="96" y="27"/>
                  </a:lnTo>
                  <a:lnTo>
                    <a:pt x="79" y="1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9E4B5904-BE9F-3BF2-E5C7-9D7D49670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0650" y="3927349"/>
              <a:ext cx="515721" cy="234522"/>
            </a:xfrm>
            <a:custGeom>
              <a:avLst/>
              <a:gdLst>
                <a:gd name="T0" fmla="*/ 0 w 505"/>
                <a:gd name="T1" fmla="*/ 2147483647 h 208"/>
                <a:gd name="T2" fmla="*/ 2147483647 w 505"/>
                <a:gd name="T3" fmla="*/ 0 h 208"/>
                <a:gd name="T4" fmla="*/ 2147483647 w 505"/>
                <a:gd name="T5" fmla="*/ 2147483647 h 208"/>
                <a:gd name="T6" fmla="*/ 2147483647 w 505"/>
                <a:gd name="T7" fmla="*/ 2147483647 h 208"/>
                <a:gd name="T8" fmla="*/ 2147483647 w 505"/>
                <a:gd name="T9" fmla="*/ 2147483647 h 208"/>
                <a:gd name="T10" fmla="*/ 2147483647 w 505"/>
                <a:gd name="T11" fmla="*/ 2147483647 h 208"/>
                <a:gd name="T12" fmla="*/ 2147483647 w 505"/>
                <a:gd name="T13" fmla="*/ 2147483647 h 208"/>
                <a:gd name="T14" fmla="*/ 2147483647 w 505"/>
                <a:gd name="T15" fmla="*/ 2147483647 h 208"/>
                <a:gd name="T16" fmla="*/ 2147483647 w 505"/>
                <a:gd name="T17" fmla="*/ 2147483647 h 208"/>
                <a:gd name="T18" fmla="*/ 2147483647 w 505"/>
                <a:gd name="T19" fmla="*/ 2147483647 h 208"/>
                <a:gd name="T20" fmla="*/ 2147483647 w 505"/>
                <a:gd name="T21" fmla="*/ 2147483647 h 208"/>
                <a:gd name="T22" fmla="*/ 2147483647 w 505"/>
                <a:gd name="T23" fmla="*/ 2147483647 h 208"/>
                <a:gd name="T24" fmla="*/ 2147483647 w 505"/>
                <a:gd name="T25" fmla="*/ 2147483647 h 208"/>
                <a:gd name="T26" fmla="*/ 2147483647 w 505"/>
                <a:gd name="T27" fmla="*/ 2147483647 h 208"/>
                <a:gd name="T28" fmla="*/ 2147483647 w 505"/>
                <a:gd name="T29" fmla="*/ 2147483647 h 208"/>
                <a:gd name="T30" fmla="*/ 2147483647 w 505"/>
                <a:gd name="T31" fmla="*/ 2147483647 h 208"/>
                <a:gd name="T32" fmla="*/ 0 w 505"/>
                <a:gd name="T33" fmla="*/ 2147483647 h 20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05"/>
                <a:gd name="T52" fmla="*/ 0 h 208"/>
                <a:gd name="T53" fmla="*/ 505 w 505"/>
                <a:gd name="T54" fmla="*/ 208 h 20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05" h="208">
                  <a:moveTo>
                    <a:pt x="0" y="72"/>
                  </a:moveTo>
                  <a:lnTo>
                    <a:pt x="381" y="0"/>
                  </a:lnTo>
                  <a:lnTo>
                    <a:pt x="440" y="144"/>
                  </a:lnTo>
                  <a:lnTo>
                    <a:pt x="504" y="128"/>
                  </a:lnTo>
                  <a:lnTo>
                    <a:pt x="505" y="199"/>
                  </a:lnTo>
                  <a:lnTo>
                    <a:pt x="453" y="208"/>
                  </a:lnTo>
                  <a:lnTo>
                    <a:pt x="407" y="162"/>
                  </a:lnTo>
                  <a:lnTo>
                    <a:pt x="376" y="106"/>
                  </a:lnTo>
                  <a:lnTo>
                    <a:pt x="371" y="28"/>
                  </a:lnTo>
                  <a:lnTo>
                    <a:pt x="349" y="67"/>
                  </a:lnTo>
                  <a:lnTo>
                    <a:pt x="374" y="184"/>
                  </a:lnTo>
                  <a:lnTo>
                    <a:pt x="264" y="201"/>
                  </a:lnTo>
                  <a:lnTo>
                    <a:pt x="261" y="115"/>
                  </a:lnTo>
                  <a:lnTo>
                    <a:pt x="193" y="77"/>
                  </a:lnTo>
                  <a:lnTo>
                    <a:pt x="136" y="68"/>
                  </a:lnTo>
                  <a:lnTo>
                    <a:pt x="15" y="128"/>
                  </a:lnTo>
                  <a:lnTo>
                    <a:pt x="0" y="7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710D3F1D-FD79-F0F6-4657-FC3E7AEED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496" y="2640892"/>
              <a:ext cx="678521" cy="552152"/>
            </a:xfrm>
            <a:custGeom>
              <a:avLst/>
              <a:gdLst>
                <a:gd name="T0" fmla="*/ 2147483647 w 574"/>
                <a:gd name="T1" fmla="*/ 0 h 422"/>
                <a:gd name="T2" fmla="*/ 2147483647 w 574"/>
                <a:gd name="T3" fmla="*/ 2147483647 h 422"/>
                <a:gd name="T4" fmla="*/ 2147483647 w 574"/>
                <a:gd name="T5" fmla="*/ 2147483647 h 422"/>
                <a:gd name="T6" fmla="*/ 2147483647 w 574"/>
                <a:gd name="T7" fmla="*/ 2147483647 h 422"/>
                <a:gd name="T8" fmla="*/ 2147483647 w 574"/>
                <a:gd name="T9" fmla="*/ 2147483647 h 422"/>
                <a:gd name="T10" fmla="*/ 2147483647 w 574"/>
                <a:gd name="T11" fmla="*/ 2147483647 h 422"/>
                <a:gd name="T12" fmla="*/ 2147483647 w 574"/>
                <a:gd name="T13" fmla="*/ 2147483647 h 422"/>
                <a:gd name="T14" fmla="*/ 2147483647 w 574"/>
                <a:gd name="T15" fmla="*/ 2147483647 h 422"/>
                <a:gd name="T16" fmla="*/ 2147483647 w 574"/>
                <a:gd name="T17" fmla="*/ 2147483647 h 422"/>
                <a:gd name="T18" fmla="*/ 2147483647 w 574"/>
                <a:gd name="T19" fmla="*/ 2147483647 h 422"/>
                <a:gd name="T20" fmla="*/ 2147483647 w 574"/>
                <a:gd name="T21" fmla="*/ 2147483647 h 422"/>
                <a:gd name="T22" fmla="*/ 2147483647 w 574"/>
                <a:gd name="T23" fmla="*/ 2147483647 h 422"/>
                <a:gd name="T24" fmla="*/ 2147483647 w 574"/>
                <a:gd name="T25" fmla="*/ 2147483647 h 422"/>
                <a:gd name="T26" fmla="*/ 2147483647 w 574"/>
                <a:gd name="T27" fmla="*/ 2147483647 h 422"/>
                <a:gd name="T28" fmla="*/ 2147483647 w 574"/>
                <a:gd name="T29" fmla="*/ 2147483647 h 422"/>
                <a:gd name="T30" fmla="*/ 2147483647 w 574"/>
                <a:gd name="T31" fmla="*/ 2147483647 h 422"/>
                <a:gd name="T32" fmla="*/ 2147483647 w 574"/>
                <a:gd name="T33" fmla="*/ 2147483647 h 422"/>
                <a:gd name="T34" fmla="*/ 2147483647 w 574"/>
                <a:gd name="T35" fmla="*/ 2147483647 h 422"/>
                <a:gd name="T36" fmla="*/ 2147483647 w 574"/>
                <a:gd name="T37" fmla="*/ 2147483647 h 422"/>
                <a:gd name="T38" fmla="*/ 2147483647 w 574"/>
                <a:gd name="T39" fmla="*/ 2147483647 h 422"/>
                <a:gd name="T40" fmla="*/ 0 w 574"/>
                <a:gd name="T41" fmla="*/ 2147483647 h 422"/>
                <a:gd name="T42" fmla="*/ 2147483647 w 574"/>
                <a:gd name="T43" fmla="*/ 2147483647 h 422"/>
                <a:gd name="T44" fmla="*/ 2147483647 w 574"/>
                <a:gd name="T45" fmla="*/ 2147483647 h 422"/>
                <a:gd name="T46" fmla="*/ 2147483647 w 574"/>
                <a:gd name="T47" fmla="*/ 2147483647 h 422"/>
                <a:gd name="T48" fmla="*/ 2147483647 w 574"/>
                <a:gd name="T49" fmla="*/ 2147483647 h 422"/>
                <a:gd name="T50" fmla="*/ 2147483647 w 574"/>
                <a:gd name="T51" fmla="*/ 2147483647 h 422"/>
                <a:gd name="T52" fmla="*/ 2147483647 w 574"/>
                <a:gd name="T53" fmla="*/ 2147483647 h 422"/>
                <a:gd name="T54" fmla="*/ 2147483647 w 574"/>
                <a:gd name="T55" fmla="*/ 2147483647 h 422"/>
                <a:gd name="T56" fmla="*/ 2147483647 w 574"/>
                <a:gd name="T57" fmla="*/ 2147483647 h 422"/>
                <a:gd name="T58" fmla="*/ 2147483647 w 574"/>
                <a:gd name="T59" fmla="*/ 2147483647 h 422"/>
                <a:gd name="T60" fmla="*/ 2147483647 w 574"/>
                <a:gd name="T61" fmla="*/ 2147483647 h 422"/>
                <a:gd name="T62" fmla="*/ 2147483647 w 574"/>
                <a:gd name="T63" fmla="*/ 2147483647 h 422"/>
                <a:gd name="T64" fmla="*/ 2147483647 w 574"/>
                <a:gd name="T65" fmla="*/ 2147483647 h 422"/>
                <a:gd name="T66" fmla="*/ 2147483647 w 574"/>
                <a:gd name="T67" fmla="*/ 2147483647 h 422"/>
                <a:gd name="T68" fmla="*/ 2147483647 w 574"/>
                <a:gd name="T69" fmla="*/ 2147483647 h 422"/>
                <a:gd name="T70" fmla="*/ 2147483647 w 574"/>
                <a:gd name="T71" fmla="*/ 2147483647 h 422"/>
                <a:gd name="T72" fmla="*/ 2147483647 w 574"/>
                <a:gd name="T73" fmla="*/ 2147483647 h 422"/>
                <a:gd name="T74" fmla="*/ 2147483647 w 574"/>
                <a:gd name="T75" fmla="*/ 0 h 42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4"/>
                <a:gd name="T115" fmla="*/ 0 h 422"/>
                <a:gd name="T116" fmla="*/ 574 w 574"/>
                <a:gd name="T117" fmla="*/ 422 h 42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4" h="422">
                  <a:moveTo>
                    <a:pt x="145" y="0"/>
                  </a:moveTo>
                  <a:lnTo>
                    <a:pt x="263" y="33"/>
                  </a:lnTo>
                  <a:lnTo>
                    <a:pt x="353" y="54"/>
                  </a:lnTo>
                  <a:lnTo>
                    <a:pt x="397" y="63"/>
                  </a:lnTo>
                  <a:lnTo>
                    <a:pt x="442" y="70"/>
                  </a:lnTo>
                  <a:lnTo>
                    <a:pt x="502" y="81"/>
                  </a:lnTo>
                  <a:lnTo>
                    <a:pt x="574" y="94"/>
                  </a:lnTo>
                  <a:lnTo>
                    <a:pt x="527" y="422"/>
                  </a:lnTo>
                  <a:lnTo>
                    <a:pt x="305" y="375"/>
                  </a:lnTo>
                  <a:lnTo>
                    <a:pt x="274" y="396"/>
                  </a:lnTo>
                  <a:lnTo>
                    <a:pt x="234" y="364"/>
                  </a:lnTo>
                  <a:lnTo>
                    <a:pt x="198" y="396"/>
                  </a:lnTo>
                  <a:lnTo>
                    <a:pt x="166" y="368"/>
                  </a:lnTo>
                  <a:lnTo>
                    <a:pt x="74" y="364"/>
                  </a:lnTo>
                  <a:lnTo>
                    <a:pt x="87" y="310"/>
                  </a:lnTo>
                  <a:lnTo>
                    <a:pt x="21" y="306"/>
                  </a:lnTo>
                  <a:lnTo>
                    <a:pt x="14" y="275"/>
                  </a:lnTo>
                  <a:lnTo>
                    <a:pt x="27" y="243"/>
                  </a:lnTo>
                  <a:lnTo>
                    <a:pt x="11" y="214"/>
                  </a:lnTo>
                  <a:lnTo>
                    <a:pt x="12" y="131"/>
                  </a:lnTo>
                  <a:lnTo>
                    <a:pt x="0" y="68"/>
                  </a:lnTo>
                  <a:lnTo>
                    <a:pt x="8" y="44"/>
                  </a:lnTo>
                  <a:lnTo>
                    <a:pt x="37" y="54"/>
                  </a:lnTo>
                  <a:lnTo>
                    <a:pt x="67" y="91"/>
                  </a:lnTo>
                  <a:lnTo>
                    <a:pt x="124" y="99"/>
                  </a:lnTo>
                  <a:lnTo>
                    <a:pt x="138" y="130"/>
                  </a:lnTo>
                  <a:lnTo>
                    <a:pt x="111" y="130"/>
                  </a:lnTo>
                  <a:lnTo>
                    <a:pt x="108" y="155"/>
                  </a:lnTo>
                  <a:lnTo>
                    <a:pt x="124" y="159"/>
                  </a:lnTo>
                  <a:lnTo>
                    <a:pt x="130" y="184"/>
                  </a:lnTo>
                  <a:lnTo>
                    <a:pt x="96" y="204"/>
                  </a:lnTo>
                  <a:lnTo>
                    <a:pt x="96" y="222"/>
                  </a:lnTo>
                  <a:lnTo>
                    <a:pt x="135" y="222"/>
                  </a:lnTo>
                  <a:lnTo>
                    <a:pt x="145" y="176"/>
                  </a:lnTo>
                  <a:lnTo>
                    <a:pt x="174" y="149"/>
                  </a:lnTo>
                  <a:lnTo>
                    <a:pt x="138" y="78"/>
                  </a:lnTo>
                  <a:lnTo>
                    <a:pt x="161" y="55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F384EF3-5DF4-8C40-A118-093FB092F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974" y="3040491"/>
              <a:ext cx="848150" cy="71381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D1E1523A-3613-2255-5726-087E3E909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667" y="3591504"/>
              <a:ext cx="892550" cy="1527809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1D1E35F-C73E-EC35-DE89-28CE93FC1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019" y="3687135"/>
              <a:ext cx="676244" cy="1128211"/>
            </a:xfrm>
            <a:custGeom>
              <a:avLst/>
              <a:gdLst>
                <a:gd name="T0" fmla="*/ 2147483647 w 572"/>
                <a:gd name="T1" fmla="*/ 0 h 864"/>
                <a:gd name="T2" fmla="*/ 0 w 572"/>
                <a:gd name="T3" fmla="*/ 2147483647 h 864"/>
                <a:gd name="T4" fmla="*/ 2147483647 w 572"/>
                <a:gd name="T5" fmla="*/ 2147483647 h 864"/>
                <a:gd name="T6" fmla="*/ 2147483647 w 572"/>
                <a:gd name="T7" fmla="*/ 2147483647 h 864"/>
                <a:gd name="T8" fmla="*/ 2147483647 w 572"/>
                <a:gd name="T9" fmla="*/ 2147483647 h 864"/>
                <a:gd name="T10" fmla="*/ 2147483647 w 572"/>
                <a:gd name="T11" fmla="*/ 2147483647 h 864"/>
                <a:gd name="T12" fmla="*/ 2147483647 w 572"/>
                <a:gd name="T13" fmla="*/ 2147483647 h 864"/>
                <a:gd name="T14" fmla="*/ 2147483647 w 572"/>
                <a:gd name="T15" fmla="*/ 2147483647 h 864"/>
                <a:gd name="T16" fmla="*/ 2147483647 w 572"/>
                <a:gd name="T17" fmla="*/ 2147483647 h 864"/>
                <a:gd name="T18" fmla="*/ 2147483647 w 572"/>
                <a:gd name="T19" fmla="*/ 2147483647 h 864"/>
                <a:gd name="T20" fmla="*/ 2147483647 w 572"/>
                <a:gd name="T21" fmla="*/ 2147483647 h 864"/>
                <a:gd name="T22" fmla="*/ 2147483647 w 572"/>
                <a:gd name="T23" fmla="*/ 0 h 8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2"/>
                <a:gd name="T37" fmla="*/ 0 h 864"/>
                <a:gd name="T38" fmla="*/ 572 w 572"/>
                <a:gd name="T39" fmla="*/ 864 h 8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2" h="864">
                  <a:moveTo>
                    <a:pt x="73" y="0"/>
                  </a:moveTo>
                  <a:lnTo>
                    <a:pt x="0" y="342"/>
                  </a:lnTo>
                  <a:lnTo>
                    <a:pt x="389" y="864"/>
                  </a:lnTo>
                  <a:lnTo>
                    <a:pt x="413" y="841"/>
                  </a:lnTo>
                  <a:lnTo>
                    <a:pt x="412" y="738"/>
                  </a:lnTo>
                  <a:lnTo>
                    <a:pt x="460" y="746"/>
                  </a:lnTo>
                  <a:lnTo>
                    <a:pt x="510" y="429"/>
                  </a:lnTo>
                  <a:lnTo>
                    <a:pt x="544" y="215"/>
                  </a:lnTo>
                  <a:lnTo>
                    <a:pt x="554" y="150"/>
                  </a:lnTo>
                  <a:lnTo>
                    <a:pt x="572" y="92"/>
                  </a:lnTo>
                  <a:lnTo>
                    <a:pt x="315" y="52"/>
                  </a:lnTo>
                  <a:lnTo>
                    <a:pt x="73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8E656818-D2E6-455F-E1DA-73F3B69A9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294" y="2761569"/>
              <a:ext cx="607936" cy="1090642"/>
            </a:xfrm>
            <a:custGeom>
              <a:avLst/>
              <a:gdLst>
                <a:gd name="T0" fmla="*/ 2147483647 w 515"/>
                <a:gd name="T1" fmla="*/ 0 h 835"/>
                <a:gd name="T2" fmla="*/ 2147483647 w 515"/>
                <a:gd name="T3" fmla="*/ 2147483647 h 835"/>
                <a:gd name="T4" fmla="*/ 2147483647 w 515"/>
                <a:gd name="T5" fmla="*/ 2147483647 h 835"/>
                <a:gd name="T6" fmla="*/ 2147483647 w 515"/>
                <a:gd name="T7" fmla="*/ 2147483647 h 835"/>
                <a:gd name="T8" fmla="*/ 2147483647 w 515"/>
                <a:gd name="T9" fmla="*/ 2147483647 h 835"/>
                <a:gd name="T10" fmla="*/ 2147483647 w 515"/>
                <a:gd name="T11" fmla="*/ 2147483647 h 835"/>
                <a:gd name="T12" fmla="*/ 2147483647 w 515"/>
                <a:gd name="T13" fmla="*/ 2147483647 h 835"/>
                <a:gd name="T14" fmla="*/ 0 w 515"/>
                <a:gd name="T15" fmla="*/ 2147483647 h 835"/>
                <a:gd name="T16" fmla="*/ 2147483647 w 515"/>
                <a:gd name="T17" fmla="*/ 2147483647 h 835"/>
                <a:gd name="T18" fmla="*/ 2147483647 w 515"/>
                <a:gd name="T19" fmla="*/ 2147483647 h 835"/>
                <a:gd name="T20" fmla="*/ 2147483647 w 515"/>
                <a:gd name="T21" fmla="*/ 2147483647 h 835"/>
                <a:gd name="T22" fmla="*/ 2147483647 w 515"/>
                <a:gd name="T23" fmla="*/ 2147483647 h 835"/>
                <a:gd name="T24" fmla="*/ 2147483647 w 515"/>
                <a:gd name="T25" fmla="*/ 2147483647 h 835"/>
                <a:gd name="T26" fmla="*/ 2147483647 w 515"/>
                <a:gd name="T27" fmla="*/ 2147483647 h 835"/>
                <a:gd name="T28" fmla="*/ 2147483647 w 515"/>
                <a:gd name="T29" fmla="*/ 2147483647 h 835"/>
                <a:gd name="T30" fmla="*/ 2147483647 w 515"/>
                <a:gd name="T31" fmla="*/ 2147483647 h 835"/>
                <a:gd name="T32" fmla="*/ 2147483647 w 515"/>
                <a:gd name="T33" fmla="*/ 2147483647 h 835"/>
                <a:gd name="T34" fmla="*/ 2147483647 w 515"/>
                <a:gd name="T35" fmla="*/ 2147483647 h 835"/>
                <a:gd name="T36" fmla="*/ 2147483647 w 515"/>
                <a:gd name="T37" fmla="*/ 2147483647 h 835"/>
                <a:gd name="T38" fmla="*/ 2147483647 w 515"/>
                <a:gd name="T39" fmla="*/ 2147483647 h 835"/>
                <a:gd name="T40" fmla="*/ 2147483647 w 515"/>
                <a:gd name="T41" fmla="*/ 2147483647 h 835"/>
                <a:gd name="T42" fmla="*/ 2147483647 w 515"/>
                <a:gd name="T43" fmla="*/ 0 h 8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5"/>
                <a:gd name="T67" fmla="*/ 0 h 835"/>
                <a:gd name="T68" fmla="*/ 515 w 515"/>
                <a:gd name="T69" fmla="*/ 835 h 8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5" h="835">
                  <a:moveTo>
                    <a:pt x="124" y="0"/>
                  </a:moveTo>
                  <a:lnTo>
                    <a:pt x="77" y="327"/>
                  </a:lnTo>
                  <a:lnTo>
                    <a:pt x="126" y="396"/>
                  </a:lnTo>
                  <a:lnTo>
                    <a:pt x="50" y="469"/>
                  </a:lnTo>
                  <a:lnTo>
                    <a:pt x="40" y="519"/>
                  </a:lnTo>
                  <a:lnTo>
                    <a:pt x="61" y="554"/>
                  </a:lnTo>
                  <a:lnTo>
                    <a:pt x="40" y="572"/>
                  </a:lnTo>
                  <a:lnTo>
                    <a:pt x="0" y="761"/>
                  </a:lnTo>
                  <a:lnTo>
                    <a:pt x="245" y="804"/>
                  </a:lnTo>
                  <a:lnTo>
                    <a:pt x="478" y="835"/>
                  </a:lnTo>
                  <a:lnTo>
                    <a:pt x="502" y="662"/>
                  </a:lnTo>
                  <a:lnTo>
                    <a:pt x="515" y="567"/>
                  </a:lnTo>
                  <a:lnTo>
                    <a:pt x="492" y="533"/>
                  </a:lnTo>
                  <a:lnTo>
                    <a:pt x="439" y="543"/>
                  </a:lnTo>
                  <a:lnTo>
                    <a:pt x="370" y="551"/>
                  </a:lnTo>
                  <a:lnTo>
                    <a:pt x="357" y="473"/>
                  </a:lnTo>
                  <a:lnTo>
                    <a:pt x="273" y="410"/>
                  </a:lnTo>
                  <a:lnTo>
                    <a:pt x="284" y="370"/>
                  </a:lnTo>
                  <a:lnTo>
                    <a:pt x="292" y="299"/>
                  </a:lnTo>
                  <a:lnTo>
                    <a:pt x="184" y="146"/>
                  </a:lnTo>
                  <a:lnTo>
                    <a:pt x="199" y="1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29FE27B4-548A-A535-95DA-A91409F2D4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001" y="3808949"/>
              <a:ext cx="564675" cy="806028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30" name="Freeform 70">
              <a:extLst>
                <a:ext uri="{FF2B5EF4-FFF2-40B4-BE49-F238E27FC236}">
                  <a16:creationId xmlns:a16="http://schemas.microsoft.com/office/drawing/2014/main" id="{06F5019C-B969-B63D-F47D-718FA1D45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7616" y="3417276"/>
              <a:ext cx="724059" cy="656890"/>
            </a:xfrm>
            <a:custGeom>
              <a:avLst/>
              <a:gdLst>
                <a:gd name="T0" fmla="*/ 2147483647 w 614"/>
                <a:gd name="T1" fmla="*/ 0 h 502"/>
                <a:gd name="T2" fmla="*/ 2147483647 w 614"/>
                <a:gd name="T3" fmla="*/ 2147483647 h 502"/>
                <a:gd name="T4" fmla="*/ 0 w 614"/>
                <a:gd name="T5" fmla="*/ 2147483647 h 502"/>
                <a:gd name="T6" fmla="*/ 2147483647 w 614"/>
                <a:gd name="T7" fmla="*/ 2147483647 h 502"/>
                <a:gd name="T8" fmla="*/ 2147483647 w 614"/>
                <a:gd name="T9" fmla="*/ 2147483647 h 502"/>
                <a:gd name="T10" fmla="*/ 2147483647 w 614"/>
                <a:gd name="T11" fmla="*/ 2147483647 h 502"/>
                <a:gd name="T12" fmla="*/ 2147483647 w 614"/>
                <a:gd name="T13" fmla="*/ 0 h 5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4"/>
                <a:gd name="T22" fmla="*/ 0 h 502"/>
                <a:gd name="T23" fmla="*/ 614 w 614"/>
                <a:gd name="T24" fmla="*/ 502 h 5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4" h="502">
                  <a:moveTo>
                    <a:pt x="60" y="0"/>
                  </a:moveTo>
                  <a:lnTo>
                    <a:pt x="37" y="187"/>
                  </a:lnTo>
                  <a:lnTo>
                    <a:pt x="0" y="455"/>
                  </a:lnTo>
                  <a:lnTo>
                    <a:pt x="178" y="470"/>
                  </a:lnTo>
                  <a:lnTo>
                    <a:pt x="593" y="502"/>
                  </a:lnTo>
                  <a:lnTo>
                    <a:pt x="614" y="5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987D962F-3A42-C464-9354-F0BCF1BBD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679" y="4548946"/>
              <a:ext cx="684213" cy="842458"/>
            </a:xfrm>
            <a:custGeom>
              <a:avLst/>
              <a:gdLst>
                <a:gd name="T0" fmla="*/ 2147483647 w 579"/>
                <a:gd name="T1" fmla="*/ 0 h 644"/>
                <a:gd name="T2" fmla="*/ 2147483647 w 579"/>
                <a:gd name="T3" fmla="*/ 2147483647 h 644"/>
                <a:gd name="T4" fmla="*/ 2147483647 w 579"/>
                <a:gd name="T5" fmla="*/ 2147483647 h 644"/>
                <a:gd name="T6" fmla="*/ 2147483647 w 579"/>
                <a:gd name="T7" fmla="*/ 2147483647 h 644"/>
                <a:gd name="T8" fmla="*/ 2147483647 w 579"/>
                <a:gd name="T9" fmla="*/ 2147483647 h 644"/>
                <a:gd name="T10" fmla="*/ 2147483647 w 579"/>
                <a:gd name="T11" fmla="*/ 2147483647 h 644"/>
                <a:gd name="T12" fmla="*/ 2147483647 w 579"/>
                <a:gd name="T13" fmla="*/ 2147483647 h 644"/>
                <a:gd name="T14" fmla="*/ 2147483647 w 579"/>
                <a:gd name="T15" fmla="*/ 2147483647 h 644"/>
                <a:gd name="T16" fmla="*/ 2147483647 w 579"/>
                <a:gd name="T17" fmla="*/ 2147483647 h 644"/>
                <a:gd name="T18" fmla="*/ 2147483647 w 579"/>
                <a:gd name="T19" fmla="*/ 2147483647 h 644"/>
                <a:gd name="T20" fmla="*/ 2147483647 w 579"/>
                <a:gd name="T21" fmla="*/ 2147483647 h 644"/>
                <a:gd name="T22" fmla="*/ 0 w 579"/>
                <a:gd name="T23" fmla="*/ 2147483647 h 644"/>
                <a:gd name="T24" fmla="*/ 2147483647 w 579"/>
                <a:gd name="T25" fmla="*/ 2147483647 h 644"/>
                <a:gd name="T26" fmla="*/ 2147483647 w 579"/>
                <a:gd name="T27" fmla="*/ 2147483647 h 644"/>
                <a:gd name="T28" fmla="*/ 2147483647 w 579"/>
                <a:gd name="T29" fmla="*/ 2147483647 h 644"/>
                <a:gd name="T30" fmla="*/ 2147483647 w 579"/>
                <a:gd name="T31" fmla="*/ 0 h 64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79"/>
                <a:gd name="T49" fmla="*/ 0 h 644"/>
                <a:gd name="T50" fmla="*/ 579 w 579"/>
                <a:gd name="T51" fmla="*/ 644 h 64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79" h="644">
                  <a:moveTo>
                    <a:pt x="147" y="0"/>
                  </a:moveTo>
                  <a:lnTo>
                    <a:pt x="135" y="84"/>
                  </a:lnTo>
                  <a:lnTo>
                    <a:pt x="85" y="75"/>
                  </a:lnTo>
                  <a:lnTo>
                    <a:pt x="88" y="183"/>
                  </a:lnTo>
                  <a:lnTo>
                    <a:pt x="64" y="204"/>
                  </a:lnTo>
                  <a:lnTo>
                    <a:pt x="100" y="270"/>
                  </a:lnTo>
                  <a:lnTo>
                    <a:pt x="64" y="299"/>
                  </a:lnTo>
                  <a:lnTo>
                    <a:pt x="45" y="347"/>
                  </a:lnTo>
                  <a:lnTo>
                    <a:pt x="17" y="394"/>
                  </a:lnTo>
                  <a:lnTo>
                    <a:pt x="37" y="422"/>
                  </a:lnTo>
                  <a:lnTo>
                    <a:pt x="3" y="433"/>
                  </a:lnTo>
                  <a:lnTo>
                    <a:pt x="0" y="477"/>
                  </a:lnTo>
                  <a:lnTo>
                    <a:pt x="326" y="641"/>
                  </a:lnTo>
                  <a:lnTo>
                    <a:pt x="510" y="644"/>
                  </a:lnTo>
                  <a:lnTo>
                    <a:pt x="579" y="5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EB09DAEB-3263-ABF0-5187-C2ECE4698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2200" y="4027533"/>
              <a:ext cx="755936" cy="62273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34" name="Freeform 73">
              <a:extLst>
                <a:ext uri="{FF2B5EF4-FFF2-40B4-BE49-F238E27FC236}">
                  <a16:creationId xmlns:a16="http://schemas.microsoft.com/office/drawing/2014/main" id="{B4B26BFE-9E6E-EAC9-6DB4-5C6F87D8F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0231" y="4609285"/>
              <a:ext cx="727475" cy="796920"/>
            </a:xfrm>
            <a:custGeom>
              <a:avLst/>
              <a:gdLst>
                <a:gd name="T0" fmla="*/ 2147483647 w 615"/>
                <a:gd name="T1" fmla="*/ 0 h 610"/>
                <a:gd name="T2" fmla="*/ 2147483647 w 615"/>
                <a:gd name="T3" fmla="*/ 2147483647 h 610"/>
                <a:gd name="T4" fmla="*/ 2147483647 w 615"/>
                <a:gd name="T5" fmla="*/ 2147483647 h 610"/>
                <a:gd name="T6" fmla="*/ 2147483647 w 615"/>
                <a:gd name="T7" fmla="*/ 2147483647 h 610"/>
                <a:gd name="T8" fmla="*/ 2147483647 w 615"/>
                <a:gd name="T9" fmla="*/ 2147483647 h 610"/>
                <a:gd name="T10" fmla="*/ 2147483647 w 615"/>
                <a:gd name="T11" fmla="*/ 2147483647 h 610"/>
                <a:gd name="T12" fmla="*/ 2147483647 w 615"/>
                <a:gd name="T13" fmla="*/ 2147483647 h 610"/>
                <a:gd name="T14" fmla="*/ 2147483647 w 615"/>
                <a:gd name="T15" fmla="*/ 2147483647 h 610"/>
                <a:gd name="T16" fmla="*/ 0 w 615"/>
                <a:gd name="T17" fmla="*/ 2147483647 h 610"/>
                <a:gd name="T18" fmla="*/ 2147483647 w 615"/>
                <a:gd name="T19" fmla="*/ 2147483647 h 610"/>
                <a:gd name="T20" fmla="*/ 2147483647 w 615"/>
                <a:gd name="T21" fmla="*/ 0 h 6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5"/>
                <a:gd name="T34" fmla="*/ 0 h 610"/>
                <a:gd name="T35" fmla="*/ 615 w 615"/>
                <a:gd name="T36" fmla="*/ 610 h 6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5" h="610">
                  <a:moveTo>
                    <a:pt x="74" y="0"/>
                  </a:moveTo>
                  <a:lnTo>
                    <a:pt x="615" y="24"/>
                  </a:lnTo>
                  <a:lnTo>
                    <a:pt x="589" y="563"/>
                  </a:lnTo>
                  <a:lnTo>
                    <a:pt x="413" y="553"/>
                  </a:lnTo>
                  <a:lnTo>
                    <a:pt x="249" y="548"/>
                  </a:lnTo>
                  <a:lnTo>
                    <a:pt x="249" y="569"/>
                  </a:lnTo>
                  <a:lnTo>
                    <a:pt x="111" y="569"/>
                  </a:lnTo>
                  <a:lnTo>
                    <a:pt x="103" y="610"/>
                  </a:lnTo>
                  <a:lnTo>
                    <a:pt x="0" y="597"/>
                  </a:lnTo>
                  <a:lnTo>
                    <a:pt x="58" y="140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7DC63C6E-D7F8-F2A1-F203-33D16266D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813" y="2889076"/>
              <a:ext cx="710397" cy="456522"/>
            </a:xfrm>
            <a:custGeom>
              <a:avLst/>
              <a:gdLst>
                <a:gd name="T0" fmla="*/ 2147483647 w 601"/>
                <a:gd name="T1" fmla="*/ 0 h 352"/>
                <a:gd name="T2" fmla="*/ 2147483647 w 601"/>
                <a:gd name="T3" fmla="*/ 2147483647 h 352"/>
                <a:gd name="T4" fmla="*/ 2147483647 w 601"/>
                <a:gd name="T5" fmla="*/ 2147483647 h 352"/>
                <a:gd name="T6" fmla="*/ 2147483647 w 601"/>
                <a:gd name="T7" fmla="*/ 2147483647 h 352"/>
                <a:gd name="T8" fmla="*/ 2147483647 w 601"/>
                <a:gd name="T9" fmla="*/ 2147483647 h 352"/>
                <a:gd name="T10" fmla="*/ 2147483647 w 601"/>
                <a:gd name="T11" fmla="*/ 2147483647 h 352"/>
                <a:gd name="T12" fmla="*/ 2147483647 w 601"/>
                <a:gd name="T13" fmla="*/ 2147483647 h 352"/>
                <a:gd name="T14" fmla="*/ 0 w 601"/>
                <a:gd name="T15" fmla="*/ 2147483647 h 352"/>
                <a:gd name="T16" fmla="*/ 2147483647 w 601"/>
                <a:gd name="T17" fmla="*/ 0 h 3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1"/>
                <a:gd name="T28" fmla="*/ 0 h 352"/>
                <a:gd name="T29" fmla="*/ 601 w 601"/>
                <a:gd name="T30" fmla="*/ 352 h 3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1" h="352">
                  <a:moveTo>
                    <a:pt x="2" y="0"/>
                  </a:moveTo>
                  <a:lnTo>
                    <a:pt x="504" y="12"/>
                  </a:lnTo>
                  <a:lnTo>
                    <a:pt x="541" y="115"/>
                  </a:lnTo>
                  <a:lnTo>
                    <a:pt x="577" y="194"/>
                  </a:lnTo>
                  <a:lnTo>
                    <a:pt x="601" y="323"/>
                  </a:lnTo>
                  <a:lnTo>
                    <a:pt x="586" y="352"/>
                  </a:lnTo>
                  <a:lnTo>
                    <a:pt x="401" y="347"/>
                  </a:lnTo>
                  <a:lnTo>
                    <a:pt x="0" y="341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75">
              <a:extLst>
                <a:ext uri="{FF2B5EF4-FFF2-40B4-BE49-F238E27FC236}">
                  <a16:creationId xmlns:a16="http://schemas.microsoft.com/office/drawing/2014/main" id="{81A578EA-5977-0FCD-468A-DC8343E64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321" y="3330797"/>
              <a:ext cx="746828" cy="537352"/>
            </a:xfrm>
            <a:custGeom>
              <a:avLst/>
              <a:gdLst>
                <a:gd name="T0" fmla="*/ 2147483647 w 631"/>
                <a:gd name="T1" fmla="*/ 0 h 412"/>
                <a:gd name="T2" fmla="*/ 2147483647 w 631"/>
                <a:gd name="T3" fmla="*/ 2147483647 h 412"/>
                <a:gd name="T4" fmla="*/ 0 w 631"/>
                <a:gd name="T5" fmla="*/ 2147483647 h 412"/>
                <a:gd name="T6" fmla="*/ 2147483647 w 631"/>
                <a:gd name="T7" fmla="*/ 2147483647 h 412"/>
                <a:gd name="T8" fmla="*/ 2147483647 w 631"/>
                <a:gd name="T9" fmla="*/ 2147483647 h 412"/>
                <a:gd name="T10" fmla="*/ 2147483647 w 631"/>
                <a:gd name="T11" fmla="*/ 2147483647 h 412"/>
                <a:gd name="T12" fmla="*/ 2147483647 w 631"/>
                <a:gd name="T13" fmla="*/ 2147483647 h 412"/>
                <a:gd name="T14" fmla="*/ 2147483647 w 631"/>
                <a:gd name="T15" fmla="*/ 2147483647 h 412"/>
                <a:gd name="T16" fmla="*/ 2147483647 w 631"/>
                <a:gd name="T17" fmla="*/ 2147483647 h 412"/>
                <a:gd name="T18" fmla="*/ 2147483647 w 631"/>
                <a:gd name="T19" fmla="*/ 2147483647 h 412"/>
                <a:gd name="T20" fmla="*/ 2147483647 w 631"/>
                <a:gd name="T21" fmla="*/ 2147483647 h 412"/>
                <a:gd name="T22" fmla="*/ 2147483647 w 631"/>
                <a:gd name="T23" fmla="*/ 2147483647 h 412"/>
                <a:gd name="T24" fmla="*/ 2147483647 w 631"/>
                <a:gd name="T25" fmla="*/ 2147483647 h 412"/>
                <a:gd name="T26" fmla="*/ 2147483647 w 631"/>
                <a:gd name="T27" fmla="*/ 0 h 4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1"/>
                <a:gd name="T43" fmla="*/ 0 h 412"/>
                <a:gd name="T44" fmla="*/ 631 w 631"/>
                <a:gd name="T45" fmla="*/ 412 h 4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1" h="412">
                  <a:moveTo>
                    <a:pt x="11" y="0"/>
                  </a:moveTo>
                  <a:lnTo>
                    <a:pt x="10" y="160"/>
                  </a:lnTo>
                  <a:lnTo>
                    <a:pt x="0" y="347"/>
                  </a:lnTo>
                  <a:lnTo>
                    <a:pt x="459" y="354"/>
                  </a:lnTo>
                  <a:lnTo>
                    <a:pt x="507" y="380"/>
                  </a:lnTo>
                  <a:lnTo>
                    <a:pt x="541" y="344"/>
                  </a:lnTo>
                  <a:lnTo>
                    <a:pt x="631" y="412"/>
                  </a:lnTo>
                  <a:lnTo>
                    <a:pt x="618" y="341"/>
                  </a:lnTo>
                  <a:lnTo>
                    <a:pt x="626" y="286"/>
                  </a:lnTo>
                  <a:lnTo>
                    <a:pt x="631" y="99"/>
                  </a:lnTo>
                  <a:lnTo>
                    <a:pt x="591" y="58"/>
                  </a:lnTo>
                  <a:lnTo>
                    <a:pt x="607" y="7"/>
                  </a:lnTo>
                  <a:lnTo>
                    <a:pt x="307" y="5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76">
              <a:extLst>
                <a:ext uri="{FF2B5EF4-FFF2-40B4-BE49-F238E27FC236}">
                  <a16:creationId xmlns:a16="http://schemas.microsoft.com/office/drawing/2014/main" id="{173300A9-FB1C-A674-6639-0861400B1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2075" y="3778211"/>
              <a:ext cx="890274" cy="442859"/>
            </a:xfrm>
            <a:custGeom>
              <a:avLst/>
              <a:gdLst>
                <a:gd name="T0" fmla="*/ 2147483647 w 753"/>
                <a:gd name="T1" fmla="*/ 0 h 339"/>
                <a:gd name="T2" fmla="*/ 0 w 753"/>
                <a:gd name="T3" fmla="*/ 2147483647 h 339"/>
                <a:gd name="T4" fmla="*/ 2147483647 w 753"/>
                <a:gd name="T5" fmla="*/ 2147483647 h 339"/>
                <a:gd name="T6" fmla="*/ 2147483647 w 753"/>
                <a:gd name="T7" fmla="*/ 2147483647 h 339"/>
                <a:gd name="T8" fmla="*/ 2147483647 w 753"/>
                <a:gd name="T9" fmla="*/ 2147483647 h 339"/>
                <a:gd name="T10" fmla="*/ 2147483647 w 753"/>
                <a:gd name="T11" fmla="*/ 2147483647 h 339"/>
                <a:gd name="T12" fmla="*/ 2147483647 w 753"/>
                <a:gd name="T13" fmla="*/ 2147483647 h 339"/>
                <a:gd name="T14" fmla="*/ 2147483647 w 753"/>
                <a:gd name="T15" fmla="*/ 2147483647 h 339"/>
                <a:gd name="T16" fmla="*/ 2147483647 w 753"/>
                <a:gd name="T17" fmla="*/ 2147483647 h 339"/>
                <a:gd name="T18" fmla="*/ 2147483647 w 753"/>
                <a:gd name="T19" fmla="*/ 2147483647 h 339"/>
                <a:gd name="T20" fmla="*/ 2147483647 w 753"/>
                <a:gd name="T21" fmla="*/ 2147483647 h 339"/>
                <a:gd name="T22" fmla="*/ 2147483647 w 753"/>
                <a:gd name="T23" fmla="*/ 2147483647 h 339"/>
                <a:gd name="T24" fmla="*/ 2147483647 w 753"/>
                <a:gd name="T25" fmla="*/ 2147483647 h 339"/>
                <a:gd name="T26" fmla="*/ 2147483647 w 753"/>
                <a:gd name="T27" fmla="*/ 2147483647 h 339"/>
                <a:gd name="T28" fmla="*/ 2147483647 w 753"/>
                <a:gd name="T29" fmla="*/ 0 h 3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53"/>
                <a:gd name="T46" fmla="*/ 0 h 339"/>
                <a:gd name="T47" fmla="*/ 753 w 753"/>
                <a:gd name="T48" fmla="*/ 339 h 3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53" h="339">
                  <a:moveTo>
                    <a:pt x="8" y="0"/>
                  </a:moveTo>
                  <a:lnTo>
                    <a:pt x="0" y="224"/>
                  </a:lnTo>
                  <a:lnTo>
                    <a:pt x="170" y="229"/>
                  </a:lnTo>
                  <a:lnTo>
                    <a:pt x="168" y="339"/>
                  </a:lnTo>
                  <a:lnTo>
                    <a:pt x="397" y="335"/>
                  </a:lnTo>
                  <a:lnTo>
                    <a:pt x="603" y="332"/>
                  </a:lnTo>
                  <a:lnTo>
                    <a:pt x="753" y="335"/>
                  </a:lnTo>
                  <a:lnTo>
                    <a:pt x="706" y="240"/>
                  </a:lnTo>
                  <a:lnTo>
                    <a:pt x="674" y="151"/>
                  </a:lnTo>
                  <a:lnTo>
                    <a:pt x="638" y="59"/>
                  </a:lnTo>
                  <a:lnTo>
                    <a:pt x="552" y="1"/>
                  </a:lnTo>
                  <a:lnTo>
                    <a:pt x="514" y="35"/>
                  </a:lnTo>
                  <a:lnTo>
                    <a:pt x="467" y="11"/>
                  </a:lnTo>
                  <a:lnTo>
                    <a:pt x="262" y="4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78">
              <a:extLst>
                <a:ext uri="{FF2B5EF4-FFF2-40B4-BE49-F238E27FC236}">
                  <a16:creationId xmlns:a16="http://schemas.microsoft.com/office/drawing/2014/main" id="{060FBACC-7347-1F5A-38CA-9C9311CAA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182" y="4640023"/>
              <a:ext cx="913043" cy="484983"/>
            </a:xfrm>
            <a:custGeom>
              <a:avLst/>
              <a:gdLst>
                <a:gd name="T0" fmla="*/ 2147483647 w 772"/>
                <a:gd name="T1" fmla="*/ 0 h 371"/>
                <a:gd name="T2" fmla="*/ 0 w 772"/>
                <a:gd name="T3" fmla="*/ 2147483647 h 371"/>
                <a:gd name="T4" fmla="*/ 2147483647 w 772"/>
                <a:gd name="T5" fmla="*/ 2147483647 h 371"/>
                <a:gd name="T6" fmla="*/ 2147483647 w 772"/>
                <a:gd name="T7" fmla="*/ 2147483647 h 371"/>
                <a:gd name="T8" fmla="*/ 2147483647 w 772"/>
                <a:gd name="T9" fmla="*/ 2147483647 h 371"/>
                <a:gd name="T10" fmla="*/ 2147483647 w 772"/>
                <a:gd name="T11" fmla="*/ 2147483647 h 371"/>
                <a:gd name="T12" fmla="*/ 2147483647 w 772"/>
                <a:gd name="T13" fmla="*/ 2147483647 h 371"/>
                <a:gd name="T14" fmla="*/ 2147483647 w 772"/>
                <a:gd name="T15" fmla="*/ 2147483647 h 371"/>
                <a:gd name="T16" fmla="*/ 2147483647 w 772"/>
                <a:gd name="T17" fmla="*/ 2147483647 h 371"/>
                <a:gd name="T18" fmla="*/ 2147483647 w 772"/>
                <a:gd name="T19" fmla="*/ 2147483647 h 371"/>
                <a:gd name="T20" fmla="*/ 2147483647 w 772"/>
                <a:gd name="T21" fmla="*/ 2147483647 h 371"/>
                <a:gd name="T22" fmla="*/ 2147483647 w 772"/>
                <a:gd name="T23" fmla="*/ 2147483647 h 371"/>
                <a:gd name="T24" fmla="*/ 2147483647 w 772"/>
                <a:gd name="T25" fmla="*/ 0 h 3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2"/>
                <a:gd name="T40" fmla="*/ 0 h 371"/>
                <a:gd name="T41" fmla="*/ 772 w 772"/>
                <a:gd name="T42" fmla="*/ 371 h 3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2" h="371">
                  <a:moveTo>
                    <a:pt x="5" y="0"/>
                  </a:moveTo>
                  <a:lnTo>
                    <a:pt x="0" y="66"/>
                  </a:lnTo>
                  <a:lnTo>
                    <a:pt x="275" y="76"/>
                  </a:lnTo>
                  <a:lnTo>
                    <a:pt x="276" y="287"/>
                  </a:lnTo>
                  <a:lnTo>
                    <a:pt x="417" y="345"/>
                  </a:lnTo>
                  <a:lnTo>
                    <a:pt x="456" y="324"/>
                  </a:lnTo>
                  <a:lnTo>
                    <a:pt x="544" y="371"/>
                  </a:lnTo>
                  <a:lnTo>
                    <a:pt x="603" y="369"/>
                  </a:lnTo>
                  <a:lnTo>
                    <a:pt x="709" y="324"/>
                  </a:lnTo>
                  <a:lnTo>
                    <a:pt x="772" y="368"/>
                  </a:lnTo>
                  <a:lnTo>
                    <a:pt x="772" y="139"/>
                  </a:lnTo>
                  <a:lnTo>
                    <a:pt x="753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71F81619-397A-0884-79BD-83054CE9F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286" y="4665069"/>
              <a:ext cx="511168" cy="528244"/>
            </a:xfrm>
            <a:custGeom>
              <a:avLst/>
              <a:gdLst>
                <a:gd name="T0" fmla="*/ 0 w 434"/>
                <a:gd name="T1" fmla="*/ 2147483647 h 405"/>
                <a:gd name="T2" fmla="*/ 2147483647 w 434"/>
                <a:gd name="T3" fmla="*/ 2147483647 h 405"/>
                <a:gd name="T4" fmla="*/ 2147483647 w 434"/>
                <a:gd name="T5" fmla="*/ 0 h 405"/>
                <a:gd name="T6" fmla="*/ 2147483647 w 434"/>
                <a:gd name="T7" fmla="*/ 2147483647 h 405"/>
                <a:gd name="T8" fmla="*/ 2147483647 w 434"/>
                <a:gd name="T9" fmla="*/ 2147483647 h 405"/>
                <a:gd name="T10" fmla="*/ 2147483647 w 434"/>
                <a:gd name="T11" fmla="*/ 2147483647 h 405"/>
                <a:gd name="T12" fmla="*/ 2147483647 w 434"/>
                <a:gd name="T13" fmla="*/ 2147483647 h 405"/>
                <a:gd name="T14" fmla="*/ 2147483647 w 434"/>
                <a:gd name="T15" fmla="*/ 2147483647 h 405"/>
                <a:gd name="T16" fmla="*/ 2147483647 w 434"/>
                <a:gd name="T17" fmla="*/ 2147483647 h 405"/>
                <a:gd name="T18" fmla="*/ 2147483647 w 434"/>
                <a:gd name="T19" fmla="*/ 2147483647 h 405"/>
                <a:gd name="T20" fmla="*/ 2147483647 w 434"/>
                <a:gd name="T21" fmla="*/ 2147483647 h 405"/>
                <a:gd name="T22" fmla="*/ 2147483647 w 434"/>
                <a:gd name="T23" fmla="*/ 2147483647 h 405"/>
                <a:gd name="T24" fmla="*/ 2147483647 w 434"/>
                <a:gd name="T25" fmla="*/ 2147483647 h 405"/>
                <a:gd name="T26" fmla="*/ 2147483647 w 434"/>
                <a:gd name="T27" fmla="*/ 2147483647 h 405"/>
                <a:gd name="T28" fmla="*/ 2147483647 w 434"/>
                <a:gd name="T29" fmla="*/ 2147483647 h 405"/>
                <a:gd name="T30" fmla="*/ 0 w 434"/>
                <a:gd name="T31" fmla="*/ 2147483647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34"/>
                <a:gd name="T49" fmla="*/ 0 h 405"/>
                <a:gd name="T50" fmla="*/ 434 w 434"/>
                <a:gd name="T51" fmla="*/ 405 h 40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34" h="405">
                  <a:moveTo>
                    <a:pt x="0" y="37"/>
                  </a:moveTo>
                  <a:lnTo>
                    <a:pt x="171" y="16"/>
                  </a:lnTo>
                  <a:lnTo>
                    <a:pt x="382" y="0"/>
                  </a:lnTo>
                  <a:lnTo>
                    <a:pt x="371" y="53"/>
                  </a:lnTo>
                  <a:lnTo>
                    <a:pt x="418" y="41"/>
                  </a:lnTo>
                  <a:lnTo>
                    <a:pt x="434" y="77"/>
                  </a:lnTo>
                  <a:lnTo>
                    <a:pt x="385" y="109"/>
                  </a:lnTo>
                  <a:lnTo>
                    <a:pt x="397" y="166"/>
                  </a:lnTo>
                  <a:lnTo>
                    <a:pt x="347" y="259"/>
                  </a:lnTo>
                  <a:lnTo>
                    <a:pt x="309" y="318"/>
                  </a:lnTo>
                  <a:lnTo>
                    <a:pt x="330" y="392"/>
                  </a:lnTo>
                  <a:lnTo>
                    <a:pt x="62" y="405"/>
                  </a:lnTo>
                  <a:lnTo>
                    <a:pt x="61" y="359"/>
                  </a:lnTo>
                  <a:lnTo>
                    <a:pt x="8" y="350"/>
                  </a:lnTo>
                  <a:lnTo>
                    <a:pt x="8" y="109"/>
                  </a:lnTo>
                  <a:lnTo>
                    <a:pt x="0" y="3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80">
              <a:extLst>
                <a:ext uri="{FF2B5EF4-FFF2-40B4-BE49-F238E27FC236}">
                  <a16:creationId xmlns:a16="http://schemas.microsoft.com/office/drawing/2014/main" id="{4ED4FA96-5FBA-12C5-C1A5-5C2FA5391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4009" y="5172821"/>
              <a:ext cx="627290" cy="556706"/>
            </a:xfrm>
            <a:custGeom>
              <a:avLst/>
              <a:gdLst>
                <a:gd name="T0" fmla="*/ 0 w 530"/>
                <a:gd name="T1" fmla="*/ 2147483647 h 425"/>
                <a:gd name="T2" fmla="*/ 2147483647 w 530"/>
                <a:gd name="T3" fmla="*/ 0 h 425"/>
                <a:gd name="T4" fmla="*/ 2147483647 w 530"/>
                <a:gd name="T5" fmla="*/ 2147483647 h 425"/>
                <a:gd name="T6" fmla="*/ 2147483647 w 530"/>
                <a:gd name="T7" fmla="*/ 2147483647 h 425"/>
                <a:gd name="T8" fmla="*/ 2147483647 w 530"/>
                <a:gd name="T9" fmla="*/ 2147483647 h 425"/>
                <a:gd name="T10" fmla="*/ 2147483647 w 530"/>
                <a:gd name="T11" fmla="*/ 2147483647 h 425"/>
                <a:gd name="T12" fmla="*/ 2147483647 w 530"/>
                <a:gd name="T13" fmla="*/ 2147483647 h 425"/>
                <a:gd name="T14" fmla="*/ 2147483647 w 530"/>
                <a:gd name="T15" fmla="*/ 2147483647 h 425"/>
                <a:gd name="T16" fmla="*/ 2147483647 w 530"/>
                <a:gd name="T17" fmla="*/ 2147483647 h 425"/>
                <a:gd name="T18" fmla="*/ 2147483647 w 530"/>
                <a:gd name="T19" fmla="*/ 2147483647 h 425"/>
                <a:gd name="T20" fmla="*/ 2147483647 w 530"/>
                <a:gd name="T21" fmla="*/ 2147483647 h 425"/>
                <a:gd name="T22" fmla="*/ 2147483647 w 530"/>
                <a:gd name="T23" fmla="*/ 2147483647 h 425"/>
                <a:gd name="T24" fmla="*/ 2147483647 w 530"/>
                <a:gd name="T25" fmla="*/ 2147483647 h 425"/>
                <a:gd name="T26" fmla="*/ 2147483647 w 530"/>
                <a:gd name="T27" fmla="*/ 2147483647 h 425"/>
                <a:gd name="T28" fmla="*/ 2147483647 w 530"/>
                <a:gd name="T29" fmla="*/ 2147483647 h 425"/>
                <a:gd name="T30" fmla="*/ 2147483647 w 530"/>
                <a:gd name="T31" fmla="*/ 2147483647 h 425"/>
                <a:gd name="T32" fmla="*/ 2147483647 w 530"/>
                <a:gd name="T33" fmla="*/ 2147483647 h 425"/>
                <a:gd name="T34" fmla="*/ 2147483647 w 530"/>
                <a:gd name="T35" fmla="*/ 2147483647 h 425"/>
                <a:gd name="T36" fmla="*/ 2147483647 w 530"/>
                <a:gd name="T37" fmla="*/ 2147483647 h 425"/>
                <a:gd name="T38" fmla="*/ 2147483647 w 530"/>
                <a:gd name="T39" fmla="*/ 2147483647 h 425"/>
                <a:gd name="T40" fmla="*/ 2147483647 w 530"/>
                <a:gd name="T41" fmla="*/ 2147483647 h 425"/>
                <a:gd name="T42" fmla="*/ 2147483647 w 530"/>
                <a:gd name="T43" fmla="*/ 2147483647 h 425"/>
                <a:gd name="T44" fmla="*/ 2147483647 w 530"/>
                <a:gd name="T45" fmla="*/ 2147483647 h 425"/>
                <a:gd name="T46" fmla="*/ 2147483647 w 530"/>
                <a:gd name="T47" fmla="*/ 2147483647 h 425"/>
                <a:gd name="T48" fmla="*/ 2147483647 w 530"/>
                <a:gd name="T49" fmla="*/ 2147483647 h 425"/>
                <a:gd name="T50" fmla="*/ 2147483647 w 530"/>
                <a:gd name="T51" fmla="*/ 2147483647 h 425"/>
                <a:gd name="T52" fmla="*/ 2147483647 w 530"/>
                <a:gd name="T53" fmla="*/ 2147483647 h 425"/>
                <a:gd name="T54" fmla="*/ 2147483647 w 530"/>
                <a:gd name="T55" fmla="*/ 2147483647 h 425"/>
                <a:gd name="T56" fmla="*/ 2147483647 w 530"/>
                <a:gd name="T57" fmla="*/ 2147483647 h 425"/>
                <a:gd name="T58" fmla="*/ 2147483647 w 530"/>
                <a:gd name="T59" fmla="*/ 2147483647 h 425"/>
                <a:gd name="T60" fmla="*/ 2147483647 w 530"/>
                <a:gd name="T61" fmla="*/ 2147483647 h 425"/>
                <a:gd name="T62" fmla="*/ 2147483647 w 530"/>
                <a:gd name="T63" fmla="*/ 2147483647 h 425"/>
                <a:gd name="T64" fmla="*/ 2147483647 w 530"/>
                <a:gd name="T65" fmla="*/ 2147483647 h 425"/>
                <a:gd name="T66" fmla="*/ 2147483647 w 530"/>
                <a:gd name="T67" fmla="*/ 2147483647 h 425"/>
                <a:gd name="T68" fmla="*/ 0 w 530"/>
                <a:gd name="T69" fmla="*/ 2147483647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0"/>
                <a:gd name="T106" fmla="*/ 0 h 425"/>
                <a:gd name="T107" fmla="*/ 530 w 530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0" h="425">
                  <a:moveTo>
                    <a:pt x="0" y="10"/>
                  </a:moveTo>
                  <a:lnTo>
                    <a:pt x="265" y="0"/>
                  </a:lnTo>
                  <a:lnTo>
                    <a:pt x="312" y="87"/>
                  </a:lnTo>
                  <a:lnTo>
                    <a:pt x="272" y="191"/>
                  </a:lnTo>
                  <a:lnTo>
                    <a:pt x="259" y="237"/>
                  </a:lnTo>
                  <a:lnTo>
                    <a:pt x="436" y="218"/>
                  </a:lnTo>
                  <a:lnTo>
                    <a:pt x="448" y="286"/>
                  </a:lnTo>
                  <a:lnTo>
                    <a:pt x="394" y="279"/>
                  </a:lnTo>
                  <a:lnTo>
                    <a:pt x="370" y="308"/>
                  </a:lnTo>
                  <a:lnTo>
                    <a:pt x="398" y="328"/>
                  </a:lnTo>
                  <a:lnTo>
                    <a:pt x="446" y="305"/>
                  </a:lnTo>
                  <a:lnTo>
                    <a:pt x="448" y="338"/>
                  </a:lnTo>
                  <a:lnTo>
                    <a:pt x="477" y="310"/>
                  </a:lnTo>
                  <a:lnTo>
                    <a:pt x="496" y="310"/>
                  </a:lnTo>
                  <a:lnTo>
                    <a:pt x="474" y="367"/>
                  </a:lnTo>
                  <a:lnTo>
                    <a:pt x="517" y="376"/>
                  </a:lnTo>
                  <a:lnTo>
                    <a:pt x="530" y="407"/>
                  </a:lnTo>
                  <a:lnTo>
                    <a:pt x="511" y="417"/>
                  </a:lnTo>
                  <a:lnTo>
                    <a:pt x="483" y="397"/>
                  </a:lnTo>
                  <a:lnTo>
                    <a:pt x="432" y="383"/>
                  </a:lnTo>
                  <a:lnTo>
                    <a:pt x="443" y="420"/>
                  </a:lnTo>
                  <a:lnTo>
                    <a:pt x="417" y="425"/>
                  </a:lnTo>
                  <a:lnTo>
                    <a:pt x="396" y="391"/>
                  </a:lnTo>
                  <a:lnTo>
                    <a:pt x="383" y="412"/>
                  </a:lnTo>
                  <a:lnTo>
                    <a:pt x="306" y="412"/>
                  </a:lnTo>
                  <a:lnTo>
                    <a:pt x="306" y="391"/>
                  </a:lnTo>
                  <a:lnTo>
                    <a:pt x="277" y="367"/>
                  </a:lnTo>
                  <a:lnTo>
                    <a:pt x="218" y="363"/>
                  </a:lnTo>
                  <a:lnTo>
                    <a:pt x="267" y="391"/>
                  </a:lnTo>
                  <a:lnTo>
                    <a:pt x="199" y="405"/>
                  </a:lnTo>
                  <a:lnTo>
                    <a:pt x="93" y="386"/>
                  </a:lnTo>
                  <a:lnTo>
                    <a:pt x="52" y="391"/>
                  </a:lnTo>
                  <a:lnTo>
                    <a:pt x="67" y="249"/>
                  </a:lnTo>
                  <a:lnTo>
                    <a:pt x="2" y="136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81">
              <a:extLst>
                <a:ext uri="{FF2B5EF4-FFF2-40B4-BE49-F238E27FC236}">
                  <a16:creationId xmlns:a16="http://schemas.microsoft.com/office/drawing/2014/main" id="{385BF8E8-9B44-E828-41D3-7A7282E07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949" y="2833292"/>
              <a:ext cx="697874" cy="867504"/>
            </a:xfrm>
            <a:custGeom>
              <a:avLst/>
              <a:gdLst>
                <a:gd name="T0" fmla="*/ 0 w 591"/>
                <a:gd name="T1" fmla="*/ 2147483647 h 665"/>
                <a:gd name="T2" fmla="*/ 2147483647 w 591"/>
                <a:gd name="T3" fmla="*/ 2147483647 h 665"/>
                <a:gd name="T4" fmla="*/ 2147483647 w 591"/>
                <a:gd name="T5" fmla="*/ 0 h 665"/>
                <a:gd name="T6" fmla="*/ 2147483647 w 591"/>
                <a:gd name="T7" fmla="*/ 2147483647 h 665"/>
                <a:gd name="T8" fmla="*/ 2147483647 w 591"/>
                <a:gd name="T9" fmla="*/ 2147483647 h 665"/>
                <a:gd name="T10" fmla="*/ 2147483647 w 591"/>
                <a:gd name="T11" fmla="*/ 2147483647 h 665"/>
                <a:gd name="T12" fmla="*/ 2147483647 w 591"/>
                <a:gd name="T13" fmla="*/ 2147483647 h 665"/>
                <a:gd name="T14" fmla="*/ 2147483647 w 591"/>
                <a:gd name="T15" fmla="*/ 2147483647 h 665"/>
                <a:gd name="T16" fmla="*/ 2147483647 w 591"/>
                <a:gd name="T17" fmla="*/ 2147483647 h 665"/>
                <a:gd name="T18" fmla="*/ 2147483647 w 591"/>
                <a:gd name="T19" fmla="*/ 2147483647 h 665"/>
                <a:gd name="T20" fmla="*/ 2147483647 w 591"/>
                <a:gd name="T21" fmla="*/ 2147483647 h 665"/>
                <a:gd name="T22" fmla="*/ 2147483647 w 591"/>
                <a:gd name="T23" fmla="*/ 2147483647 h 665"/>
                <a:gd name="T24" fmla="*/ 2147483647 w 591"/>
                <a:gd name="T25" fmla="*/ 2147483647 h 665"/>
                <a:gd name="T26" fmla="*/ 2147483647 w 591"/>
                <a:gd name="T27" fmla="*/ 2147483647 h 665"/>
                <a:gd name="T28" fmla="*/ 2147483647 w 591"/>
                <a:gd name="T29" fmla="*/ 2147483647 h 665"/>
                <a:gd name="T30" fmla="*/ 2147483647 w 591"/>
                <a:gd name="T31" fmla="*/ 2147483647 h 665"/>
                <a:gd name="T32" fmla="*/ 2147483647 w 591"/>
                <a:gd name="T33" fmla="*/ 2147483647 h 665"/>
                <a:gd name="T34" fmla="*/ 2147483647 w 591"/>
                <a:gd name="T35" fmla="*/ 2147483647 h 665"/>
                <a:gd name="T36" fmla="*/ 2147483647 w 591"/>
                <a:gd name="T37" fmla="*/ 2147483647 h 665"/>
                <a:gd name="T38" fmla="*/ 2147483647 w 591"/>
                <a:gd name="T39" fmla="*/ 2147483647 h 665"/>
                <a:gd name="T40" fmla="*/ 2147483647 w 591"/>
                <a:gd name="T41" fmla="*/ 2147483647 h 665"/>
                <a:gd name="T42" fmla="*/ 2147483647 w 591"/>
                <a:gd name="T43" fmla="*/ 2147483647 h 665"/>
                <a:gd name="T44" fmla="*/ 2147483647 w 591"/>
                <a:gd name="T45" fmla="*/ 2147483647 h 665"/>
                <a:gd name="T46" fmla="*/ 2147483647 w 591"/>
                <a:gd name="T47" fmla="*/ 2147483647 h 665"/>
                <a:gd name="T48" fmla="*/ 2147483647 w 591"/>
                <a:gd name="T49" fmla="*/ 2147483647 h 665"/>
                <a:gd name="T50" fmla="*/ 2147483647 w 591"/>
                <a:gd name="T51" fmla="*/ 2147483647 h 665"/>
                <a:gd name="T52" fmla="*/ 2147483647 w 591"/>
                <a:gd name="T53" fmla="*/ 2147483647 h 665"/>
                <a:gd name="T54" fmla="*/ 2147483647 w 591"/>
                <a:gd name="T55" fmla="*/ 2147483647 h 665"/>
                <a:gd name="T56" fmla="*/ 2147483647 w 591"/>
                <a:gd name="T57" fmla="*/ 2147483647 h 665"/>
                <a:gd name="T58" fmla="*/ 2147483647 w 591"/>
                <a:gd name="T59" fmla="*/ 2147483647 h 665"/>
                <a:gd name="T60" fmla="*/ 0 w 591"/>
                <a:gd name="T61" fmla="*/ 2147483647 h 66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91"/>
                <a:gd name="T94" fmla="*/ 0 h 665"/>
                <a:gd name="T95" fmla="*/ 591 w 591"/>
                <a:gd name="T96" fmla="*/ 665 h 66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91" h="665">
                  <a:moveTo>
                    <a:pt x="0" y="52"/>
                  </a:moveTo>
                  <a:lnTo>
                    <a:pt x="155" y="52"/>
                  </a:lnTo>
                  <a:lnTo>
                    <a:pt x="154" y="0"/>
                  </a:lnTo>
                  <a:lnTo>
                    <a:pt x="188" y="15"/>
                  </a:lnTo>
                  <a:lnTo>
                    <a:pt x="194" y="55"/>
                  </a:lnTo>
                  <a:lnTo>
                    <a:pt x="268" y="99"/>
                  </a:lnTo>
                  <a:lnTo>
                    <a:pt x="291" y="79"/>
                  </a:lnTo>
                  <a:lnTo>
                    <a:pt x="334" y="79"/>
                  </a:lnTo>
                  <a:lnTo>
                    <a:pt x="368" y="118"/>
                  </a:lnTo>
                  <a:lnTo>
                    <a:pt x="391" y="104"/>
                  </a:lnTo>
                  <a:lnTo>
                    <a:pt x="456" y="120"/>
                  </a:lnTo>
                  <a:lnTo>
                    <a:pt x="478" y="91"/>
                  </a:lnTo>
                  <a:lnTo>
                    <a:pt x="518" y="113"/>
                  </a:lnTo>
                  <a:lnTo>
                    <a:pt x="591" y="110"/>
                  </a:lnTo>
                  <a:lnTo>
                    <a:pt x="473" y="192"/>
                  </a:lnTo>
                  <a:lnTo>
                    <a:pt x="415" y="265"/>
                  </a:lnTo>
                  <a:lnTo>
                    <a:pt x="426" y="370"/>
                  </a:lnTo>
                  <a:lnTo>
                    <a:pt x="386" y="414"/>
                  </a:lnTo>
                  <a:lnTo>
                    <a:pt x="402" y="444"/>
                  </a:lnTo>
                  <a:lnTo>
                    <a:pt x="402" y="522"/>
                  </a:lnTo>
                  <a:lnTo>
                    <a:pt x="443" y="522"/>
                  </a:lnTo>
                  <a:lnTo>
                    <a:pt x="502" y="578"/>
                  </a:lnTo>
                  <a:lnTo>
                    <a:pt x="527" y="646"/>
                  </a:lnTo>
                  <a:lnTo>
                    <a:pt x="108" y="665"/>
                  </a:lnTo>
                  <a:lnTo>
                    <a:pt x="110" y="481"/>
                  </a:lnTo>
                  <a:lnTo>
                    <a:pt x="73" y="441"/>
                  </a:lnTo>
                  <a:lnTo>
                    <a:pt x="86" y="393"/>
                  </a:lnTo>
                  <a:lnTo>
                    <a:pt x="99" y="365"/>
                  </a:lnTo>
                  <a:lnTo>
                    <a:pt x="73" y="238"/>
                  </a:lnTo>
                  <a:lnTo>
                    <a:pt x="37" y="154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82">
              <a:extLst>
                <a:ext uri="{FF2B5EF4-FFF2-40B4-BE49-F238E27FC236}">
                  <a16:creationId xmlns:a16="http://schemas.microsoft.com/office/drawing/2014/main" id="{893B3352-5044-CEC3-4895-24E29526A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9055" y="3133844"/>
              <a:ext cx="529382" cy="684212"/>
            </a:xfrm>
            <a:custGeom>
              <a:avLst/>
              <a:gdLst>
                <a:gd name="T0" fmla="*/ 2147483647 w 449"/>
                <a:gd name="T1" fmla="*/ 2147483647 h 524"/>
                <a:gd name="T2" fmla="*/ 2147483647 w 449"/>
                <a:gd name="T3" fmla="*/ 2147483647 h 524"/>
                <a:gd name="T4" fmla="*/ 2147483647 w 449"/>
                <a:gd name="T5" fmla="*/ 2147483647 h 524"/>
                <a:gd name="T6" fmla="*/ 2147483647 w 449"/>
                <a:gd name="T7" fmla="*/ 0 h 524"/>
                <a:gd name="T8" fmla="*/ 2147483647 w 449"/>
                <a:gd name="T9" fmla="*/ 2147483647 h 524"/>
                <a:gd name="T10" fmla="*/ 2147483647 w 449"/>
                <a:gd name="T11" fmla="*/ 2147483647 h 524"/>
                <a:gd name="T12" fmla="*/ 2147483647 w 449"/>
                <a:gd name="T13" fmla="*/ 2147483647 h 524"/>
                <a:gd name="T14" fmla="*/ 2147483647 w 449"/>
                <a:gd name="T15" fmla="*/ 2147483647 h 524"/>
                <a:gd name="T16" fmla="*/ 2147483647 w 449"/>
                <a:gd name="T17" fmla="*/ 2147483647 h 524"/>
                <a:gd name="T18" fmla="*/ 2147483647 w 449"/>
                <a:gd name="T19" fmla="*/ 2147483647 h 524"/>
                <a:gd name="T20" fmla="*/ 2147483647 w 449"/>
                <a:gd name="T21" fmla="*/ 2147483647 h 524"/>
                <a:gd name="T22" fmla="*/ 2147483647 w 449"/>
                <a:gd name="T23" fmla="*/ 2147483647 h 524"/>
                <a:gd name="T24" fmla="*/ 2147483647 w 449"/>
                <a:gd name="T25" fmla="*/ 2147483647 h 524"/>
                <a:gd name="T26" fmla="*/ 2147483647 w 449"/>
                <a:gd name="T27" fmla="*/ 2147483647 h 524"/>
                <a:gd name="T28" fmla="*/ 2147483647 w 449"/>
                <a:gd name="T29" fmla="*/ 2147483647 h 524"/>
                <a:gd name="T30" fmla="*/ 2147483647 w 449"/>
                <a:gd name="T31" fmla="*/ 2147483647 h 524"/>
                <a:gd name="T32" fmla="*/ 2147483647 w 449"/>
                <a:gd name="T33" fmla="*/ 2147483647 h 524"/>
                <a:gd name="T34" fmla="*/ 2147483647 w 449"/>
                <a:gd name="T35" fmla="*/ 2147483647 h 524"/>
                <a:gd name="T36" fmla="*/ 2147483647 w 449"/>
                <a:gd name="T37" fmla="*/ 2147483647 h 524"/>
                <a:gd name="T38" fmla="*/ 2147483647 w 449"/>
                <a:gd name="T39" fmla="*/ 2147483647 h 524"/>
                <a:gd name="T40" fmla="*/ 2147483647 w 449"/>
                <a:gd name="T41" fmla="*/ 2147483647 h 524"/>
                <a:gd name="T42" fmla="*/ 2147483647 w 449"/>
                <a:gd name="T43" fmla="*/ 2147483647 h 524"/>
                <a:gd name="T44" fmla="*/ 2147483647 w 449"/>
                <a:gd name="T45" fmla="*/ 2147483647 h 524"/>
                <a:gd name="T46" fmla="*/ 2147483647 w 449"/>
                <a:gd name="T47" fmla="*/ 2147483647 h 524"/>
                <a:gd name="T48" fmla="*/ 2147483647 w 449"/>
                <a:gd name="T49" fmla="*/ 2147483647 h 524"/>
                <a:gd name="T50" fmla="*/ 2147483647 w 449"/>
                <a:gd name="T51" fmla="*/ 2147483647 h 524"/>
                <a:gd name="T52" fmla="*/ 2147483647 w 449"/>
                <a:gd name="T53" fmla="*/ 2147483647 h 524"/>
                <a:gd name="T54" fmla="*/ 2147483647 w 449"/>
                <a:gd name="T55" fmla="*/ 2147483647 h 524"/>
                <a:gd name="T56" fmla="*/ 2147483647 w 449"/>
                <a:gd name="T57" fmla="*/ 2147483647 h 524"/>
                <a:gd name="T58" fmla="*/ 2147483647 w 449"/>
                <a:gd name="T59" fmla="*/ 2147483647 h 524"/>
                <a:gd name="T60" fmla="*/ 2147483647 w 449"/>
                <a:gd name="T61" fmla="*/ 2147483647 h 524"/>
                <a:gd name="T62" fmla="*/ 2147483647 w 449"/>
                <a:gd name="T63" fmla="*/ 2147483647 h 524"/>
                <a:gd name="T64" fmla="*/ 2147483647 w 449"/>
                <a:gd name="T65" fmla="*/ 2147483647 h 524"/>
                <a:gd name="T66" fmla="*/ 0 w 449"/>
                <a:gd name="T67" fmla="*/ 2147483647 h 524"/>
                <a:gd name="T68" fmla="*/ 2147483647 w 449"/>
                <a:gd name="T69" fmla="*/ 2147483647 h 524"/>
                <a:gd name="T70" fmla="*/ 2147483647 w 449"/>
                <a:gd name="T71" fmla="*/ 2147483647 h 5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49"/>
                <a:gd name="T109" fmla="*/ 0 h 524"/>
                <a:gd name="T110" fmla="*/ 449 w 449"/>
                <a:gd name="T111" fmla="*/ 524 h 5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49" h="524">
                  <a:moveTo>
                    <a:pt x="32" y="35"/>
                  </a:moveTo>
                  <a:lnTo>
                    <a:pt x="66" y="30"/>
                  </a:lnTo>
                  <a:lnTo>
                    <a:pt x="97" y="30"/>
                  </a:lnTo>
                  <a:lnTo>
                    <a:pt x="116" y="0"/>
                  </a:lnTo>
                  <a:lnTo>
                    <a:pt x="131" y="38"/>
                  </a:lnTo>
                  <a:lnTo>
                    <a:pt x="179" y="38"/>
                  </a:lnTo>
                  <a:lnTo>
                    <a:pt x="205" y="74"/>
                  </a:lnTo>
                  <a:lnTo>
                    <a:pt x="255" y="64"/>
                  </a:lnTo>
                  <a:lnTo>
                    <a:pt x="289" y="87"/>
                  </a:lnTo>
                  <a:lnTo>
                    <a:pt x="352" y="103"/>
                  </a:lnTo>
                  <a:lnTo>
                    <a:pt x="363" y="130"/>
                  </a:lnTo>
                  <a:lnTo>
                    <a:pt x="395" y="132"/>
                  </a:lnTo>
                  <a:lnTo>
                    <a:pt x="386" y="159"/>
                  </a:lnTo>
                  <a:lnTo>
                    <a:pt x="397" y="190"/>
                  </a:lnTo>
                  <a:lnTo>
                    <a:pt x="376" y="229"/>
                  </a:lnTo>
                  <a:lnTo>
                    <a:pt x="391" y="237"/>
                  </a:lnTo>
                  <a:lnTo>
                    <a:pt x="426" y="195"/>
                  </a:lnTo>
                  <a:lnTo>
                    <a:pt x="424" y="180"/>
                  </a:lnTo>
                  <a:lnTo>
                    <a:pt x="439" y="174"/>
                  </a:lnTo>
                  <a:lnTo>
                    <a:pt x="449" y="195"/>
                  </a:lnTo>
                  <a:lnTo>
                    <a:pt x="421" y="224"/>
                  </a:lnTo>
                  <a:lnTo>
                    <a:pt x="410" y="290"/>
                  </a:lnTo>
                  <a:lnTo>
                    <a:pt x="410" y="402"/>
                  </a:lnTo>
                  <a:lnTo>
                    <a:pt x="426" y="421"/>
                  </a:lnTo>
                  <a:lnTo>
                    <a:pt x="420" y="490"/>
                  </a:lnTo>
                  <a:lnTo>
                    <a:pt x="206" y="524"/>
                  </a:lnTo>
                  <a:lnTo>
                    <a:pt x="153" y="492"/>
                  </a:lnTo>
                  <a:lnTo>
                    <a:pt x="165" y="450"/>
                  </a:lnTo>
                  <a:lnTo>
                    <a:pt x="139" y="405"/>
                  </a:lnTo>
                  <a:lnTo>
                    <a:pt x="116" y="348"/>
                  </a:lnTo>
                  <a:lnTo>
                    <a:pt x="56" y="292"/>
                  </a:lnTo>
                  <a:lnTo>
                    <a:pt x="19" y="292"/>
                  </a:lnTo>
                  <a:lnTo>
                    <a:pt x="19" y="214"/>
                  </a:lnTo>
                  <a:lnTo>
                    <a:pt x="0" y="185"/>
                  </a:lnTo>
                  <a:lnTo>
                    <a:pt x="42" y="140"/>
                  </a:lnTo>
                  <a:lnTo>
                    <a:pt x="32" y="3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83">
              <a:extLst>
                <a:ext uri="{FF2B5EF4-FFF2-40B4-BE49-F238E27FC236}">
                  <a16:creationId xmlns:a16="http://schemas.microsoft.com/office/drawing/2014/main" id="{58B5843F-1858-9A66-92F2-067E9C3EE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210" y="3673473"/>
              <a:ext cx="615906" cy="445136"/>
            </a:xfrm>
            <a:custGeom>
              <a:avLst/>
              <a:gdLst>
                <a:gd name="T0" fmla="*/ 2147483647 w 521"/>
                <a:gd name="T1" fmla="*/ 2147483647 h 339"/>
                <a:gd name="T2" fmla="*/ 0 w 521"/>
                <a:gd name="T3" fmla="*/ 2147483647 h 339"/>
                <a:gd name="T4" fmla="*/ 2147483647 w 521"/>
                <a:gd name="T5" fmla="*/ 2147483647 h 339"/>
                <a:gd name="T6" fmla="*/ 2147483647 w 521"/>
                <a:gd name="T7" fmla="*/ 2147483647 h 339"/>
                <a:gd name="T8" fmla="*/ 2147483647 w 521"/>
                <a:gd name="T9" fmla="*/ 2147483647 h 339"/>
                <a:gd name="T10" fmla="*/ 2147483647 w 521"/>
                <a:gd name="T11" fmla="*/ 2147483647 h 339"/>
                <a:gd name="T12" fmla="*/ 2147483647 w 521"/>
                <a:gd name="T13" fmla="*/ 2147483647 h 339"/>
                <a:gd name="T14" fmla="*/ 2147483647 w 521"/>
                <a:gd name="T15" fmla="*/ 2147483647 h 339"/>
                <a:gd name="T16" fmla="*/ 2147483647 w 521"/>
                <a:gd name="T17" fmla="*/ 2147483647 h 339"/>
                <a:gd name="T18" fmla="*/ 2147483647 w 521"/>
                <a:gd name="T19" fmla="*/ 2147483647 h 339"/>
                <a:gd name="T20" fmla="*/ 2147483647 w 521"/>
                <a:gd name="T21" fmla="*/ 2147483647 h 339"/>
                <a:gd name="T22" fmla="*/ 2147483647 w 521"/>
                <a:gd name="T23" fmla="*/ 2147483647 h 339"/>
                <a:gd name="T24" fmla="*/ 2147483647 w 521"/>
                <a:gd name="T25" fmla="*/ 2147483647 h 339"/>
                <a:gd name="T26" fmla="*/ 2147483647 w 521"/>
                <a:gd name="T27" fmla="*/ 2147483647 h 339"/>
                <a:gd name="T28" fmla="*/ 2147483647 w 521"/>
                <a:gd name="T29" fmla="*/ 0 h 339"/>
                <a:gd name="T30" fmla="*/ 2147483647 w 521"/>
                <a:gd name="T31" fmla="*/ 2147483647 h 339"/>
                <a:gd name="T32" fmla="*/ 2147483647 w 521"/>
                <a:gd name="T33" fmla="*/ 2147483647 h 339"/>
                <a:gd name="T34" fmla="*/ 2147483647 w 521"/>
                <a:gd name="T35" fmla="*/ 2147483647 h 3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21"/>
                <a:gd name="T55" fmla="*/ 0 h 339"/>
                <a:gd name="T56" fmla="*/ 521 w 521"/>
                <a:gd name="T57" fmla="*/ 339 h 3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21" h="339">
                  <a:moveTo>
                    <a:pt x="8" y="18"/>
                  </a:moveTo>
                  <a:lnTo>
                    <a:pt x="0" y="78"/>
                  </a:lnTo>
                  <a:lnTo>
                    <a:pt x="11" y="141"/>
                  </a:lnTo>
                  <a:lnTo>
                    <a:pt x="59" y="270"/>
                  </a:lnTo>
                  <a:lnTo>
                    <a:pt x="87" y="339"/>
                  </a:lnTo>
                  <a:lnTo>
                    <a:pt x="394" y="323"/>
                  </a:lnTo>
                  <a:lnTo>
                    <a:pt x="444" y="339"/>
                  </a:lnTo>
                  <a:lnTo>
                    <a:pt x="474" y="273"/>
                  </a:lnTo>
                  <a:lnTo>
                    <a:pt x="463" y="226"/>
                  </a:lnTo>
                  <a:lnTo>
                    <a:pt x="515" y="217"/>
                  </a:lnTo>
                  <a:lnTo>
                    <a:pt x="521" y="142"/>
                  </a:lnTo>
                  <a:lnTo>
                    <a:pt x="490" y="110"/>
                  </a:lnTo>
                  <a:lnTo>
                    <a:pt x="437" y="78"/>
                  </a:lnTo>
                  <a:lnTo>
                    <a:pt x="449" y="33"/>
                  </a:lnTo>
                  <a:lnTo>
                    <a:pt x="426" y="0"/>
                  </a:lnTo>
                  <a:lnTo>
                    <a:pt x="311" y="5"/>
                  </a:lnTo>
                  <a:lnTo>
                    <a:pt x="195" y="10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45" name="Freeform 84">
              <a:extLst>
                <a:ext uri="{FF2B5EF4-FFF2-40B4-BE49-F238E27FC236}">
                  <a16:creationId xmlns:a16="http://schemas.microsoft.com/office/drawing/2014/main" id="{AE4EC6F6-3300-67F4-BDD7-A9FEBCF2C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7393" y="3034798"/>
              <a:ext cx="569229" cy="273230"/>
            </a:xfrm>
            <a:custGeom>
              <a:avLst/>
              <a:gdLst>
                <a:gd name="T0" fmla="*/ 0 w 483"/>
                <a:gd name="T1" fmla="*/ 2147483647 h 209"/>
                <a:gd name="T2" fmla="*/ 2147483647 w 483"/>
                <a:gd name="T3" fmla="*/ 0 h 209"/>
                <a:gd name="T4" fmla="*/ 2147483647 w 483"/>
                <a:gd name="T5" fmla="*/ 2147483647 h 209"/>
                <a:gd name="T6" fmla="*/ 2147483647 w 483"/>
                <a:gd name="T7" fmla="*/ 2147483647 h 209"/>
                <a:gd name="T8" fmla="*/ 2147483647 w 483"/>
                <a:gd name="T9" fmla="*/ 2147483647 h 209"/>
                <a:gd name="T10" fmla="*/ 2147483647 w 483"/>
                <a:gd name="T11" fmla="*/ 2147483647 h 209"/>
                <a:gd name="T12" fmla="*/ 2147483647 w 483"/>
                <a:gd name="T13" fmla="*/ 2147483647 h 209"/>
                <a:gd name="T14" fmla="*/ 2147483647 w 483"/>
                <a:gd name="T15" fmla="*/ 2147483647 h 209"/>
                <a:gd name="T16" fmla="*/ 2147483647 w 483"/>
                <a:gd name="T17" fmla="*/ 2147483647 h 209"/>
                <a:gd name="T18" fmla="*/ 2147483647 w 483"/>
                <a:gd name="T19" fmla="*/ 2147483647 h 209"/>
                <a:gd name="T20" fmla="*/ 2147483647 w 483"/>
                <a:gd name="T21" fmla="*/ 2147483647 h 209"/>
                <a:gd name="T22" fmla="*/ 2147483647 w 483"/>
                <a:gd name="T23" fmla="*/ 2147483647 h 209"/>
                <a:gd name="T24" fmla="*/ 2147483647 w 483"/>
                <a:gd name="T25" fmla="*/ 2147483647 h 209"/>
                <a:gd name="T26" fmla="*/ 2147483647 w 483"/>
                <a:gd name="T27" fmla="*/ 2147483647 h 209"/>
                <a:gd name="T28" fmla="*/ 2147483647 w 483"/>
                <a:gd name="T29" fmla="*/ 2147483647 h 209"/>
                <a:gd name="T30" fmla="*/ 2147483647 w 483"/>
                <a:gd name="T31" fmla="*/ 2147483647 h 209"/>
                <a:gd name="T32" fmla="*/ 2147483647 w 483"/>
                <a:gd name="T33" fmla="*/ 2147483647 h 209"/>
                <a:gd name="T34" fmla="*/ 2147483647 w 483"/>
                <a:gd name="T35" fmla="*/ 2147483647 h 209"/>
                <a:gd name="T36" fmla="*/ 2147483647 w 483"/>
                <a:gd name="T37" fmla="*/ 2147483647 h 209"/>
                <a:gd name="T38" fmla="*/ 2147483647 w 483"/>
                <a:gd name="T39" fmla="*/ 2147483647 h 209"/>
                <a:gd name="T40" fmla="*/ 2147483647 w 483"/>
                <a:gd name="T41" fmla="*/ 2147483647 h 209"/>
                <a:gd name="T42" fmla="*/ 2147483647 w 483"/>
                <a:gd name="T43" fmla="*/ 2147483647 h 209"/>
                <a:gd name="T44" fmla="*/ 2147483647 w 483"/>
                <a:gd name="T45" fmla="*/ 2147483647 h 209"/>
                <a:gd name="T46" fmla="*/ 2147483647 w 483"/>
                <a:gd name="T47" fmla="*/ 2147483647 h 209"/>
                <a:gd name="T48" fmla="*/ 0 w 483"/>
                <a:gd name="T49" fmla="*/ 2147483647 h 2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3"/>
                <a:gd name="T76" fmla="*/ 0 h 209"/>
                <a:gd name="T77" fmla="*/ 483 w 483"/>
                <a:gd name="T78" fmla="*/ 209 h 209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3" h="209">
                  <a:moveTo>
                    <a:pt x="0" y="115"/>
                  </a:moveTo>
                  <a:lnTo>
                    <a:pt x="108" y="0"/>
                  </a:lnTo>
                  <a:lnTo>
                    <a:pt x="89" y="47"/>
                  </a:lnTo>
                  <a:lnTo>
                    <a:pt x="103" y="62"/>
                  </a:lnTo>
                  <a:lnTo>
                    <a:pt x="137" y="42"/>
                  </a:lnTo>
                  <a:lnTo>
                    <a:pt x="211" y="71"/>
                  </a:lnTo>
                  <a:lnTo>
                    <a:pt x="244" y="47"/>
                  </a:lnTo>
                  <a:lnTo>
                    <a:pt x="344" y="34"/>
                  </a:lnTo>
                  <a:lnTo>
                    <a:pt x="363" y="63"/>
                  </a:lnTo>
                  <a:lnTo>
                    <a:pt x="402" y="57"/>
                  </a:lnTo>
                  <a:lnTo>
                    <a:pt x="478" y="87"/>
                  </a:lnTo>
                  <a:lnTo>
                    <a:pt x="483" y="110"/>
                  </a:lnTo>
                  <a:lnTo>
                    <a:pt x="400" y="129"/>
                  </a:lnTo>
                  <a:lnTo>
                    <a:pt x="376" y="115"/>
                  </a:lnTo>
                  <a:lnTo>
                    <a:pt x="334" y="120"/>
                  </a:lnTo>
                  <a:lnTo>
                    <a:pt x="286" y="149"/>
                  </a:lnTo>
                  <a:lnTo>
                    <a:pt x="263" y="150"/>
                  </a:lnTo>
                  <a:lnTo>
                    <a:pt x="245" y="129"/>
                  </a:lnTo>
                  <a:lnTo>
                    <a:pt x="218" y="207"/>
                  </a:lnTo>
                  <a:lnTo>
                    <a:pt x="187" y="209"/>
                  </a:lnTo>
                  <a:lnTo>
                    <a:pt x="174" y="178"/>
                  </a:lnTo>
                  <a:lnTo>
                    <a:pt x="110" y="163"/>
                  </a:lnTo>
                  <a:lnTo>
                    <a:pt x="79" y="141"/>
                  </a:lnTo>
                  <a:lnTo>
                    <a:pt x="26" y="149"/>
                  </a:lnTo>
                  <a:lnTo>
                    <a:pt x="0" y="11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85">
              <a:extLst>
                <a:ext uri="{FF2B5EF4-FFF2-40B4-BE49-F238E27FC236}">
                  <a16:creationId xmlns:a16="http://schemas.microsoft.com/office/drawing/2014/main" id="{892F6E6B-0808-FEA9-BA23-52112DDD7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299" y="3227198"/>
              <a:ext cx="408707" cy="611351"/>
            </a:xfrm>
            <a:custGeom>
              <a:avLst/>
              <a:gdLst>
                <a:gd name="T0" fmla="*/ 2147483647 w 345"/>
                <a:gd name="T1" fmla="*/ 2147483647 h 468"/>
                <a:gd name="T2" fmla="*/ 2147483647 w 345"/>
                <a:gd name="T3" fmla="*/ 2147483647 h 468"/>
                <a:gd name="T4" fmla="*/ 2147483647 w 345"/>
                <a:gd name="T5" fmla="*/ 2147483647 h 468"/>
                <a:gd name="T6" fmla="*/ 2147483647 w 345"/>
                <a:gd name="T7" fmla="*/ 2147483647 h 468"/>
                <a:gd name="T8" fmla="*/ 2147483647 w 345"/>
                <a:gd name="T9" fmla="*/ 2147483647 h 468"/>
                <a:gd name="T10" fmla="*/ 2147483647 w 345"/>
                <a:gd name="T11" fmla="*/ 2147483647 h 468"/>
                <a:gd name="T12" fmla="*/ 0 w 345"/>
                <a:gd name="T13" fmla="*/ 2147483647 h 468"/>
                <a:gd name="T14" fmla="*/ 2147483647 w 345"/>
                <a:gd name="T15" fmla="*/ 2147483647 h 468"/>
                <a:gd name="T16" fmla="*/ 2147483647 w 345"/>
                <a:gd name="T17" fmla="*/ 2147483647 h 468"/>
                <a:gd name="T18" fmla="*/ 2147483647 w 345"/>
                <a:gd name="T19" fmla="*/ 2147483647 h 468"/>
                <a:gd name="T20" fmla="*/ 2147483647 w 345"/>
                <a:gd name="T21" fmla="*/ 2147483647 h 468"/>
                <a:gd name="T22" fmla="*/ 2147483647 w 345"/>
                <a:gd name="T23" fmla="*/ 2147483647 h 468"/>
                <a:gd name="T24" fmla="*/ 2147483647 w 345"/>
                <a:gd name="T25" fmla="*/ 2147483647 h 468"/>
                <a:gd name="T26" fmla="*/ 2147483647 w 345"/>
                <a:gd name="T27" fmla="*/ 2147483647 h 468"/>
                <a:gd name="T28" fmla="*/ 2147483647 w 345"/>
                <a:gd name="T29" fmla="*/ 2147483647 h 468"/>
                <a:gd name="T30" fmla="*/ 2147483647 w 345"/>
                <a:gd name="T31" fmla="*/ 2147483647 h 468"/>
                <a:gd name="T32" fmla="*/ 2147483647 w 345"/>
                <a:gd name="T33" fmla="*/ 2147483647 h 468"/>
                <a:gd name="T34" fmla="*/ 2147483647 w 345"/>
                <a:gd name="T35" fmla="*/ 2147483647 h 468"/>
                <a:gd name="T36" fmla="*/ 2147483647 w 345"/>
                <a:gd name="T37" fmla="*/ 2147483647 h 468"/>
                <a:gd name="T38" fmla="*/ 2147483647 w 345"/>
                <a:gd name="T39" fmla="*/ 2147483647 h 468"/>
                <a:gd name="T40" fmla="*/ 2147483647 w 345"/>
                <a:gd name="T41" fmla="*/ 2147483647 h 468"/>
                <a:gd name="T42" fmla="*/ 2147483647 w 345"/>
                <a:gd name="T43" fmla="*/ 2147483647 h 468"/>
                <a:gd name="T44" fmla="*/ 2147483647 w 345"/>
                <a:gd name="T45" fmla="*/ 2147483647 h 468"/>
                <a:gd name="T46" fmla="*/ 2147483647 w 345"/>
                <a:gd name="T47" fmla="*/ 2147483647 h 468"/>
                <a:gd name="T48" fmla="*/ 2147483647 w 345"/>
                <a:gd name="T49" fmla="*/ 2147483647 h 468"/>
                <a:gd name="T50" fmla="*/ 2147483647 w 345"/>
                <a:gd name="T51" fmla="*/ 2147483647 h 468"/>
                <a:gd name="T52" fmla="*/ 2147483647 w 345"/>
                <a:gd name="T53" fmla="*/ 2147483647 h 468"/>
                <a:gd name="T54" fmla="*/ 2147483647 w 345"/>
                <a:gd name="T55" fmla="*/ 2147483647 h 468"/>
                <a:gd name="T56" fmla="*/ 2147483647 w 345"/>
                <a:gd name="T57" fmla="*/ 2147483647 h 468"/>
                <a:gd name="T58" fmla="*/ 2147483647 w 345"/>
                <a:gd name="T59" fmla="*/ 2147483647 h 468"/>
                <a:gd name="T60" fmla="*/ 2147483647 w 345"/>
                <a:gd name="T61" fmla="*/ 2147483647 h 468"/>
                <a:gd name="T62" fmla="*/ 2147483647 w 345"/>
                <a:gd name="T63" fmla="*/ 2147483647 h 468"/>
                <a:gd name="T64" fmla="*/ 2147483647 w 345"/>
                <a:gd name="T65" fmla="*/ 2147483647 h 468"/>
                <a:gd name="T66" fmla="*/ 2147483647 w 345"/>
                <a:gd name="T67" fmla="*/ 2147483647 h 468"/>
                <a:gd name="T68" fmla="*/ 2147483647 w 345"/>
                <a:gd name="T69" fmla="*/ 2147483647 h 468"/>
                <a:gd name="T70" fmla="*/ 2147483647 w 345"/>
                <a:gd name="T71" fmla="*/ 2147483647 h 468"/>
                <a:gd name="T72" fmla="*/ 2147483647 w 345"/>
                <a:gd name="T73" fmla="*/ 2147483647 h 468"/>
                <a:gd name="T74" fmla="*/ 2147483647 w 345"/>
                <a:gd name="T75" fmla="*/ 2147483647 h 468"/>
                <a:gd name="T76" fmla="*/ 2147483647 w 345"/>
                <a:gd name="T77" fmla="*/ 2147483647 h 468"/>
                <a:gd name="T78" fmla="*/ 2147483647 w 345"/>
                <a:gd name="T79" fmla="*/ 2147483647 h 468"/>
                <a:gd name="T80" fmla="*/ 2147483647 w 345"/>
                <a:gd name="T81" fmla="*/ 2147483647 h 468"/>
                <a:gd name="T82" fmla="*/ 2147483647 w 345"/>
                <a:gd name="T83" fmla="*/ 0 h 468"/>
                <a:gd name="T84" fmla="*/ 2147483647 w 345"/>
                <a:gd name="T85" fmla="*/ 2147483647 h 4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5"/>
                <a:gd name="T130" fmla="*/ 0 h 468"/>
                <a:gd name="T131" fmla="*/ 345 w 345"/>
                <a:gd name="T132" fmla="*/ 468 h 4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5" h="468">
                  <a:moveTo>
                    <a:pt x="87" y="20"/>
                  </a:moveTo>
                  <a:lnTo>
                    <a:pt x="100" y="49"/>
                  </a:lnTo>
                  <a:lnTo>
                    <a:pt x="76" y="66"/>
                  </a:lnTo>
                  <a:lnTo>
                    <a:pt x="74" y="141"/>
                  </a:lnTo>
                  <a:lnTo>
                    <a:pt x="61" y="92"/>
                  </a:lnTo>
                  <a:lnTo>
                    <a:pt x="11" y="139"/>
                  </a:lnTo>
                  <a:lnTo>
                    <a:pt x="0" y="273"/>
                  </a:lnTo>
                  <a:lnTo>
                    <a:pt x="32" y="339"/>
                  </a:lnTo>
                  <a:lnTo>
                    <a:pt x="36" y="373"/>
                  </a:lnTo>
                  <a:lnTo>
                    <a:pt x="37" y="401"/>
                  </a:lnTo>
                  <a:lnTo>
                    <a:pt x="36" y="425"/>
                  </a:lnTo>
                  <a:lnTo>
                    <a:pt x="29" y="468"/>
                  </a:lnTo>
                  <a:lnTo>
                    <a:pt x="165" y="460"/>
                  </a:lnTo>
                  <a:lnTo>
                    <a:pt x="344" y="444"/>
                  </a:lnTo>
                  <a:lnTo>
                    <a:pt x="312" y="434"/>
                  </a:lnTo>
                  <a:lnTo>
                    <a:pt x="294" y="410"/>
                  </a:lnTo>
                  <a:lnTo>
                    <a:pt x="321" y="389"/>
                  </a:lnTo>
                  <a:lnTo>
                    <a:pt x="321" y="363"/>
                  </a:lnTo>
                  <a:lnTo>
                    <a:pt x="308" y="341"/>
                  </a:lnTo>
                  <a:lnTo>
                    <a:pt x="321" y="325"/>
                  </a:lnTo>
                  <a:lnTo>
                    <a:pt x="345" y="326"/>
                  </a:lnTo>
                  <a:lnTo>
                    <a:pt x="341" y="262"/>
                  </a:lnTo>
                  <a:lnTo>
                    <a:pt x="334" y="223"/>
                  </a:lnTo>
                  <a:lnTo>
                    <a:pt x="320" y="199"/>
                  </a:lnTo>
                  <a:lnTo>
                    <a:pt x="305" y="184"/>
                  </a:lnTo>
                  <a:lnTo>
                    <a:pt x="283" y="179"/>
                  </a:lnTo>
                  <a:lnTo>
                    <a:pt x="262" y="179"/>
                  </a:lnTo>
                  <a:lnTo>
                    <a:pt x="239" y="210"/>
                  </a:lnTo>
                  <a:lnTo>
                    <a:pt x="224" y="220"/>
                  </a:lnTo>
                  <a:lnTo>
                    <a:pt x="215" y="223"/>
                  </a:lnTo>
                  <a:lnTo>
                    <a:pt x="203" y="218"/>
                  </a:lnTo>
                  <a:lnTo>
                    <a:pt x="200" y="204"/>
                  </a:lnTo>
                  <a:lnTo>
                    <a:pt x="203" y="194"/>
                  </a:lnTo>
                  <a:lnTo>
                    <a:pt x="213" y="184"/>
                  </a:lnTo>
                  <a:lnTo>
                    <a:pt x="223" y="179"/>
                  </a:lnTo>
                  <a:lnTo>
                    <a:pt x="232" y="178"/>
                  </a:lnTo>
                  <a:lnTo>
                    <a:pt x="232" y="160"/>
                  </a:lnTo>
                  <a:lnTo>
                    <a:pt x="258" y="141"/>
                  </a:lnTo>
                  <a:lnTo>
                    <a:pt x="232" y="79"/>
                  </a:lnTo>
                  <a:lnTo>
                    <a:pt x="232" y="50"/>
                  </a:lnTo>
                  <a:lnTo>
                    <a:pt x="189" y="39"/>
                  </a:lnTo>
                  <a:lnTo>
                    <a:pt x="126" y="0"/>
                  </a:lnTo>
                  <a:lnTo>
                    <a:pt x="87" y="2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87">
              <a:extLst>
                <a:ext uri="{FF2B5EF4-FFF2-40B4-BE49-F238E27FC236}">
                  <a16:creationId xmlns:a16="http://schemas.microsoft.com/office/drawing/2014/main" id="{25E6A519-B007-07A9-41D3-7D80AB4D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7948" y="4096979"/>
              <a:ext cx="701290" cy="638674"/>
            </a:xfrm>
            <a:custGeom>
              <a:avLst/>
              <a:gdLst>
                <a:gd name="T0" fmla="*/ 0 w 594"/>
                <a:gd name="T1" fmla="*/ 2147483647 h 489"/>
                <a:gd name="T2" fmla="*/ 2147483647 w 594"/>
                <a:gd name="T3" fmla="*/ 0 h 489"/>
                <a:gd name="T4" fmla="*/ 2147483647 w 594"/>
                <a:gd name="T5" fmla="*/ 0 h 489"/>
                <a:gd name="T6" fmla="*/ 2147483647 w 594"/>
                <a:gd name="T7" fmla="*/ 2147483647 h 489"/>
                <a:gd name="T8" fmla="*/ 2147483647 w 594"/>
                <a:gd name="T9" fmla="*/ 2147483647 h 489"/>
                <a:gd name="T10" fmla="*/ 2147483647 w 594"/>
                <a:gd name="T11" fmla="*/ 2147483647 h 489"/>
                <a:gd name="T12" fmla="*/ 2147483647 w 594"/>
                <a:gd name="T13" fmla="*/ 2147483647 h 489"/>
                <a:gd name="T14" fmla="*/ 2147483647 w 594"/>
                <a:gd name="T15" fmla="*/ 2147483647 h 489"/>
                <a:gd name="T16" fmla="*/ 2147483647 w 594"/>
                <a:gd name="T17" fmla="*/ 2147483647 h 489"/>
                <a:gd name="T18" fmla="*/ 2147483647 w 594"/>
                <a:gd name="T19" fmla="*/ 2147483647 h 489"/>
                <a:gd name="T20" fmla="*/ 2147483647 w 594"/>
                <a:gd name="T21" fmla="*/ 2147483647 h 489"/>
                <a:gd name="T22" fmla="*/ 2147483647 w 594"/>
                <a:gd name="T23" fmla="*/ 2147483647 h 489"/>
                <a:gd name="T24" fmla="*/ 2147483647 w 594"/>
                <a:gd name="T25" fmla="*/ 2147483647 h 489"/>
                <a:gd name="T26" fmla="*/ 2147483647 w 594"/>
                <a:gd name="T27" fmla="*/ 2147483647 h 489"/>
                <a:gd name="T28" fmla="*/ 2147483647 w 594"/>
                <a:gd name="T29" fmla="*/ 2147483647 h 489"/>
                <a:gd name="T30" fmla="*/ 2147483647 w 594"/>
                <a:gd name="T31" fmla="*/ 2147483647 h 489"/>
                <a:gd name="T32" fmla="*/ 2147483647 w 594"/>
                <a:gd name="T33" fmla="*/ 2147483647 h 489"/>
                <a:gd name="T34" fmla="*/ 2147483647 w 594"/>
                <a:gd name="T35" fmla="*/ 2147483647 h 489"/>
                <a:gd name="T36" fmla="*/ 2147483647 w 594"/>
                <a:gd name="T37" fmla="*/ 2147483647 h 489"/>
                <a:gd name="T38" fmla="*/ 2147483647 w 594"/>
                <a:gd name="T39" fmla="*/ 2147483647 h 489"/>
                <a:gd name="T40" fmla="*/ 2147483647 w 594"/>
                <a:gd name="T41" fmla="*/ 2147483647 h 489"/>
                <a:gd name="T42" fmla="*/ 2147483647 w 594"/>
                <a:gd name="T43" fmla="*/ 2147483647 h 489"/>
                <a:gd name="T44" fmla="*/ 2147483647 w 594"/>
                <a:gd name="T45" fmla="*/ 2147483647 h 489"/>
                <a:gd name="T46" fmla="*/ 2147483647 w 594"/>
                <a:gd name="T47" fmla="*/ 2147483647 h 489"/>
                <a:gd name="T48" fmla="*/ 2147483647 w 594"/>
                <a:gd name="T49" fmla="*/ 2147483647 h 489"/>
                <a:gd name="T50" fmla="*/ 0 w 594"/>
                <a:gd name="T51" fmla="*/ 2147483647 h 48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94"/>
                <a:gd name="T79" fmla="*/ 0 h 489"/>
                <a:gd name="T80" fmla="*/ 594 w 594"/>
                <a:gd name="T81" fmla="*/ 489 h 48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94" h="489">
                  <a:moveTo>
                    <a:pt x="0" y="16"/>
                  </a:moveTo>
                  <a:lnTo>
                    <a:pt x="260" y="0"/>
                  </a:lnTo>
                  <a:lnTo>
                    <a:pt x="315" y="0"/>
                  </a:lnTo>
                  <a:lnTo>
                    <a:pt x="357" y="15"/>
                  </a:lnTo>
                  <a:lnTo>
                    <a:pt x="334" y="57"/>
                  </a:lnTo>
                  <a:lnTo>
                    <a:pt x="410" y="126"/>
                  </a:lnTo>
                  <a:lnTo>
                    <a:pt x="435" y="184"/>
                  </a:lnTo>
                  <a:lnTo>
                    <a:pt x="480" y="170"/>
                  </a:lnTo>
                  <a:lnTo>
                    <a:pt x="478" y="252"/>
                  </a:lnTo>
                  <a:lnTo>
                    <a:pt x="523" y="276"/>
                  </a:lnTo>
                  <a:lnTo>
                    <a:pt x="544" y="349"/>
                  </a:lnTo>
                  <a:lnTo>
                    <a:pt x="577" y="355"/>
                  </a:lnTo>
                  <a:lnTo>
                    <a:pt x="594" y="386"/>
                  </a:lnTo>
                  <a:lnTo>
                    <a:pt x="554" y="428"/>
                  </a:lnTo>
                  <a:lnTo>
                    <a:pt x="541" y="476"/>
                  </a:lnTo>
                  <a:lnTo>
                    <a:pt x="485" y="489"/>
                  </a:lnTo>
                  <a:lnTo>
                    <a:pt x="499" y="436"/>
                  </a:lnTo>
                  <a:lnTo>
                    <a:pt x="276" y="455"/>
                  </a:lnTo>
                  <a:lnTo>
                    <a:pt x="117" y="475"/>
                  </a:lnTo>
                  <a:lnTo>
                    <a:pt x="107" y="423"/>
                  </a:lnTo>
                  <a:lnTo>
                    <a:pt x="96" y="267"/>
                  </a:lnTo>
                  <a:lnTo>
                    <a:pt x="94" y="181"/>
                  </a:lnTo>
                  <a:lnTo>
                    <a:pt x="41" y="142"/>
                  </a:lnTo>
                  <a:lnTo>
                    <a:pt x="60" y="107"/>
                  </a:lnTo>
                  <a:lnTo>
                    <a:pt x="34" y="87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88">
              <a:extLst>
                <a:ext uri="{FF2B5EF4-FFF2-40B4-BE49-F238E27FC236}">
                  <a16:creationId xmlns:a16="http://schemas.microsoft.com/office/drawing/2014/main" id="{98A0C74A-D418-F2AC-002B-A529B0254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2991" y="3824888"/>
              <a:ext cx="342676" cy="625013"/>
            </a:xfrm>
            <a:custGeom>
              <a:avLst/>
              <a:gdLst>
                <a:gd name="T0" fmla="*/ 0 w 290"/>
                <a:gd name="T1" fmla="*/ 2147483647 h 477"/>
                <a:gd name="T2" fmla="*/ 2147483647 w 290"/>
                <a:gd name="T3" fmla="*/ 2147483647 h 477"/>
                <a:gd name="T4" fmla="*/ 2147483647 w 290"/>
                <a:gd name="T5" fmla="*/ 2147483647 h 477"/>
                <a:gd name="T6" fmla="*/ 2147483647 w 290"/>
                <a:gd name="T7" fmla="*/ 2147483647 h 477"/>
                <a:gd name="T8" fmla="*/ 2147483647 w 290"/>
                <a:gd name="T9" fmla="*/ 2147483647 h 477"/>
                <a:gd name="T10" fmla="*/ 2147483647 w 290"/>
                <a:gd name="T11" fmla="*/ 0 h 477"/>
                <a:gd name="T12" fmla="*/ 2147483647 w 290"/>
                <a:gd name="T13" fmla="*/ 2147483647 h 477"/>
                <a:gd name="T14" fmla="*/ 2147483647 w 290"/>
                <a:gd name="T15" fmla="*/ 2147483647 h 477"/>
                <a:gd name="T16" fmla="*/ 2147483647 w 290"/>
                <a:gd name="T17" fmla="*/ 2147483647 h 477"/>
                <a:gd name="T18" fmla="*/ 2147483647 w 290"/>
                <a:gd name="T19" fmla="*/ 2147483647 h 477"/>
                <a:gd name="T20" fmla="*/ 2147483647 w 290"/>
                <a:gd name="T21" fmla="*/ 2147483647 h 477"/>
                <a:gd name="T22" fmla="*/ 2147483647 w 290"/>
                <a:gd name="T23" fmla="*/ 2147483647 h 477"/>
                <a:gd name="T24" fmla="*/ 2147483647 w 290"/>
                <a:gd name="T25" fmla="*/ 2147483647 h 477"/>
                <a:gd name="T26" fmla="*/ 2147483647 w 290"/>
                <a:gd name="T27" fmla="*/ 2147483647 h 477"/>
                <a:gd name="T28" fmla="*/ 2147483647 w 290"/>
                <a:gd name="T29" fmla="*/ 2147483647 h 477"/>
                <a:gd name="T30" fmla="*/ 0 w 290"/>
                <a:gd name="T31" fmla="*/ 2147483647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0"/>
                <a:gd name="T49" fmla="*/ 0 h 477"/>
                <a:gd name="T50" fmla="*/ 290 w 290"/>
                <a:gd name="T51" fmla="*/ 477 h 47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0" h="477">
                  <a:moveTo>
                    <a:pt x="0" y="34"/>
                  </a:moveTo>
                  <a:lnTo>
                    <a:pt x="34" y="51"/>
                  </a:lnTo>
                  <a:lnTo>
                    <a:pt x="66" y="48"/>
                  </a:lnTo>
                  <a:lnTo>
                    <a:pt x="77" y="38"/>
                  </a:lnTo>
                  <a:lnTo>
                    <a:pt x="85" y="9"/>
                  </a:lnTo>
                  <a:lnTo>
                    <a:pt x="226" y="0"/>
                  </a:lnTo>
                  <a:lnTo>
                    <a:pt x="290" y="337"/>
                  </a:lnTo>
                  <a:lnTo>
                    <a:pt x="286" y="334"/>
                  </a:lnTo>
                  <a:lnTo>
                    <a:pt x="237" y="353"/>
                  </a:lnTo>
                  <a:lnTo>
                    <a:pt x="203" y="444"/>
                  </a:lnTo>
                  <a:lnTo>
                    <a:pt x="153" y="431"/>
                  </a:lnTo>
                  <a:lnTo>
                    <a:pt x="95" y="465"/>
                  </a:lnTo>
                  <a:lnTo>
                    <a:pt x="19" y="477"/>
                  </a:lnTo>
                  <a:lnTo>
                    <a:pt x="53" y="389"/>
                  </a:lnTo>
                  <a:lnTo>
                    <a:pt x="39" y="339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89">
              <a:extLst>
                <a:ext uri="{FF2B5EF4-FFF2-40B4-BE49-F238E27FC236}">
                  <a16:creationId xmlns:a16="http://schemas.microsoft.com/office/drawing/2014/main" id="{37C0AAB2-6178-7AFC-4A73-87B050853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0529" y="3699657"/>
              <a:ext cx="440583" cy="562398"/>
            </a:xfrm>
            <a:custGeom>
              <a:avLst/>
              <a:gdLst>
                <a:gd name="T0" fmla="*/ 0 w 432"/>
                <a:gd name="T1" fmla="*/ 2147483647 h 499"/>
                <a:gd name="T2" fmla="*/ 2147483647 w 432"/>
                <a:gd name="T3" fmla="*/ 2147483647 h 499"/>
                <a:gd name="T4" fmla="*/ 2147483647 w 432"/>
                <a:gd name="T5" fmla="*/ 2147483647 h 499"/>
                <a:gd name="T6" fmla="*/ 2147483647 w 432"/>
                <a:gd name="T7" fmla="*/ 2147483647 h 499"/>
                <a:gd name="T8" fmla="*/ 2147483647 w 432"/>
                <a:gd name="T9" fmla="*/ 2147483647 h 499"/>
                <a:gd name="T10" fmla="*/ 2147483647 w 432"/>
                <a:gd name="T11" fmla="*/ 0 h 499"/>
                <a:gd name="T12" fmla="*/ 2147483647 w 432"/>
                <a:gd name="T13" fmla="*/ 2147483647 h 499"/>
                <a:gd name="T14" fmla="*/ 2147483647 w 432"/>
                <a:gd name="T15" fmla="*/ 2147483647 h 499"/>
                <a:gd name="T16" fmla="*/ 2147483647 w 432"/>
                <a:gd name="T17" fmla="*/ 2147483647 h 499"/>
                <a:gd name="T18" fmla="*/ 2147483647 w 432"/>
                <a:gd name="T19" fmla="*/ 2147483647 h 499"/>
                <a:gd name="T20" fmla="*/ 2147483647 w 432"/>
                <a:gd name="T21" fmla="*/ 2147483647 h 499"/>
                <a:gd name="T22" fmla="*/ 2147483647 w 432"/>
                <a:gd name="T23" fmla="*/ 2147483647 h 499"/>
                <a:gd name="T24" fmla="*/ 2147483647 w 432"/>
                <a:gd name="T25" fmla="*/ 2147483647 h 499"/>
                <a:gd name="T26" fmla="*/ 2147483647 w 432"/>
                <a:gd name="T27" fmla="*/ 2147483647 h 499"/>
                <a:gd name="T28" fmla="*/ 2147483647 w 432"/>
                <a:gd name="T29" fmla="*/ 2147483647 h 499"/>
                <a:gd name="T30" fmla="*/ 2147483647 w 432"/>
                <a:gd name="T31" fmla="*/ 2147483647 h 499"/>
                <a:gd name="T32" fmla="*/ 2147483647 w 432"/>
                <a:gd name="T33" fmla="*/ 2147483647 h 499"/>
                <a:gd name="T34" fmla="*/ 2147483647 w 432"/>
                <a:gd name="T35" fmla="*/ 2147483647 h 499"/>
                <a:gd name="T36" fmla="*/ 0 w 432"/>
                <a:gd name="T37" fmla="*/ 2147483647 h 4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2"/>
                <a:gd name="T58" fmla="*/ 0 h 499"/>
                <a:gd name="T59" fmla="*/ 432 w 432"/>
                <a:gd name="T60" fmla="*/ 499 h 49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2" h="499">
                  <a:moveTo>
                    <a:pt x="0" y="112"/>
                  </a:moveTo>
                  <a:lnTo>
                    <a:pt x="195" y="94"/>
                  </a:lnTo>
                  <a:lnTo>
                    <a:pt x="235" y="101"/>
                  </a:lnTo>
                  <a:lnTo>
                    <a:pt x="327" y="58"/>
                  </a:lnTo>
                  <a:lnTo>
                    <a:pt x="347" y="19"/>
                  </a:lnTo>
                  <a:lnTo>
                    <a:pt x="402" y="0"/>
                  </a:lnTo>
                  <a:lnTo>
                    <a:pt x="432" y="189"/>
                  </a:lnTo>
                  <a:lnTo>
                    <a:pt x="409" y="210"/>
                  </a:lnTo>
                  <a:lnTo>
                    <a:pt x="415" y="340"/>
                  </a:lnTo>
                  <a:lnTo>
                    <a:pt x="372" y="351"/>
                  </a:lnTo>
                  <a:lnTo>
                    <a:pt x="347" y="424"/>
                  </a:lnTo>
                  <a:lnTo>
                    <a:pt x="314" y="414"/>
                  </a:lnTo>
                  <a:lnTo>
                    <a:pt x="302" y="499"/>
                  </a:lnTo>
                  <a:lnTo>
                    <a:pt x="254" y="463"/>
                  </a:lnTo>
                  <a:lnTo>
                    <a:pt x="159" y="485"/>
                  </a:lnTo>
                  <a:lnTo>
                    <a:pt x="115" y="452"/>
                  </a:lnTo>
                  <a:lnTo>
                    <a:pt x="64" y="452"/>
                  </a:lnTo>
                  <a:lnTo>
                    <a:pt x="36" y="311"/>
                  </a:lnTo>
                  <a:lnTo>
                    <a:pt x="0" y="11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90">
              <a:extLst>
                <a:ext uri="{FF2B5EF4-FFF2-40B4-BE49-F238E27FC236}">
                  <a16:creationId xmlns:a16="http://schemas.microsoft.com/office/drawing/2014/main" id="{F43D7C03-42F0-3550-2659-93257128A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5484" y="4208548"/>
              <a:ext cx="778705" cy="477013"/>
            </a:xfrm>
            <a:custGeom>
              <a:avLst/>
              <a:gdLst>
                <a:gd name="T0" fmla="*/ 0 w 761"/>
                <a:gd name="T1" fmla="*/ 2147483647 h 422"/>
                <a:gd name="T2" fmla="*/ 2147483647 w 761"/>
                <a:gd name="T3" fmla="*/ 2147483647 h 422"/>
                <a:gd name="T4" fmla="*/ 2147483647 w 761"/>
                <a:gd name="T5" fmla="*/ 2147483647 h 422"/>
                <a:gd name="T6" fmla="*/ 2147483647 w 761"/>
                <a:gd name="T7" fmla="*/ 2147483647 h 422"/>
                <a:gd name="T8" fmla="*/ 2147483647 w 761"/>
                <a:gd name="T9" fmla="*/ 2147483647 h 422"/>
                <a:gd name="T10" fmla="*/ 2147483647 w 761"/>
                <a:gd name="T11" fmla="*/ 2147483647 h 422"/>
                <a:gd name="T12" fmla="*/ 2147483647 w 761"/>
                <a:gd name="T13" fmla="*/ 2147483647 h 422"/>
                <a:gd name="T14" fmla="*/ 2147483647 w 761"/>
                <a:gd name="T15" fmla="*/ 2147483647 h 422"/>
                <a:gd name="T16" fmla="*/ 2147483647 w 761"/>
                <a:gd name="T17" fmla="*/ 2147483647 h 422"/>
                <a:gd name="T18" fmla="*/ 2147483647 w 761"/>
                <a:gd name="T19" fmla="*/ 2147483647 h 422"/>
                <a:gd name="T20" fmla="*/ 2147483647 w 761"/>
                <a:gd name="T21" fmla="*/ 2147483647 h 422"/>
                <a:gd name="T22" fmla="*/ 2147483647 w 761"/>
                <a:gd name="T23" fmla="*/ 2147483647 h 422"/>
                <a:gd name="T24" fmla="*/ 2147483647 w 761"/>
                <a:gd name="T25" fmla="*/ 2147483647 h 422"/>
                <a:gd name="T26" fmla="*/ 2147483647 w 761"/>
                <a:gd name="T27" fmla="*/ 2147483647 h 422"/>
                <a:gd name="T28" fmla="*/ 2147483647 w 761"/>
                <a:gd name="T29" fmla="*/ 0 h 422"/>
                <a:gd name="T30" fmla="*/ 2147483647 w 761"/>
                <a:gd name="T31" fmla="*/ 2147483647 h 422"/>
                <a:gd name="T32" fmla="*/ 2147483647 w 761"/>
                <a:gd name="T33" fmla="*/ 2147483647 h 422"/>
                <a:gd name="T34" fmla="*/ 2147483647 w 761"/>
                <a:gd name="T35" fmla="*/ 2147483647 h 422"/>
                <a:gd name="T36" fmla="*/ 2147483647 w 761"/>
                <a:gd name="T37" fmla="*/ 2147483647 h 422"/>
                <a:gd name="T38" fmla="*/ 2147483647 w 761"/>
                <a:gd name="T39" fmla="*/ 2147483647 h 422"/>
                <a:gd name="T40" fmla="*/ 2147483647 w 761"/>
                <a:gd name="T41" fmla="*/ 2147483647 h 422"/>
                <a:gd name="T42" fmla="*/ 2147483647 w 761"/>
                <a:gd name="T43" fmla="*/ 2147483647 h 422"/>
                <a:gd name="T44" fmla="*/ 2147483647 w 761"/>
                <a:gd name="T45" fmla="*/ 2147483647 h 422"/>
                <a:gd name="T46" fmla="*/ 2147483647 w 761"/>
                <a:gd name="T47" fmla="*/ 2147483647 h 422"/>
                <a:gd name="T48" fmla="*/ 2147483647 w 761"/>
                <a:gd name="T49" fmla="*/ 2147483647 h 422"/>
                <a:gd name="T50" fmla="*/ 2147483647 w 761"/>
                <a:gd name="T51" fmla="*/ 2147483647 h 422"/>
                <a:gd name="T52" fmla="*/ 2147483647 w 761"/>
                <a:gd name="T53" fmla="*/ 2147483647 h 422"/>
                <a:gd name="T54" fmla="*/ 2147483647 w 761"/>
                <a:gd name="T55" fmla="*/ 2147483647 h 422"/>
                <a:gd name="T56" fmla="*/ 0 w 761"/>
                <a:gd name="T57" fmla="*/ 2147483647 h 4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61"/>
                <a:gd name="T88" fmla="*/ 0 h 422"/>
                <a:gd name="T89" fmla="*/ 761 w 761"/>
                <a:gd name="T90" fmla="*/ 422 h 4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61" h="422">
                  <a:moveTo>
                    <a:pt x="0" y="422"/>
                  </a:moveTo>
                  <a:lnTo>
                    <a:pt x="185" y="395"/>
                  </a:lnTo>
                  <a:lnTo>
                    <a:pt x="185" y="377"/>
                  </a:lnTo>
                  <a:lnTo>
                    <a:pt x="632" y="316"/>
                  </a:lnTo>
                  <a:lnTo>
                    <a:pt x="639" y="283"/>
                  </a:lnTo>
                  <a:lnTo>
                    <a:pt x="705" y="259"/>
                  </a:lnTo>
                  <a:lnTo>
                    <a:pt x="712" y="225"/>
                  </a:lnTo>
                  <a:lnTo>
                    <a:pt x="741" y="214"/>
                  </a:lnTo>
                  <a:lnTo>
                    <a:pt x="761" y="164"/>
                  </a:lnTo>
                  <a:lnTo>
                    <a:pt x="700" y="113"/>
                  </a:lnTo>
                  <a:lnTo>
                    <a:pt x="688" y="46"/>
                  </a:lnTo>
                  <a:lnTo>
                    <a:pt x="639" y="13"/>
                  </a:lnTo>
                  <a:lnTo>
                    <a:pt x="541" y="31"/>
                  </a:lnTo>
                  <a:lnTo>
                    <a:pt x="501" y="3"/>
                  </a:lnTo>
                  <a:lnTo>
                    <a:pt x="449" y="0"/>
                  </a:lnTo>
                  <a:lnTo>
                    <a:pt x="459" y="46"/>
                  </a:lnTo>
                  <a:lnTo>
                    <a:pt x="397" y="71"/>
                  </a:lnTo>
                  <a:lnTo>
                    <a:pt x="356" y="176"/>
                  </a:lnTo>
                  <a:lnTo>
                    <a:pt x="300" y="158"/>
                  </a:lnTo>
                  <a:lnTo>
                    <a:pt x="233" y="198"/>
                  </a:lnTo>
                  <a:lnTo>
                    <a:pt x="146" y="213"/>
                  </a:lnTo>
                  <a:lnTo>
                    <a:pt x="146" y="273"/>
                  </a:lnTo>
                  <a:lnTo>
                    <a:pt x="103" y="271"/>
                  </a:lnTo>
                  <a:lnTo>
                    <a:pt x="105" y="323"/>
                  </a:lnTo>
                  <a:lnTo>
                    <a:pt x="60" y="302"/>
                  </a:lnTo>
                  <a:lnTo>
                    <a:pt x="34" y="311"/>
                  </a:lnTo>
                  <a:lnTo>
                    <a:pt x="57" y="347"/>
                  </a:lnTo>
                  <a:lnTo>
                    <a:pt x="9" y="393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91">
              <a:extLst>
                <a:ext uri="{FF2B5EF4-FFF2-40B4-BE49-F238E27FC236}">
                  <a16:creationId xmlns:a16="http://schemas.microsoft.com/office/drawing/2014/main" id="{98787F59-4815-E143-2CA3-7B5B25F85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392" y="4517069"/>
              <a:ext cx="895966" cy="360891"/>
            </a:xfrm>
            <a:custGeom>
              <a:avLst/>
              <a:gdLst>
                <a:gd name="T0" fmla="*/ 2147483647 w 757"/>
                <a:gd name="T1" fmla="*/ 2147483647 h 276"/>
                <a:gd name="T2" fmla="*/ 2147483647 w 757"/>
                <a:gd name="T3" fmla="*/ 2147483647 h 276"/>
                <a:gd name="T4" fmla="*/ 2147483647 w 757"/>
                <a:gd name="T5" fmla="*/ 2147483647 h 276"/>
                <a:gd name="T6" fmla="*/ 2147483647 w 757"/>
                <a:gd name="T7" fmla="*/ 2147483647 h 276"/>
                <a:gd name="T8" fmla="*/ 0 w 757"/>
                <a:gd name="T9" fmla="*/ 2147483647 h 276"/>
                <a:gd name="T10" fmla="*/ 2147483647 w 757"/>
                <a:gd name="T11" fmla="*/ 2147483647 h 276"/>
                <a:gd name="T12" fmla="*/ 2147483647 w 757"/>
                <a:gd name="T13" fmla="*/ 2147483647 h 276"/>
                <a:gd name="T14" fmla="*/ 2147483647 w 757"/>
                <a:gd name="T15" fmla="*/ 2147483647 h 276"/>
                <a:gd name="T16" fmla="*/ 2147483647 w 757"/>
                <a:gd name="T17" fmla="*/ 2147483647 h 276"/>
                <a:gd name="T18" fmla="*/ 2147483647 w 757"/>
                <a:gd name="T19" fmla="*/ 2147483647 h 276"/>
                <a:gd name="T20" fmla="*/ 2147483647 w 757"/>
                <a:gd name="T21" fmla="*/ 2147483647 h 276"/>
                <a:gd name="T22" fmla="*/ 2147483647 w 757"/>
                <a:gd name="T23" fmla="*/ 0 h 276"/>
                <a:gd name="T24" fmla="*/ 2147483647 w 757"/>
                <a:gd name="T25" fmla="*/ 2147483647 h 276"/>
                <a:gd name="T26" fmla="*/ 2147483647 w 757"/>
                <a:gd name="T27" fmla="*/ 2147483647 h 276"/>
                <a:gd name="T28" fmla="*/ 2147483647 w 757"/>
                <a:gd name="T29" fmla="*/ 2147483647 h 276"/>
                <a:gd name="T30" fmla="*/ 2147483647 w 757"/>
                <a:gd name="T31" fmla="*/ 2147483647 h 27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57"/>
                <a:gd name="T49" fmla="*/ 0 h 276"/>
                <a:gd name="T50" fmla="*/ 757 w 757"/>
                <a:gd name="T51" fmla="*/ 276 h 27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57" h="276">
                  <a:moveTo>
                    <a:pt x="45" y="125"/>
                  </a:moveTo>
                  <a:lnTo>
                    <a:pt x="45" y="130"/>
                  </a:lnTo>
                  <a:lnTo>
                    <a:pt x="32" y="156"/>
                  </a:lnTo>
                  <a:lnTo>
                    <a:pt x="47" y="192"/>
                  </a:lnTo>
                  <a:lnTo>
                    <a:pt x="0" y="222"/>
                  </a:lnTo>
                  <a:lnTo>
                    <a:pt x="9" y="276"/>
                  </a:lnTo>
                  <a:lnTo>
                    <a:pt x="208" y="259"/>
                  </a:lnTo>
                  <a:lnTo>
                    <a:pt x="444" y="232"/>
                  </a:lnTo>
                  <a:lnTo>
                    <a:pt x="562" y="211"/>
                  </a:lnTo>
                  <a:lnTo>
                    <a:pt x="586" y="140"/>
                  </a:lnTo>
                  <a:lnTo>
                    <a:pt x="628" y="137"/>
                  </a:lnTo>
                  <a:lnTo>
                    <a:pt x="757" y="0"/>
                  </a:lnTo>
                  <a:lnTo>
                    <a:pt x="589" y="33"/>
                  </a:lnTo>
                  <a:lnTo>
                    <a:pt x="198" y="90"/>
                  </a:lnTo>
                  <a:lnTo>
                    <a:pt x="202" y="106"/>
                  </a:lnTo>
                  <a:lnTo>
                    <a:pt x="45" y="12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92">
              <a:extLst>
                <a:ext uri="{FF2B5EF4-FFF2-40B4-BE49-F238E27FC236}">
                  <a16:creationId xmlns:a16="http://schemas.microsoft.com/office/drawing/2014/main" id="{5E4A4E2F-08C6-7FB2-6E47-25F142F81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8869" y="4848361"/>
              <a:ext cx="365445" cy="706982"/>
            </a:xfrm>
            <a:custGeom>
              <a:avLst/>
              <a:gdLst>
                <a:gd name="T0" fmla="*/ 2147483647 w 310"/>
                <a:gd name="T1" fmla="*/ 2147483647 h 540"/>
                <a:gd name="T2" fmla="*/ 2147483647 w 310"/>
                <a:gd name="T3" fmla="*/ 2147483647 h 540"/>
                <a:gd name="T4" fmla="*/ 0 w 310"/>
                <a:gd name="T5" fmla="*/ 2147483647 h 540"/>
                <a:gd name="T6" fmla="*/ 2147483647 w 310"/>
                <a:gd name="T7" fmla="*/ 2147483647 h 540"/>
                <a:gd name="T8" fmla="*/ 2147483647 w 310"/>
                <a:gd name="T9" fmla="*/ 2147483647 h 540"/>
                <a:gd name="T10" fmla="*/ 2147483647 w 310"/>
                <a:gd name="T11" fmla="*/ 2147483647 h 540"/>
                <a:gd name="T12" fmla="*/ 2147483647 w 310"/>
                <a:gd name="T13" fmla="*/ 2147483647 h 540"/>
                <a:gd name="T14" fmla="*/ 2147483647 w 310"/>
                <a:gd name="T15" fmla="*/ 2147483647 h 540"/>
                <a:gd name="T16" fmla="*/ 2147483647 w 310"/>
                <a:gd name="T17" fmla="*/ 2147483647 h 540"/>
                <a:gd name="T18" fmla="*/ 2147483647 w 310"/>
                <a:gd name="T19" fmla="*/ 2147483647 h 540"/>
                <a:gd name="T20" fmla="*/ 2147483647 w 310"/>
                <a:gd name="T21" fmla="*/ 2147483647 h 540"/>
                <a:gd name="T22" fmla="*/ 2147483647 w 310"/>
                <a:gd name="T23" fmla="*/ 2147483647 h 540"/>
                <a:gd name="T24" fmla="*/ 2147483647 w 310"/>
                <a:gd name="T25" fmla="*/ 2147483647 h 540"/>
                <a:gd name="T26" fmla="*/ 2147483647 w 310"/>
                <a:gd name="T27" fmla="*/ 0 h 540"/>
                <a:gd name="T28" fmla="*/ 2147483647 w 310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0"/>
                <a:gd name="T46" fmla="*/ 0 h 540"/>
                <a:gd name="T47" fmla="*/ 310 w 310"/>
                <a:gd name="T48" fmla="*/ 540 h 5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0" h="540">
                  <a:moveTo>
                    <a:pt x="88" y="17"/>
                  </a:moveTo>
                  <a:lnTo>
                    <a:pt x="41" y="109"/>
                  </a:lnTo>
                  <a:lnTo>
                    <a:pt x="0" y="169"/>
                  </a:lnTo>
                  <a:lnTo>
                    <a:pt x="13" y="240"/>
                  </a:lnTo>
                  <a:lnTo>
                    <a:pt x="62" y="337"/>
                  </a:lnTo>
                  <a:lnTo>
                    <a:pt x="25" y="435"/>
                  </a:lnTo>
                  <a:lnTo>
                    <a:pt x="9" y="487"/>
                  </a:lnTo>
                  <a:lnTo>
                    <a:pt x="189" y="466"/>
                  </a:lnTo>
                  <a:lnTo>
                    <a:pt x="197" y="532"/>
                  </a:lnTo>
                  <a:lnTo>
                    <a:pt x="235" y="540"/>
                  </a:lnTo>
                  <a:lnTo>
                    <a:pt x="244" y="506"/>
                  </a:lnTo>
                  <a:lnTo>
                    <a:pt x="310" y="497"/>
                  </a:lnTo>
                  <a:lnTo>
                    <a:pt x="296" y="387"/>
                  </a:lnTo>
                  <a:lnTo>
                    <a:pt x="293" y="0"/>
                  </a:lnTo>
                  <a:lnTo>
                    <a:pt x="88" y="1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93">
              <a:extLst>
                <a:ext uri="{FF2B5EF4-FFF2-40B4-BE49-F238E27FC236}">
                  <a16:creationId xmlns:a16="http://schemas.microsoft.com/office/drawing/2014/main" id="{B75925AF-9315-950D-51F8-E83DA9923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545" y="4815345"/>
              <a:ext cx="412122" cy="712674"/>
            </a:xfrm>
            <a:custGeom>
              <a:avLst/>
              <a:gdLst>
                <a:gd name="T0" fmla="*/ 0 w 350"/>
                <a:gd name="T1" fmla="*/ 2147483647 h 545"/>
                <a:gd name="T2" fmla="*/ 2147483647 w 350"/>
                <a:gd name="T3" fmla="*/ 0 h 545"/>
                <a:gd name="T4" fmla="*/ 2147483647 w 350"/>
                <a:gd name="T5" fmla="*/ 2147483647 h 545"/>
                <a:gd name="T6" fmla="*/ 2147483647 w 350"/>
                <a:gd name="T7" fmla="*/ 2147483647 h 545"/>
                <a:gd name="T8" fmla="*/ 2147483647 w 350"/>
                <a:gd name="T9" fmla="*/ 2147483647 h 545"/>
                <a:gd name="T10" fmla="*/ 2147483647 w 350"/>
                <a:gd name="T11" fmla="*/ 2147483647 h 545"/>
                <a:gd name="T12" fmla="*/ 2147483647 w 350"/>
                <a:gd name="T13" fmla="*/ 2147483647 h 545"/>
                <a:gd name="T14" fmla="*/ 2147483647 w 350"/>
                <a:gd name="T15" fmla="*/ 2147483647 h 545"/>
                <a:gd name="T16" fmla="*/ 2147483647 w 350"/>
                <a:gd name="T17" fmla="*/ 2147483647 h 545"/>
                <a:gd name="T18" fmla="*/ 2147483647 w 350"/>
                <a:gd name="T19" fmla="*/ 2147483647 h 545"/>
                <a:gd name="T20" fmla="*/ 2147483647 w 350"/>
                <a:gd name="T21" fmla="*/ 2147483647 h 545"/>
                <a:gd name="T22" fmla="*/ 2147483647 w 350"/>
                <a:gd name="T23" fmla="*/ 2147483647 h 545"/>
                <a:gd name="T24" fmla="*/ 2147483647 w 350"/>
                <a:gd name="T25" fmla="*/ 2147483647 h 545"/>
                <a:gd name="T26" fmla="*/ 2147483647 w 350"/>
                <a:gd name="T27" fmla="*/ 2147483647 h 545"/>
                <a:gd name="T28" fmla="*/ 0 w 350"/>
                <a:gd name="T29" fmla="*/ 2147483647 h 5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0"/>
                <a:gd name="T46" fmla="*/ 0 h 545"/>
                <a:gd name="T47" fmla="*/ 350 w 350"/>
                <a:gd name="T48" fmla="*/ 545 h 5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0" h="545">
                  <a:moveTo>
                    <a:pt x="0" y="27"/>
                  </a:moveTo>
                  <a:lnTo>
                    <a:pt x="228" y="0"/>
                  </a:lnTo>
                  <a:lnTo>
                    <a:pt x="300" y="252"/>
                  </a:lnTo>
                  <a:lnTo>
                    <a:pt x="350" y="292"/>
                  </a:lnTo>
                  <a:lnTo>
                    <a:pt x="310" y="366"/>
                  </a:lnTo>
                  <a:lnTo>
                    <a:pt x="349" y="437"/>
                  </a:lnTo>
                  <a:lnTo>
                    <a:pt x="116" y="463"/>
                  </a:lnTo>
                  <a:lnTo>
                    <a:pt x="126" y="524"/>
                  </a:lnTo>
                  <a:lnTo>
                    <a:pt x="92" y="545"/>
                  </a:lnTo>
                  <a:lnTo>
                    <a:pt x="65" y="468"/>
                  </a:lnTo>
                  <a:lnTo>
                    <a:pt x="49" y="531"/>
                  </a:lnTo>
                  <a:lnTo>
                    <a:pt x="19" y="524"/>
                  </a:lnTo>
                  <a:lnTo>
                    <a:pt x="10" y="461"/>
                  </a:lnTo>
                  <a:lnTo>
                    <a:pt x="2" y="407"/>
                  </a:lnTo>
                  <a:lnTo>
                    <a:pt x="0" y="2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94">
              <a:extLst>
                <a:ext uri="{FF2B5EF4-FFF2-40B4-BE49-F238E27FC236}">
                  <a16:creationId xmlns:a16="http://schemas.microsoft.com/office/drawing/2014/main" id="{EC15FD3B-0F22-F565-7AEC-55428E316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498" y="4778915"/>
              <a:ext cx="569229" cy="656890"/>
            </a:xfrm>
            <a:custGeom>
              <a:avLst/>
              <a:gdLst>
                <a:gd name="T0" fmla="*/ 0 w 484"/>
                <a:gd name="T1" fmla="*/ 2147483647 h 502"/>
                <a:gd name="T2" fmla="*/ 2147483647 w 484"/>
                <a:gd name="T3" fmla="*/ 2147483647 h 502"/>
                <a:gd name="T4" fmla="*/ 2147483647 w 484"/>
                <a:gd name="T5" fmla="*/ 2147483647 h 502"/>
                <a:gd name="T6" fmla="*/ 2147483647 w 484"/>
                <a:gd name="T7" fmla="*/ 0 h 502"/>
                <a:gd name="T8" fmla="*/ 2147483647 w 484"/>
                <a:gd name="T9" fmla="*/ 2147483647 h 502"/>
                <a:gd name="T10" fmla="*/ 2147483647 w 484"/>
                <a:gd name="T11" fmla="*/ 2147483647 h 502"/>
                <a:gd name="T12" fmla="*/ 2147483647 w 484"/>
                <a:gd name="T13" fmla="*/ 2147483647 h 502"/>
                <a:gd name="T14" fmla="*/ 2147483647 w 484"/>
                <a:gd name="T15" fmla="*/ 2147483647 h 502"/>
                <a:gd name="T16" fmla="*/ 2147483647 w 484"/>
                <a:gd name="T17" fmla="*/ 2147483647 h 502"/>
                <a:gd name="T18" fmla="*/ 2147483647 w 484"/>
                <a:gd name="T19" fmla="*/ 2147483647 h 502"/>
                <a:gd name="T20" fmla="*/ 2147483647 w 484"/>
                <a:gd name="T21" fmla="*/ 2147483647 h 502"/>
                <a:gd name="T22" fmla="*/ 2147483647 w 484"/>
                <a:gd name="T23" fmla="*/ 2147483647 h 502"/>
                <a:gd name="T24" fmla="*/ 2147483647 w 484"/>
                <a:gd name="T25" fmla="*/ 2147483647 h 502"/>
                <a:gd name="T26" fmla="*/ 2147483647 w 484"/>
                <a:gd name="T27" fmla="*/ 2147483647 h 502"/>
                <a:gd name="T28" fmla="*/ 2147483647 w 484"/>
                <a:gd name="T29" fmla="*/ 2147483647 h 502"/>
                <a:gd name="T30" fmla="*/ 2147483647 w 484"/>
                <a:gd name="T31" fmla="*/ 2147483647 h 502"/>
                <a:gd name="T32" fmla="*/ 2147483647 w 484"/>
                <a:gd name="T33" fmla="*/ 2147483647 h 502"/>
                <a:gd name="T34" fmla="*/ 2147483647 w 484"/>
                <a:gd name="T35" fmla="*/ 2147483647 h 502"/>
                <a:gd name="T36" fmla="*/ 0 w 484"/>
                <a:gd name="T37" fmla="*/ 2147483647 h 50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4"/>
                <a:gd name="T58" fmla="*/ 0 h 502"/>
                <a:gd name="T59" fmla="*/ 484 w 484"/>
                <a:gd name="T60" fmla="*/ 502 h 50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4" h="502">
                  <a:moveTo>
                    <a:pt x="0" y="31"/>
                  </a:moveTo>
                  <a:lnTo>
                    <a:pt x="5" y="31"/>
                  </a:lnTo>
                  <a:lnTo>
                    <a:pt x="118" y="10"/>
                  </a:lnTo>
                  <a:lnTo>
                    <a:pt x="218" y="0"/>
                  </a:lnTo>
                  <a:lnTo>
                    <a:pt x="203" y="26"/>
                  </a:lnTo>
                  <a:lnTo>
                    <a:pt x="234" y="26"/>
                  </a:lnTo>
                  <a:lnTo>
                    <a:pt x="407" y="181"/>
                  </a:lnTo>
                  <a:lnTo>
                    <a:pt x="474" y="281"/>
                  </a:lnTo>
                  <a:lnTo>
                    <a:pt x="484" y="349"/>
                  </a:lnTo>
                  <a:lnTo>
                    <a:pt x="461" y="365"/>
                  </a:lnTo>
                  <a:lnTo>
                    <a:pt x="474" y="433"/>
                  </a:lnTo>
                  <a:lnTo>
                    <a:pt x="426" y="436"/>
                  </a:lnTo>
                  <a:lnTo>
                    <a:pt x="426" y="494"/>
                  </a:lnTo>
                  <a:lnTo>
                    <a:pt x="387" y="465"/>
                  </a:lnTo>
                  <a:lnTo>
                    <a:pt x="139" y="502"/>
                  </a:lnTo>
                  <a:lnTo>
                    <a:pt x="82" y="394"/>
                  </a:lnTo>
                  <a:lnTo>
                    <a:pt x="122" y="320"/>
                  </a:lnTo>
                  <a:lnTo>
                    <a:pt x="69" y="283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95">
              <a:extLst>
                <a:ext uri="{FF2B5EF4-FFF2-40B4-BE49-F238E27FC236}">
                  <a16:creationId xmlns:a16="http://schemas.microsoft.com/office/drawing/2014/main" id="{C0B52338-6DAC-04A7-17E4-ED830D4E6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1574" y="4684271"/>
              <a:ext cx="522552" cy="457660"/>
            </a:xfrm>
            <a:custGeom>
              <a:avLst/>
              <a:gdLst>
                <a:gd name="T0" fmla="*/ 2147483647 w 442"/>
                <a:gd name="T1" fmla="*/ 2147483647 h 351"/>
                <a:gd name="T2" fmla="*/ 2147483647 w 442"/>
                <a:gd name="T3" fmla="*/ 2147483647 h 351"/>
                <a:gd name="T4" fmla="*/ 2147483647 w 442"/>
                <a:gd name="T5" fmla="*/ 0 h 351"/>
                <a:gd name="T6" fmla="*/ 2147483647 w 442"/>
                <a:gd name="T7" fmla="*/ 2147483647 h 351"/>
                <a:gd name="T8" fmla="*/ 2147483647 w 442"/>
                <a:gd name="T9" fmla="*/ 2147483647 h 351"/>
                <a:gd name="T10" fmla="*/ 2147483647 w 442"/>
                <a:gd name="T11" fmla="*/ 2147483647 h 351"/>
                <a:gd name="T12" fmla="*/ 2147483647 w 442"/>
                <a:gd name="T13" fmla="*/ 2147483647 h 351"/>
                <a:gd name="T14" fmla="*/ 2147483647 w 442"/>
                <a:gd name="T15" fmla="*/ 2147483647 h 351"/>
                <a:gd name="T16" fmla="*/ 2147483647 w 442"/>
                <a:gd name="T17" fmla="*/ 2147483647 h 351"/>
                <a:gd name="T18" fmla="*/ 2147483647 w 442"/>
                <a:gd name="T19" fmla="*/ 2147483647 h 351"/>
                <a:gd name="T20" fmla="*/ 2147483647 w 442"/>
                <a:gd name="T21" fmla="*/ 2147483647 h 351"/>
                <a:gd name="T22" fmla="*/ 2147483647 w 442"/>
                <a:gd name="T23" fmla="*/ 2147483647 h 351"/>
                <a:gd name="T24" fmla="*/ 2147483647 w 442"/>
                <a:gd name="T25" fmla="*/ 2147483647 h 351"/>
                <a:gd name="T26" fmla="*/ 2147483647 w 442"/>
                <a:gd name="T27" fmla="*/ 2147483647 h 351"/>
                <a:gd name="T28" fmla="*/ 0 w 442"/>
                <a:gd name="T29" fmla="*/ 2147483647 h 351"/>
                <a:gd name="T30" fmla="*/ 2147483647 w 442"/>
                <a:gd name="T31" fmla="*/ 2147483647 h 3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2"/>
                <a:gd name="T49" fmla="*/ 0 h 351"/>
                <a:gd name="T50" fmla="*/ 442 w 442"/>
                <a:gd name="T51" fmla="*/ 351 h 3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2" h="351">
                  <a:moveTo>
                    <a:pt x="16" y="63"/>
                  </a:moveTo>
                  <a:lnTo>
                    <a:pt x="52" y="30"/>
                  </a:lnTo>
                  <a:lnTo>
                    <a:pt x="184" y="0"/>
                  </a:lnTo>
                  <a:lnTo>
                    <a:pt x="225" y="20"/>
                  </a:lnTo>
                  <a:lnTo>
                    <a:pt x="310" y="5"/>
                  </a:lnTo>
                  <a:lnTo>
                    <a:pt x="379" y="55"/>
                  </a:lnTo>
                  <a:lnTo>
                    <a:pt x="442" y="94"/>
                  </a:lnTo>
                  <a:lnTo>
                    <a:pt x="407" y="199"/>
                  </a:lnTo>
                  <a:lnTo>
                    <a:pt x="354" y="252"/>
                  </a:lnTo>
                  <a:lnTo>
                    <a:pt x="296" y="268"/>
                  </a:lnTo>
                  <a:lnTo>
                    <a:pt x="307" y="310"/>
                  </a:lnTo>
                  <a:lnTo>
                    <a:pt x="271" y="351"/>
                  </a:lnTo>
                  <a:lnTo>
                    <a:pt x="204" y="252"/>
                  </a:lnTo>
                  <a:lnTo>
                    <a:pt x="29" y="94"/>
                  </a:lnTo>
                  <a:lnTo>
                    <a:pt x="0" y="94"/>
                  </a:lnTo>
                  <a:lnTo>
                    <a:pt x="16" y="63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96">
              <a:extLst>
                <a:ext uri="{FF2B5EF4-FFF2-40B4-BE49-F238E27FC236}">
                  <a16:creationId xmlns:a16="http://schemas.microsoft.com/office/drawing/2014/main" id="{97861388-55D6-10F7-93E3-C9A73E57E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9298" y="5344728"/>
              <a:ext cx="977935" cy="733166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97">
              <a:extLst>
                <a:ext uri="{FF2B5EF4-FFF2-40B4-BE49-F238E27FC236}">
                  <a16:creationId xmlns:a16="http://schemas.microsoft.com/office/drawing/2014/main" id="{47A1B081-5E15-837C-2774-91806B412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974" y="4377040"/>
              <a:ext cx="901658" cy="436029"/>
            </a:xfrm>
            <a:custGeom>
              <a:avLst/>
              <a:gdLst>
                <a:gd name="T0" fmla="*/ 2147483647 w 762"/>
                <a:gd name="T1" fmla="*/ 2147483647 h 334"/>
                <a:gd name="T2" fmla="*/ 0 w 762"/>
                <a:gd name="T3" fmla="*/ 2147483647 h 334"/>
                <a:gd name="T4" fmla="*/ 2147483647 w 762"/>
                <a:gd name="T5" fmla="*/ 2147483647 h 334"/>
                <a:gd name="T6" fmla="*/ 2147483647 w 762"/>
                <a:gd name="T7" fmla="*/ 2147483647 h 334"/>
                <a:gd name="T8" fmla="*/ 2147483647 w 762"/>
                <a:gd name="T9" fmla="*/ 2147483647 h 334"/>
                <a:gd name="T10" fmla="*/ 2147483647 w 762"/>
                <a:gd name="T11" fmla="*/ 2147483647 h 334"/>
                <a:gd name="T12" fmla="*/ 2147483647 w 762"/>
                <a:gd name="T13" fmla="*/ 2147483647 h 334"/>
                <a:gd name="T14" fmla="*/ 2147483647 w 762"/>
                <a:gd name="T15" fmla="*/ 2147483647 h 334"/>
                <a:gd name="T16" fmla="*/ 2147483647 w 762"/>
                <a:gd name="T17" fmla="*/ 2147483647 h 334"/>
                <a:gd name="T18" fmla="*/ 2147483647 w 762"/>
                <a:gd name="T19" fmla="*/ 2147483647 h 334"/>
                <a:gd name="T20" fmla="*/ 2147483647 w 762"/>
                <a:gd name="T21" fmla="*/ 2147483647 h 334"/>
                <a:gd name="T22" fmla="*/ 2147483647 w 762"/>
                <a:gd name="T23" fmla="*/ 2147483647 h 334"/>
                <a:gd name="T24" fmla="*/ 2147483647 w 762"/>
                <a:gd name="T25" fmla="*/ 2147483647 h 334"/>
                <a:gd name="T26" fmla="*/ 2147483647 w 762"/>
                <a:gd name="T27" fmla="*/ 2147483647 h 334"/>
                <a:gd name="T28" fmla="*/ 2147483647 w 762"/>
                <a:gd name="T29" fmla="*/ 2147483647 h 334"/>
                <a:gd name="T30" fmla="*/ 2147483647 w 762"/>
                <a:gd name="T31" fmla="*/ 2147483647 h 334"/>
                <a:gd name="T32" fmla="*/ 2147483647 w 762"/>
                <a:gd name="T33" fmla="*/ 2147483647 h 334"/>
                <a:gd name="T34" fmla="*/ 2147483647 w 762"/>
                <a:gd name="T35" fmla="*/ 2147483647 h 334"/>
                <a:gd name="T36" fmla="*/ 2147483647 w 762"/>
                <a:gd name="T37" fmla="*/ 2147483647 h 334"/>
                <a:gd name="T38" fmla="*/ 2147483647 w 762"/>
                <a:gd name="T39" fmla="*/ 2147483647 h 334"/>
                <a:gd name="T40" fmla="*/ 2147483647 w 762"/>
                <a:gd name="T41" fmla="*/ 2147483647 h 334"/>
                <a:gd name="T42" fmla="*/ 2147483647 w 762"/>
                <a:gd name="T43" fmla="*/ 2147483647 h 334"/>
                <a:gd name="T44" fmla="*/ 2147483647 w 762"/>
                <a:gd name="T45" fmla="*/ 2147483647 h 334"/>
                <a:gd name="T46" fmla="*/ 2147483647 w 762"/>
                <a:gd name="T47" fmla="*/ 2147483647 h 334"/>
                <a:gd name="T48" fmla="*/ 2147483647 w 762"/>
                <a:gd name="T49" fmla="*/ 2147483647 h 334"/>
                <a:gd name="T50" fmla="*/ 2147483647 w 762"/>
                <a:gd name="T51" fmla="*/ 2147483647 h 334"/>
                <a:gd name="T52" fmla="*/ 2147483647 w 762"/>
                <a:gd name="T53" fmla="*/ 2147483647 h 334"/>
                <a:gd name="T54" fmla="*/ 2147483647 w 762"/>
                <a:gd name="T55" fmla="*/ 2147483647 h 334"/>
                <a:gd name="T56" fmla="*/ 2147483647 w 762"/>
                <a:gd name="T57" fmla="*/ 2147483647 h 334"/>
                <a:gd name="T58" fmla="*/ 2147483647 w 762"/>
                <a:gd name="T59" fmla="*/ 0 h 334"/>
                <a:gd name="T60" fmla="*/ 2147483647 w 762"/>
                <a:gd name="T61" fmla="*/ 2147483647 h 334"/>
                <a:gd name="T62" fmla="*/ 2147483647 w 762"/>
                <a:gd name="T63" fmla="*/ 2147483647 h 334"/>
                <a:gd name="T64" fmla="*/ 2147483647 w 762"/>
                <a:gd name="T65" fmla="*/ 2147483647 h 334"/>
                <a:gd name="T66" fmla="*/ 2147483647 w 762"/>
                <a:gd name="T67" fmla="*/ 2147483647 h 3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62"/>
                <a:gd name="T103" fmla="*/ 0 h 334"/>
                <a:gd name="T104" fmla="*/ 762 w 762"/>
                <a:gd name="T105" fmla="*/ 334 h 3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62" h="334">
                  <a:moveTo>
                    <a:pt x="26" y="247"/>
                  </a:moveTo>
                  <a:lnTo>
                    <a:pt x="0" y="318"/>
                  </a:lnTo>
                  <a:lnTo>
                    <a:pt x="98" y="308"/>
                  </a:lnTo>
                  <a:lnTo>
                    <a:pt x="137" y="276"/>
                  </a:lnTo>
                  <a:lnTo>
                    <a:pt x="271" y="240"/>
                  </a:lnTo>
                  <a:lnTo>
                    <a:pt x="308" y="260"/>
                  </a:lnTo>
                  <a:lnTo>
                    <a:pt x="397" y="247"/>
                  </a:lnTo>
                  <a:lnTo>
                    <a:pt x="397" y="252"/>
                  </a:lnTo>
                  <a:lnTo>
                    <a:pt x="529" y="334"/>
                  </a:lnTo>
                  <a:lnTo>
                    <a:pt x="607" y="310"/>
                  </a:lnTo>
                  <a:lnTo>
                    <a:pt x="651" y="218"/>
                  </a:lnTo>
                  <a:lnTo>
                    <a:pt x="726" y="192"/>
                  </a:lnTo>
                  <a:lnTo>
                    <a:pt x="762" y="124"/>
                  </a:lnTo>
                  <a:lnTo>
                    <a:pt x="760" y="42"/>
                  </a:lnTo>
                  <a:lnTo>
                    <a:pt x="751" y="110"/>
                  </a:lnTo>
                  <a:lnTo>
                    <a:pt x="709" y="168"/>
                  </a:lnTo>
                  <a:lnTo>
                    <a:pt x="693" y="163"/>
                  </a:lnTo>
                  <a:lnTo>
                    <a:pt x="636" y="179"/>
                  </a:lnTo>
                  <a:lnTo>
                    <a:pt x="636" y="160"/>
                  </a:lnTo>
                  <a:lnTo>
                    <a:pt x="693" y="140"/>
                  </a:lnTo>
                  <a:lnTo>
                    <a:pt x="641" y="134"/>
                  </a:lnTo>
                  <a:lnTo>
                    <a:pt x="699" y="116"/>
                  </a:lnTo>
                  <a:lnTo>
                    <a:pt x="722" y="126"/>
                  </a:lnTo>
                  <a:lnTo>
                    <a:pt x="733" y="61"/>
                  </a:lnTo>
                  <a:lnTo>
                    <a:pt x="718" y="47"/>
                  </a:lnTo>
                  <a:lnTo>
                    <a:pt x="649" y="73"/>
                  </a:lnTo>
                  <a:lnTo>
                    <a:pt x="651" y="34"/>
                  </a:lnTo>
                  <a:lnTo>
                    <a:pt x="680" y="44"/>
                  </a:lnTo>
                  <a:lnTo>
                    <a:pt x="718" y="14"/>
                  </a:lnTo>
                  <a:lnTo>
                    <a:pt x="697" y="0"/>
                  </a:lnTo>
                  <a:lnTo>
                    <a:pt x="470" y="52"/>
                  </a:lnTo>
                  <a:lnTo>
                    <a:pt x="190" y="108"/>
                  </a:lnTo>
                  <a:lnTo>
                    <a:pt x="63" y="245"/>
                  </a:lnTo>
                  <a:lnTo>
                    <a:pt x="26" y="24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98">
              <a:extLst>
                <a:ext uri="{FF2B5EF4-FFF2-40B4-BE49-F238E27FC236}">
                  <a16:creationId xmlns:a16="http://schemas.microsoft.com/office/drawing/2014/main" id="{6D8D27AB-B2C8-9642-EE33-1D3AD90BD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405" y="4016148"/>
              <a:ext cx="786674" cy="541906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99">
              <a:extLst>
                <a:ext uri="{FF2B5EF4-FFF2-40B4-BE49-F238E27FC236}">
                  <a16:creationId xmlns:a16="http://schemas.microsoft.com/office/drawing/2014/main" id="{7CC87D9A-1472-FDBC-7F79-F44FC6E95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0190" y="3907995"/>
              <a:ext cx="447413" cy="516860"/>
            </a:xfrm>
            <a:custGeom>
              <a:avLst/>
              <a:gdLst>
                <a:gd name="T0" fmla="*/ 2147483647 w 440"/>
                <a:gd name="T1" fmla="*/ 2147483647 h 458"/>
                <a:gd name="T2" fmla="*/ 2147483647 w 440"/>
                <a:gd name="T3" fmla="*/ 2147483647 h 458"/>
                <a:gd name="T4" fmla="*/ 0 w 440"/>
                <a:gd name="T5" fmla="*/ 2147483647 h 458"/>
                <a:gd name="T6" fmla="*/ 2147483647 w 440"/>
                <a:gd name="T7" fmla="*/ 2147483647 h 458"/>
                <a:gd name="T8" fmla="*/ 2147483647 w 440"/>
                <a:gd name="T9" fmla="*/ 2147483647 h 458"/>
                <a:gd name="T10" fmla="*/ 2147483647 w 440"/>
                <a:gd name="T11" fmla="*/ 2147483647 h 458"/>
                <a:gd name="T12" fmla="*/ 2147483647 w 440"/>
                <a:gd name="T13" fmla="*/ 2147483647 h 458"/>
                <a:gd name="T14" fmla="*/ 2147483647 w 440"/>
                <a:gd name="T15" fmla="*/ 2147483647 h 458"/>
                <a:gd name="T16" fmla="*/ 2147483647 w 440"/>
                <a:gd name="T17" fmla="*/ 2147483647 h 458"/>
                <a:gd name="T18" fmla="*/ 2147483647 w 440"/>
                <a:gd name="T19" fmla="*/ 2147483647 h 458"/>
                <a:gd name="T20" fmla="*/ 2147483647 w 440"/>
                <a:gd name="T21" fmla="*/ 2147483647 h 458"/>
                <a:gd name="T22" fmla="*/ 2147483647 w 440"/>
                <a:gd name="T23" fmla="*/ 2147483647 h 458"/>
                <a:gd name="T24" fmla="*/ 2147483647 w 440"/>
                <a:gd name="T25" fmla="*/ 2147483647 h 458"/>
                <a:gd name="T26" fmla="*/ 2147483647 w 440"/>
                <a:gd name="T27" fmla="*/ 2147483647 h 458"/>
                <a:gd name="T28" fmla="*/ 2147483647 w 440"/>
                <a:gd name="T29" fmla="*/ 2147483647 h 458"/>
                <a:gd name="T30" fmla="*/ 2147483647 w 440"/>
                <a:gd name="T31" fmla="*/ 2147483647 h 458"/>
                <a:gd name="T32" fmla="*/ 2147483647 w 440"/>
                <a:gd name="T33" fmla="*/ 0 h 458"/>
                <a:gd name="T34" fmla="*/ 2147483647 w 440"/>
                <a:gd name="T35" fmla="*/ 2147483647 h 458"/>
                <a:gd name="T36" fmla="*/ 2147483647 w 440"/>
                <a:gd name="T37" fmla="*/ 2147483647 h 458"/>
                <a:gd name="T38" fmla="*/ 2147483647 w 440"/>
                <a:gd name="T39" fmla="*/ 2147483647 h 458"/>
                <a:gd name="T40" fmla="*/ 2147483647 w 440"/>
                <a:gd name="T41" fmla="*/ 2147483647 h 4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40"/>
                <a:gd name="T64" fmla="*/ 0 h 458"/>
                <a:gd name="T65" fmla="*/ 440 w 440"/>
                <a:gd name="T66" fmla="*/ 458 h 4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40" h="458">
                  <a:moveTo>
                    <a:pt x="45" y="239"/>
                  </a:moveTo>
                  <a:lnTo>
                    <a:pt x="12" y="230"/>
                  </a:lnTo>
                  <a:lnTo>
                    <a:pt x="0" y="303"/>
                  </a:lnTo>
                  <a:lnTo>
                    <a:pt x="12" y="379"/>
                  </a:lnTo>
                  <a:lnTo>
                    <a:pt x="75" y="431"/>
                  </a:lnTo>
                  <a:lnTo>
                    <a:pt x="90" y="458"/>
                  </a:lnTo>
                  <a:lnTo>
                    <a:pt x="170" y="431"/>
                  </a:lnTo>
                  <a:lnTo>
                    <a:pt x="267" y="370"/>
                  </a:lnTo>
                  <a:lnTo>
                    <a:pt x="294" y="235"/>
                  </a:lnTo>
                  <a:lnTo>
                    <a:pt x="356" y="199"/>
                  </a:lnTo>
                  <a:lnTo>
                    <a:pt x="389" y="117"/>
                  </a:lnTo>
                  <a:lnTo>
                    <a:pt x="440" y="93"/>
                  </a:lnTo>
                  <a:lnTo>
                    <a:pt x="374" y="83"/>
                  </a:lnTo>
                  <a:lnTo>
                    <a:pt x="260" y="141"/>
                  </a:lnTo>
                  <a:lnTo>
                    <a:pt x="248" y="86"/>
                  </a:lnTo>
                  <a:lnTo>
                    <a:pt x="152" y="92"/>
                  </a:lnTo>
                  <a:lnTo>
                    <a:pt x="130" y="0"/>
                  </a:lnTo>
                  <a:lnTo>
                    <a:pt x="105" y="24"/>
                  </a:lnTo>
                  <a:lnTo>
                    <a:pt x="112" y="155"/>
                  </a:lnTo>
                  <a:lnTo>
                    <a:pt x="70" y="166"/>
                  </a:lnTo>
                  <a:lnTo>
                    <a:pt x="45" y="23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100">
              <a:extLst>
                <a:ext uri="{FF2B5EF4-FFF2-40B4-BE49-F238E27FC236}">
                  <a16:creationId xmlns:a16="http://schemas.microsoft.com/office/drawing/2014/main" id="{1C61EE76-B6B0-BA22-4A57-95692F194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310" y="3915964"/>
              <a:ext cx="128646" cy="173045"/>
            </a:xfrm>
            <a:custGeom>
              <a:avLst/>
              <a:gdLst>
                <a:gd name="T0" fmla="*/ 0 w 107"/>
                <a:gd name="T1" fmla="*/ 2147483647 h 132"/>
                <a:gd name="T2" fmla="*/ 2147483647 w 107"/>
                <a:gd name="T3" fmla="*/ 0 h 132"/>
                <a:gd name="T4" fmla="*/ 2147483647 w 107"/>
                <a:gd name="T5" fmla="*/ 2147483647 h 132"/>
                <a:gd name="T6" fmla="*/ 2147483647 w 107"/>
                <a:gd name="T7" fmla="*/ 2147483647 h 132"/>
                <a:gd name="T8" fmla="*/ 2147483647 w 107"/>
                <a:gd name="T9" fmla="*/ 2147483647 h 132"/>
                <a:gd name="T10" fmla="*/ 2147483647 w 107"/>
                <a:gd name="T11" fmla="*/ 2147483647 h 132"/>
                <a:gd name="T12" fmla="*/ 2147483647 w 107"/>
                <a:gd name="T13" fmla="*/ 2147483647 h 132"/>
                <a:gd name="T14" fmla="*/ 0 w 107"/>
                <a:gd name="T15" fmla="*/ 2147483647 h 1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32"/>
                <a:gd name="T26" fmla="*/ 107 w 107"/>
                <a:gd name="T27" fmla="*/ 132 h 1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32">
                  <a:moveTo>
                    <a:pt x="0" y="8"/>
                  </a:moveTo>
                  <a:lnTo>
                    <a:pt x="23" y="0"/>
                  </a:lnTo>
                  <a:lnTo>
                    <a:pt x="71" y="29"/>
                  </a:lnTo>
                  <a:lnTo>
                    <a:pt x="71" y="58"/>
                  </a:lnTo>
                  <a:lnTo>
                    <a:pt x="105" y="79"/>
                  </a:lnTo>
                  <a:lnTo>
                    <a:pt x="107" y="118"/>
                  </a:lnTo>
                  <a:lnTo>
                    <a:pt x="52" y="132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6B5D6D98-9183-7917-ED7E-0410C02F3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8097" y="3576704"/>
              <a:ext cx="604520" cy="439444"/>
            </a:xfrm>
            <a:custGeom>
              <a:avLst/>
              <a:gdLst>
                <a:gd name="T0" fmla="*/ 2147483647 w 512"/>
                <a:gd name="T1" fmla="*/ 2147483647 h 336"/>
                <a:gd name="T2" fmla="*/ 0 w 512"/>
                <a:gd name="T3" fmla="*/ 2147483647 h 336"/>
                <a:gd name="T4" fmla="*/ 2147483647 w 512"/>
                <a:gd name="T5" fmla="*/ 2147483647 h 336"/>
                <a:gd name="T6" fmla="*/ 2147483647 w 512"/>
                <a:gd name="T7" fmla="*/ 2147483647 h 336"/>
                <a:gd name="T8" fmla="*/ 2147483647 w 512"/>
                <a:gd name="T9" fmla="*/ 2147483647 h 336"/>
                <a:gd name="T10" fmla="*/ 2147483647 w 512"/>
                <a:gd name="T11" fmla="*/ 2147483647 h 336"/>
                <a:gd name="T12" fmla="*/ 2147483647 w 512"/>
                <a:gd name="T13" fmla="*/ 2147483647 h 336"/>
                <a:gd name="T14" fmla="*/ 2147483647 w 512"/>
                <a:gd name="T15" fmla="*/ 2147483647 h 336"/>
                <a:gd name="T16" fmla="*/ 2147483647 w 512"/>
                <a:gd name="T17" fmla="*/ 2147483647 h 336"/>
                <a:gd name="T18" fmla="*/ 2147483647 w 512"/>
                <a:gd name="T19" fmla="*/ 2147483647 h 336"/>
                <a:gd name="T20" fmla="*/ 2147483647 w 512"/>
                <a:gd name="T21" fmla="*/ 2147483647 h 336"/>
                <a:gd name="T22" fmla="*/ 2147483647 w 512"/>
                <a:gd name="T23" fmla="*/ 2147483647 h 336"/>
                <a:gd name="T24" fmla="*/ 2147483647 w 512"/>
                <a:gd name="T25" fmla="*/ 0 h 336"/>
                <a:gd name="T26" fmla="*/ 2147483647 w 512"/>
                <a:gd name="T27" fmla="*/ 2147483647 h 336"/>
                <a:gd name="T28" fmla="*/ 2147483647 w 512"/>
                <a:gd name="T29" fmla="*/ 2147483647 h 3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12"/>
                <a:gd name="T46" fmla="*/ 0 h 336"/>
                <a:gd name="T47" fmla="*/ 512 w 512"/>
                <a:gd name="T48" fmla="*/ 336 h 3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12" h="336">
                  <a:moveTo>
                    <a:pt x="47" y="49"/>
                  </a:moveTo>
                  <a:lnTo>
                    <a:pt x="0" y="94"/>
                  </a:lnTo>
                  <a:lnTo>
                    <a:pt x="26" y="257"/>
                  </a:lnTo>
                  <a:lnTo>
                    <a:pt x="47" y="336"/>
                  </a:lnTo>
                  <a:lnTo>
                    <a:pt x="134" y="329"/>
                  </a:lnTo>
                  <a:lnTo>
                    <a:pt x="457" y="268"/>
                  </a:lnTo>
                  <a:lnTo>
                    <a:pt x="480" y="258"/>
                  </a:lnTo>
                  <a:lnTo>
                    <a:pt x="512" y="183"/>
                  </a:lnTo>
                  <a:lnTo>
                    <a:pt x="464" y="141"/>
                  </a:lnTo>
                  <a:lnTo>
                    <a:pt x="490" y="44"/>
                  </a:lnTo>
                  <a:lnTo>
                    <a:pt x="452" y="34"/>
                  </a:lnTo>
                  <a:lnTo>
                    <a:pt x="452" y="10"/>
                  </a:lnTo>
                  <a:lnTo>
                    <a:pt x="436" y="0"/>
                  </a:lnTo>
                  <a:lnTo>
                    <a:pt x="62" y="70"/>
                  </a:lnTo>
                  <a:lnTo>
                    <a:pt x="47" y="4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D0FF362A-A97F-1B18-A992-20122E83F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833" y="3626796"/>
              <a:ext cx="160522" cy="352922"/>
            </a:xfrm>
            <a:custGeom>
              <a:avLst/>
              <a:gdLst>
                <a:gd name="T0" fmla="*/ 2147483647 w 135"/>
                <a:gd name="T1" fmla="*/ 2147483647 h 268"/>
                <a:gd name="T2" fmla="*/ 2147483647 w 135"/>
                <a:gd name="T3" fmla="*/ 0 h 268"/>
                <a:gd name="T4" fmla="*/ 2147483647 w 135"/>
                <a:gd name="T5" fmla="*/ 2147483647 h 268"/>
                <a:gd name="T6" fmla="*/ 2147483647 w 135"/>
                <a:gd name="T7" fmla="*/ 2147483647 h 268"/>
                <a:gd name="T8" fmla="*/ 2147483647 w 135"/>
                <a:gd name="T9" fmla="*/ 2147483647 h 268"/>
                <a:gd name="T10" fmla="*/ 2147483647 w 135"/>
                <a:gd name="T11" fmla="*/ 2147483647 h 268"/>
                <a:gd name="T12" fmla="*/ 2147483647 w 135"/>
                <a:gd name="T13" fmla="*/ 2147483647 h 268"/>
                <a:gd name="T14" fmla="*/ 2147483647 w 135"/>
                <a:gd name="T15" fmla="*/ 2147483647 h 268"/>
                <a:gd name="T16" fmla="*/ 2147483647 w 135"/>
                <a:gd name="T17" fmla="*/ 2147483647 h 268"/>
                <a:gd name="T18" fmla="*/ 2147483647 w 135"/>
                <a:gd name="T19" fmla="*/ 2147483647 h 268"/>
                <a:gd name="T20" fmla="*/ 2147483647 w 135"/>
                <a:gd name="T21" fmla="*/ 2147483647 h 268"/>
                <a:gd name="T22" fmla="*/ 0 w 135"/>
                <a:gd name="T23" fmla="*/ 2147483647 h 268"/>
                <a:gd name="T24" fmla="*/ 2147483647 w 135"/>
                <a:gd name="T25" fmla="*/ 2147483647 h 2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5"/>
                <a:gd name="T40" fmla="*/ 0 h 268"/>
                <a:gd name="T41" fmla="*/ 135 w 135"/>
                <a:gd name="T42" fmla="*/ 268 h 2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5" h="268">
                  <a:moveTo>
                    <a:pt x="24" y="2"/>
                  </a:moveTo>
                  <a:lnTo>
                    <a:pt x="56" y="0"/>
                  </a:lnTo>
                  <a:lnTo>
                    <a:pt x="121" y="40"/>
                  </a:lnTo>
                  <a:lnTo>
                    <a:pt x="111" y="73"/>
                  </a:lnTo>
                  <a:lnTo>
                    <a:pt x="134" y="94"/>
                  </a:lnTo>
                  <a:lnTo>
                    <a:pt x="135" y="219"/>
                  </a:lnTo>
                  <a:lnTo>
                    <a:pt x="113" y="268"/>
                  </a:lnTo>
                  <a:lnTo>
                    <a:pt x="87" y="250"/>
                  </a:lnTo>
                  <a:lnTo>
                    <a:pt x="59" y="249"/>
                  </a:lnTo>
                  <a:lnTo>
                    <a:pt x="13" y="223"/>
                  </a:lnTo>
                  <a:lnTo>
                    <a:pt x="48" y="144"/>
                  </a:lnTo>
                  <a:lnTo>
                    <a:pt x="0" y="10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A3273D06-A8BB-5AE4-D10A-9CABE4D43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327" y="3081475"/>
              <a:ext cx="670552" cy="602243"/>
            </a:xfrm>
            <a:custGeom>
              <a:avLst/>
              <a:gdLst>
                <a:gd name="T0" fmla="*/ 2147483647 w 567"/>
                <a:gd name="T1" fmla="*/ 2147483647 h 461"/>
                <a:gd name="T2" fmla="*/ 2147483647 w 567"/>
                <a:gd name="T3" fmla="*/ 2147483647 h 461"/>
                <a:gd name="T4" fmla="*/ 2147483647 w 567"/>
                <a:gd name="T5" fmla="*/ 2147483647 h 461"/>
                <a:gd name="T6" fmla="*/ 2147483647 w 567"/>
                <a:gd name="T7" fmla="*/ 2147483647 h 461"/>
                <a:gd name="T8" fmla="*/ 2147483647 w 567"/>
                <a:gd name="T9" fmla="*/ 2147483647 h 461"/>
                <a:gd name="T10" fmla="*/ 2147483647 w 567"/>
                <a:gd name="T11" fmla="*/ 2147483647 h 461"/>
                <a:gd name="T12" fmla="*/ 2147483647 w 567"/>
                <a:gd name="T13" fmla="*/ 2147483647 h 461"/>
                <a:gd name="T14" fmla="*/ 2147483647 w 567"/>
                <a:gd name="T15" fmla="*/ 2147483647 h 461"/>
                <a:gd name="T16" fmla="*/ 2147483647 w 567"/>
                <a:gd name="T17" fmla="*/ 2147483647 h 461"/>
                <a:gd name="T18" fmla="*/ 2147483647 w 567"/>
                <a:gd name="T19" fmla="*/ 2147483647 h 461"/>
                <a:gd name="T20" fmla="*/ 2147483647 w 567"/>
                <a:gd name="T21" fmla="*/ 2147483647 h 461"/>
                <a:gd name="T22" fmla="*/ 2147483647 w 567"/>
                <a:gd name="T23" fmla="*/ 2147483647 h 461"/>
                <a:gd name="T24" fmla="*/ 2147483647 w 567"/>
                <a:gd name="T25" fmla="*/ 0 h 461"/>
                <a:gd name="T26" fmla="*/ 2147483647 w 567"/>
                <a:gd name="T27" fmla="*/ 2147483647 h 461"/>
                <a:gd name="T28" fmla="*/ 2147483647 w 567"/>
                <a:gd name="T29" fmla="*/ 2147483647 h 461"/>
                <a:gd name="T30" fmla="*/ 2147483647 w 567"/>
                <a:gd name="T31" fmla="*/ 2147483647 h 461"/>
                <a:gd name="T32" fmla="*/ 2147483647 w 567"/>
                <a:gd name="T33" fmla="*/ 2147483647 h 461"/>
                <a:gd name="T34" fmla="*/ 2147483647 w 567"/>
                <a:gd name="T35" fmla="*/ 2147483647 h 461"/>
                <a:gd name="T36" fmla="*/ 2147483647 w 567"/>
                <a:gd name="T37" fmla="*/ 2147483647 h 461"/>
                <a:gd name="T38" fmla="*/ 2147483647 w 567"/>
                <a:gd name="T39" fmla="*/ 2147483647 h 461"/>
                <a:gd name="T40" fmla="*/ 2147483647 w 567"/>
                <a:gd name="T41" fmla="*/ 2147483647 h 461"/>
                <a:gd name="T42" fmla="*/ 2147483647 w 567"/>
                <a:gd name="T43" fmla="*/ 2147483647 h 461"/>
                <a:gd name="T44" fmla="*/ 2147483647 w 567"/>
                <a:gd name="T45" fmla="*/ 2147483647 h 461"/>
                <a:gd name="T46" fmla="*/ 2147483647 w 567"/>
                <a:gd name="T47" fmla="*/ 2147483647 h 461"/>
                <a:gd name="T48" fmla="*/ 2147483647 w 567"/>
                <a:gd name="T49" fmla="*/ 2147483647 h 461"/>
                <a:gd name="T50" fmla="*/ 2147483647 w 567"/>
                <a:gd name="T51" fmla="*/ 2147483647 h 461"/>
                <a:gd name="T52" fmla="*/ 2147483647 w 567"/>
                <a:gd name="T53" fmla="*/ 2147483647 h 461"/>
                <a:gd name="T54" fmla="*/ 2147483647 w 567"/>
                <a:gd name="T55" fmla="*/ 2147483647 h 461"/>
                <a:gd name="T56" fmla="*/ 0 w 567"/>
                <a:gd name="T57" fmla="*/ 2147483647 h 461"/>
                <a:gd name="T58" fmla="*/ 2147483647 w 567"/>
                <a:gd name="T59" fmla="*/ 2147483647 h 461"/>
                <a:gd name="T60" fmla="*/ 2147483647 w 567"/>
                <a:gd name="T61" fmla="*/ 2147483647 h 4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67"/>
                <a:gd name="T94" fmla="*/ 0 h 461"/>
                <a:gd name="T95" fmla="*/ 567 w 567"/>
                <a:gd name="T96" fmla="*/ 461 h 4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67" h="461">
                  <a:moveTo>
                    <a:pt x="44" y="310"/>
                  </a:moveTo>
                  <a:lnTo>
                    <a:pt x="97" y="282"/>
                  </a:lnTo>
                  <a:lnTo>
                    <a:pt x="169" y="276"/>
                  </a:lnTo>
                  <a:lnTo>
                    <a:pt x="187" y="252"/>
                  </a:lnTo>
                  <a:lnTo>
                    <a:pt x="213" y="248"/>
                  </a:lnTo>
                  <a:lnTo>
                    <a:pt x="228" y="223"/>
                  </a:lnTo>
                  <a:lnTo>
                    <a:pt x="252" y="213"/>
                  </a:lnTo>
                  <a:lnTo>
                    <a:pt x="241" y="164"/>
                  </a:lnTo>
                  <a:lnTo>
                    <a:pt x="226" y="152"/>
                  </a:lnTo>
                  <a:lnTo>
                    <a:pt x="257" y="113"/>
                  </a:lnTo>
                  <a:lnTo>
                    <a:pt x="276" y="113"/>
                  </a:lnTo>
                  <a:lnTo>
                    <a:pt x="342" y="30"/>
                  </a:lnTo>
                  <a:lnTo>
                    <a:pt x="444" y="0"/>
                  </a:lnTo>
                  <a:lnTo>
                    <a:pt x="455" y="77"/>
                  </a:lnTo>
                  <a:lnTo>
                    <a:pt x="460" y="74"/>
                  </a:lnTo>
                  <a:lnTo>
                    <a:pt x="484" y="102"/>
                  </a:lnTo>
                  <a:lnTo>
                    <a:pt x="486" y="181"/>
                  </a:lnTo>
                  <a:lnTo>
                    <a:pt x="517" y="245"/>
                  </a:lnTo>
                  <a:lnTo>
                    <a:pt x="528" y="329"/>
                  </a:lnTo>
                  <a:lnTo>
                    <a:pt x="531" y="402"/>
                  </a:lnTo>
                  <a:lnTo>
                    <a:pt x="567" y="426"/>
                  </a:lnTo>
                  <a:lnTo>
                    <a:pt x="541" y="461"/>
                  </a:lnTo>
                  <a:lnTo>
                    <a:pt x="475" y="420"/>
                  </a:lnTo>
                  <a:lnTo>
                    <a:pt x="441" y="423"/>
                  </a:lnTo>
                  <a:lnTo>
                    <a:pt x="407" y="413"/>
                  </a:lnTo>
                  <a:lnTo>
                    <a:pt x="408" y="389"/>
                  </a:lnTo>
                  <a:lnTo>
                    <a:pt x="387" y="381"/>
                  </a:lnTo>
                  <a:lnTo>
                    <a:pt x="16" y="452"/>
                  </a:lnTo>
                  <a:lnTo>
                    <a:pt x="0" y="431"/>
                  </a:lnTo>
                  <a:lnTo>
                    <a:pt x="56" y="348"/>
                  </a:lnTo>
                  <a:lnTo>
                    <a:pt x="44" y="31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1371C086-FD91-8447-6D2F-36A5C6E0E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879" y="3048460"/>
              <a:ext cx="176461" cy="363168"/>
            </a:xfrm>
            <a:custGeom>
              <a:avLst/>
              <a:gdLst>
                <a:gd name="T0" fmla="*/ 0 w 150"/>
                <a:gd name="T1" fmla="*/ 2147483647 h 278"/>
                <a:gd name="T2" fmla="*/ 2147483647 w 150"/>
                <a:gd name="T3" fmla="*/ 0 h 278"/>
                <a:gd name="T4" fmla="*/ 2147483647 w 150"/>
                <a:gd name="T5" fmla="*/ 2147483647 h 278"/>
                <a:gd name="T6" fmla="*/ 2147483647 w 150"/>
                <a:gd name="T7" fmla="*/ 2147483647 h 278"/>
                <a:gd name="T8" fmla="*/ 2147483647 w 150"/>
                <a:gd name="T9" fmla="*/ 2147483647 h 278"/>
                <a:gd name="T10" fmla="*/ 2147483647 w 150"/>
                <a:gd name="T11" fmla="*/ 2147483647 h 278"/>
                <a:gd name="T12" fmla="*/ 2147483647 w 150"/>
                <a:gd name="T13" fmla="*/ 2147483647 h 278"/>
                <a:gd name="T14" fmla="*/ 2147483647 w 150"/>
                <a:gd name="T15" fmla="*/ 2147483647 h 278"/>
                <a:gd name="T16" fmla="*/ 2147483647 w 150"/>
                <a:gd name="T17" fmla="*/ 2147483647 h 278"/>
                <a:gd name="T18" fmla="*/ 0 w 150"/>
                <a:gd name="T19" fmla="*/ 2147483647 h 2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"/>
                <a:gd name="T31" fmla="*/ 0 h 278"/>
                <a:gd name="T32" fmla="*/ 150 w 150"/>
                <a:gd name="T33" fmla="*/ 278 h 2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" h="278">
                  <a:moveTo>
                    <a:pt x="0" y="29"/>
                  </a:moveTo>
                  <a:lnTo>
                    <a:pt x="109" y="0"/>
                  </a:lnTo>
                  <a:lnTo>
                    <a:pt x="150" y="76"/>
                  </a:lnTo>
                  <a:lnTo>
                    <a:pt x="129" y="95"/>
                  </a:lnTo>
                  <a:lnTo>
                    <a:pt x="137" y="263"/>
                  </a:lnTo>
                  <a:lnTo>
                    <a:pt x="74" y="278"/>
                  </a:lnTo>
                  <a:lnTo>
                    <a:pt x="43" y="208"/>
                  </a:lnTo>
                  <a:lnTo>
                    <a:pt x="42" y="126"/>
                  </a:lnTo>
                  <a:lnTo>
                    <a:pt x="14" y="102"/>
                  </a:lnTo>
                  <a:lnTo>
                    <a:pt x="0" y="29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DA15A696-8691-371C-2325-DFCF5F18B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6125" y="3330797"/>
              <a:ext cx="379106" cy="188984"/>
            </a:xfrm>
            <a:custGeom>
              <a:avLst/>
              <a:gdLst>
                <a:gd name="T0" fmla="*/ 0 w 320"/>
                <a:gd name="T1" fmla="*/ 2147483647 h 146"/>
                <a:gd name="T2" fmla="*/ 2147483647 w 320"/>
                <a:gd name="T3" fmla="*/ 2147483647 h 146"/>
                <a:gd name="T4" fmla="*/ 2147483647 w 320"/>
                <a:gd name="T5" fmla="*/ 2147483647 h 146"/>
                <a:gd name="T6" fmla="*/ 2147483647 w 320"/>
                <a:gd name="T7" fmla="*/ 0 h 146"/>
                <a:gd name="T8" fmla="*/ 2147483647 w 320"/>
                <a:gd name="T9" fmla="*/ 2147483647 h 146"/>
                <a:gd name="T10" fmla="*/ 2147483647 w 320"/>
                <a:gd name="T11" fmla="*/ 2147483647 h 146"/>
                <a:gd name="T12" fmla="*/ 2147483647 w 320"/>
                <a:gd name="T13" fmla="*/ 2147483647 h 146"/>
                <a:gd name="T14" fmla="*/ 2147483647 w 320"/>
                <a:gd name="T15" fmla="*/ 2147483647 h 146"/>
                <a:gd name="T16" fmla="*/ 2147483647 w 320"/>
                <a:gd name="T17" fmla="*/ 2147483647 h 146"/>
                <a:gd name="T18" fmla="*/ 2147483647 w 320"/>
                <a:gd name="T19" fmla="*/ 2147483647 h 146"/>
                <a:gd name="T20" fmla="*/ 2147483647 w 320"/>
                <a:gd name="T21" fmla="*/ 2147483647 h 146"/>
                <a:gd name="T22" fmla="*/ 2147483647 w 320"/>
                <a:gd name="T23" fmla="*/ 2147483647 h 146"/>
                <a:gd name="T24" fmla="*/ 2147483647 w 320"/>
                <a:gd name="T25" fmla="*/ 2147483647 h 146"/>
                <a:gd name="T26" fmla="*/ 2147483647 w 320"/>
                <a:gd name="T27" fmla="*/ 2147483647 h 146"/>
                <a:gd name="T28" fmla="*/ 2147483647 w 320"/>
                <a:gd name="T29" fmla="*/ 2147483647 h 146"/>
                <a:gd name="T30" fmla="*/ 2147483647 w 320"/>
                <a:gd name="T31" fmla="*/ 2147483647 h 146"/>
                <a:gd name="T32" fmla="*/ 2147483647 w 320"/>
                <a:gd name="T33" fmla="*/ 2147483647 h 146"/>
                <a:gd name="T34" fmla="*/ 2147483647 w 320"/>
                <a:gd name="T35" fmla="*/ 2147483647 h 146"/>
                <a:gd name="T36" fmla="*/ 2147483647 w 320"/>
                <a:gd name="T37" fmla="*/ 2147483647 h 146"/>
                <a:gd name="T38" fmla="*/ 0 w 320"/>
                <a:gd name="T39" fmla="*/ 2147483647 h 14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0"/>
                <a:gd name="T61" fmla="*/ 0 h 146"/>
                <a:gd name="T62" fmla="*/ 320 w 320"/>
                <a:gd name="T63" fmla="*/ 146 h 14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0" h="146">
                  <a:moveTo>
                    <a:pt x="0" y="58"/>
                  </a:moveTo>
                  <a:lnTo>
                    <a:pt x="163" y="18"/>
                  </a:lnTo>
                  <a:lnTo>
                    <a:pt x="183" y="20"/>
                  </a:lnTo>
                  <a:lnTo>
                    <a:pt x="202" y="0"/>
                  </a:lnTo>
                  <a:lnTo>
                    <a:pt x="218" y="10"/>
                  </a:lnTo>
                  <a:lnTo>
                    <a:pt x="199" y="52"/>
                  </a:lnTo>
                  <a:lnTo>
                    <a:pt x="233" y="49"/>
                  </a:lnTo>
                  <a:lnTo>
                    <a:pt x="252" y="81"/>
                  </a:lnTo>
                  <a:lnTo>
                    <a:pt x="275" y="84"/>
                  </a:lnTo>
                  <a:lnTo>
                    <a:pt x="291" y="79"/>
                  </a:lnTo>
                  <a:lnTo>
                    <a:pt x="291" y="62"/>
                  </a:lnTo>
                  <a:lnTo>
                    <a:pt x="263" y="39"/>
                  </a:lnTo>
                  <a:lnTo>
                    <a:pt x="284" y="37"/>
                  </a:lnTo>
                  <a:lnTo>
                    <a:pt x="320" y="86"/>
                  </a:lnTo>
                  <a:lnTo>
                    <a:pt x="286" y="115"/>
                  </a:lnTo>
                  <a:lnTo>
                    <a:pt x="247" y="100"/>
                  </a:lnTo>
                  <a:lnTo>
                    <a:pt x="223" y="136"/>
                  </a:lnTo>
                  <a:lnTo>
                    <a:pt x="175" y="100"/>
                  </a:lnTo>
                  <a:lnTo>
                    <a:pt x="13" y="146"/>
                  </a:lnTo>
                  <a:lnTo>
                    <a:pt x="0" y="58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106">
              <a:extLst>
                <a:ext uri="{FF2B5EF4-FFF2-40B4-BE49-F238E27FC236}">
                  <a16:creationId xmlns:a16="http://schemas.microsoft.com/office/drawing/2014/main" id="{09303F87-0C35-BCDA-18F1-FBB224526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9787" y="3473105"/>
              <a:ext cx="199230" cy="169630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107">
              <a:extLst>
                <a:ext uri="{FF2B5EF4-FFF2-40B4-BE49-F238E27FC236}">
                  <a16:creationId xmlns:a16="http://schemas.microsoft.com/office/drawing/2014/main" id="{D87111EB-ACB8-422B-CBB0-DF123F464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1664" y="3588088"/>
              <a:ext cx="195815" cy="128646"/>
            </a:xfrm>
            <a:custGeom>
              <a:avLst/>
              <a:gdLst>
                <a:gd name="T0" fmla="*/ 0 w 165"/>
                <a:gd name="T1" fmla="*/ 2147483647 h 99"/>
                <a:gd name="T2" fmla="*/ 2147483647 w 165"/>
                <a:gd name="T3" fmla="*/ 2147483647 h 99"/>
                <a:gd name="T4" fmla="*/ 2147483647 w 165"/>
                <a:gd name="T5" fmla="*/ 0 h 99"/>
                <a:gd name="T6" fmla="*/ 2147483647 w 165"/>
                <a:gd name="T7" fmla="*/ 2147483647 h 99"/>
                <a:gd name="T8" fmla="*/ 2147483647 w 165"/>
                <a:gd name="T9" fmla="*/ 2147483647 h 99"/>
                <a:gd name="T10" fmla="*/ 2147483647 w 165"/>
                <a:gd name="T11" fmla="*/ 2147483647 h 99"/>
                <a:gd name="T12" fmla="*/ 2147483647 w 165"/>
                <a:gd name="T13" fmla="*/ 2147483647 h 99"/>
                <a:gd name="T14" fmla="*/ 0 w 165"/>
                <a:gd name="T15" fmla="*/ 2147483647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5"/>
                <a:gd name="T25" fmla="*/ 0 h 99"/>
                <a:gd name="T26" fmla="*/ 165 w 165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5" h="99">
                  <a:moveTo>
                    <a:pt x="0" y="73"/>
                  </a:moveTo>
                  <a:lnTo>
                    <a:pt x="68" y="41"/>
                  </a:lnTo>
                  <a:lnTo>
                    <a:pt x="134" y="0"/>
                  </a:lnTo>
                  <a:lnTo>
                    <a:pt x="145" y="2"/>
                  </a:lnTo>
                  <a:lnTo>
                    <a:pt x="165" y="3"/>
                  </a:lnTo>
                  <a:lnTo>
                    <a:pt x="100" y="55"/>
                  </a:lnTo>
                  <a:lnTo>
                    <a:pt x="19" y="99"/>
                  </a:lnTo>
                  <a:lnTo>
                    <a:pt x="0" y="73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108">
              <a:extLst>
                <a:ext uri="{FF2B5EF4-FFF2-40B4-BE49-F238E27FC236}">
                  <a16:creationId xmlns:a16="http://schemas.microsoft.com/office/drawing/2014/main" id="{94E9BDBA-86FF-D7C2-E096-0C946B67E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0525" y="2979014"/>
              <a:ext cx="207199" cy="406429"/>
            </a:xfrm>
            <a:custGeom>
              <a:avLst/>
              <a:gdLst>
                <a:gd name="T0" fmla="*/ 2147483647 w 176"/>
                <a:gd name="T1" fmla="*/ 0 h 313"/>
                <a:gd name="T2" fmla="*/ 0 w 176"/>
                <a:gd name="T3" fmla="*/ 2147483647 h 313"/>
                <a:gd name="T4" fmla="*/ 2147483647 w 176"/>
                <a:gd name="T5" fmla="*/ 2147483647 h 313"/>
                <a:gd name="T6" fmla="*/ 2147483647 w 176"/>
                <a:gd name="T7" fmla="*/ 2147483647 h 313"/>
                <a:gd name="T8" fmla="*/ 2147483647 w 176"/>
                <a:gd name="T9" fmla="*/ 2147483647 h 313"/>
                <a:gd name="T10" fmla="*/ 2147483647 w 176"/>
                <a:gd name="T11" fmla="*/ 2147483647 h 313"/>
                <a:gd name="T12" fmla="*/ 2147483647 w 176"/>
                <a:gd name="T13" fmla="*/ 2147483647 h 313"/>
                <a:gd name="T14" fmla="*/ 2147483647 w 176"/>
                <a:gd name="T15" fmla="*/ 2147483647 h 313"/>
                <a:gd name="T16" fmla="*/ 2147483647 w 176"/>
                <a:gd name="T17" fmla="*/ 2147483647 h 313"/>
                <a:gd name="T18" fmla="*/ 2147483647 w 176"/>
                <a:gd name="T19" fmla="*/ 2147483647 h 313"/>
                <a:gd name="T20" fmla="*/ 2147483647 w 176"/>
                <a:gd name="T21" fmla="*/ 2147483647 h 313"/>
                <a:gd name="T22" fmla="*/ 2147483647 w 176"/>
                <a:gd name="T23" fmla="*/ 2147483647 h 313"/>
                <a:gd name="T24" fmla="*/ 2147483647 w 176"/>
                <a:gd name="T25" fmla="*/ 0 h 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6"/>
                <a:gd name="T40" fmla="*/ 0 h 313"/>
                <a:gd name="T41" fmla="*/ 176 w 176"/>
                <a:gd name="T42" fmla="*/ 313 h 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6" h="313">
                  <a:moveTo>
                    <a:pt x="38" y="0"/>
                  </a:moveTo>
                  <a:lnTo>
                    <a:pt x="0" y="55"/>
                  </a:lnTo>
                  <a:lnTo>
                    <a:pt x="41" y="127"/>
                  </a:lnTo>
                  <a:lnTo>
                    <a:pt x="17" y="147"/>
                  </a:lnTo>
                  <a:lnTo>
                    <a:pt x="26" y="313"/>
                  </a:lnTo>
                  <a:lnTo>
                    <a:pt x="125" y="289"/>
                  </a:lnTo>
                  <a:lnTo>
                    <a:pt x="151" y="289"/>
                  </a:lnTo>
                  <a:lnTo>
                    <a:pt x="165" y="271"/>
                  </a:lnTo>
                  <a:lnTo>
                    <a:pt x="165" y="240"/>
                  </a:lnTo>
                  <a:lnTo>
                    <a:pt x="176" y="221"/>
                  </a:lnTo>
                  <a:lnTo>
                    <a:pt x="122" y="197"/>
                  </a:lnTo>
                  <a:lnTo>
                    <a:pt x="51" y="14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109">
              <a:extLst>
                <a:ext uri="{FF2B5EF4-FFF2-40B4-BE49-F238E27FC236}">
                  <a16:creationId xmlns:a16="http://schemas.microsoft.com/office/drawing/2014/main" id="{C91BF865-C54B-EF65-75DD-44092064D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201" y="3458304"/>
              <a:ext cx="99046" cy="91077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3E641FB-4A39-616C-3DBE-8C265B942310}"/>
                </a:ext>
              </a:extLst>
            </p:cNvPr>
            <p:cNvGrpSpPr/>
            <p:nvPr/>
          </p:nvGrpSpPr>
          <p:grpSpPr>
            <a:xfrm>
              <a:off x="3915522" y="5844480"/>
              <a:ext cx="494086" cy="459932"/>
              <a:chOff x="466725" y="3965575"/>
              <a:chExt cx="688975" cy="641350"/>
            </a:xfrm>
            <a:grpFill/>
          </p:grpSpPr>
          <p:sp>
            <p:nvSpPr>
              <p:cNvPr id="75" name="Freeform 105">
                <a:extLst>
                  <a:ext uri="{FF2B5EF4-FFF2-40B4-BE49-F238E27FC236}">
                    <a16:creationId xmlns:a16="http://schemas.microsoft.com/office/drawing/2014/main" id="{EA011BBB-4151-B926-4259-102722C1A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725" y="4048125"/>
                <a:ext cx="52388" cy="90488"/>
              </a:xfrm>
              <a:custGeom>
                <a:avLst/>
                <a:gdLst>
                  <a:gd name="T0" fmla="*/ 0 w 71"/>
                  <a:gd name="T1" fmla="*/ 2147483647 h 103"/>
                  <a:gd name="T2" fmla="*/ 0 w 71"/>
                  <a:gd name="T3" fmla="*/ 2147483647 h 103"/>
                  <a:gd name="T4" fmla="*/ 2147483647 w 71"/>
                  <a:gd name="T5" fmla="*/ 0 h 103"/>
                  <a:gd name="T6" fmla="*/ 2147483647 w 71"/>
                  <a:gd name="T7" fmla="*/ 2147483647 h 103"/>
                  <a:gd name="T8" fmla="*/ 2147483647 w 71"/>
                  <a:gd name="T9" fmla="*/ 2147483647 h 103"/>
                  <a:gd name="T10" fmla="*/ 0 w 71"/>
                  <a:gd name="T11" fmla="*/ 2147483647 h 10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103"/>
                  <a:gd name="T20" fmla="*/ 71 w 71"/>
                  <a:gd name="T21" fmla="*/ 103 h 10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103">
                    <a:moveTo>
                      <a:pt x="0" y="103"/>
                    </a:moveTo>
                    <a:lnTo>
                      <a:pt x="0" y="73"/>
                    </a:lnTo>
                    <a:lnTo>
                      <a:pt x="41" y="0"/>
                    </a:lnTo>
                    <a:lnTo>
                      <a:pt x="71" y="21"/>
                    </a:lnTo>
                    <a:lnTo>
                      <a:pt x="37" y="103"/>
                    </a:lnTo>
                    <a:lnTo>
                      <a:pt x="0" y="103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06">
                <a:extLst>
                  <a:ext uri="{FF2B5EF4-FFF2-40B4-BE49-F238E27FC236}">
                    <a16:creationId xmlns:a16="http://schemas.microsoft.com/office/drawing/2014/main" id="{B60A5338-4552-7A4F-6E3F-7F53093F38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338" y="3965575"/>
                <a:ext cx="100012" cy="117475"/>
              </a:xfrm>
              <a:custGeom>
                <a:avLst/>
                <a:gdLst>
                  <a:gd name="T0" fmla="*/ 2147483647 w 134"/>
                  <a:gd name="T1" fmla="*/ 2147483647 h 130"/>
                  <a:gd name="T2" fmla="*/ 0 w 134"/>
                  <a:gd name="T3" fmla="*/ 2147483647 h 130"/>
                  <a:gd name="T4" fmla="*/ 2147483647 w 134"/>
                  <a:gd name="T5" fmla="*/ 2147483647 h 130"/>
                  <a:gd name="T6" fmla="*/ 2147483647 w 134"/>
                  <a:gd name="T7" fmla="*/ 2147483647 h 130"/>
                  <a:gd name="T8" fmla="*/ 2147483647 w 134"/>
                  <a:gd name="T9" fmla="*/ 2147483647 h 130"/>
                  <a:gd name="T10" fmla="*/ 2147483647 w 134"/>
                  <a:gd name="T11" fmla="*/ 0 h 130"/>
                  <a:gd name="T12" fmla="*/ 2147483647 w 134"/>
                  <a:gd name="T13" fmla="*/ 2147483647 h 1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"/>
                  <a:gd name="T22" fmla="*/ 0 h 130"/>
                  <a:gd name="T23" fmla="*/ 134 w 134"/>
                  <a:gd name="T24" fmla="*/ 130 h 13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" h="130">
                    <a:moveTo>
                      <a:pt x="29" y="14"/>
                    </a:moveTo>
                    <a:lnTo>
                      <a:pt x="0" y="77"/>
                    </a:lnTo>
                    <a:lnTo>
                      <a:pt x="52" y="119"/>
                    </a:lnTo>
                    <a:lnTo>
                      <a:pt x="111" y="130"/>
                    </a:lnTo>
                    <a:lnTo>
                      <a:pt x="134" y="79"/>
                    </a:lnTo>
                    <a:lnTo>
                      <a:pt x="119" y="0"/>
                    </a:lnTo>
                    <a:lnTo>
                      <a:pt x="29" y="1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07">
                <a:extLst>
                  <a:ext uri="{FF2B5EF4-FFF2-40B4-BE49-F238E27FC236}">
                    <a16:creationId xmlns:a16="http://schemas.microsoft.com/office/drawing/2014/main" id="{EC3CE978-8CA2-7CC7-A9B3-F7958AB3B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5000" y="4048125"/>
                <a:ext cx="146050" cy="130175"/>
              </a:xfrm>
              <a:custGeom>
                <a:avLst/>
                <a:gdLst>
                  <a:gd name="T0" fmla="*/ 0 w 198"/>
                  <a:gd name="T1" fmla="*/ 2147483647 h 147"/>
                  <a:gd name="T2" fmla="*/ 2147483647 w 198"/>
                  <a:gd name="T3" fmla="*/ 0 h 147"/>
                  <a:gd name="T4" fmla="*/ 2147483647 w 198"/>
                  <a:gd name="T5" fmla="*/ 2147483647 h 147"/>
                  <a:gd name="T6" fmla="*/ 2147483647 w 198"/>
                  <a:gd name="T7" fmla="*/ 2147483647 h 147"/>
                  <a:gd name="T8" fmla="*/ 2147483647 w 198"/>
                  <a:gd name="T9" fmla="*/ 2147483647 h 147"/>
                  <a:gd name="T10" fmla="*/ 2147483647 w 198"/>
                  <a:gd name="T11" fmla="*/ 2147483647 h 147"/>
                  <a:gd name="T12" fmla="*/ 2147483647 w 198"/>
                  <a:gd name="T13" fmla="*/ 2147483647 h 147"/>
                  <a:gd name="T14" fmla="*/ 0 w 198"/>
                  <a:gd name="T15" fmla="*/ 2147483647 h 1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"/>
                  <a:gd name="T25" fmla="*/ 0 h 147"/>
                  <a:gd name="T26" fmla="*/ 198 w 198"/>
                  <a:gd name="T27" fmla="*/ 147 h 1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" h="147">
                    <a:moveTo>
                      <a:pt x="0" y="52"/>
                    </a:moveTo>
                    <a:lnTo>
                      <a:pt x="135" y="0"/>
                    </a:lnTo>
                    <a:lnTo>
                      <a:pt x="161" y="63"/>
                    </a:lnTo>
                    <a:lnTo>
                      <a:pt x="187" y="77"/>
                    </a:lnTo>
                    <a:lnTo>
                      <a:pt x="198" y="129"/>
                    </a:lnTo>
                    <a:lnTo>
                      <a:pt x="131" y="137"/>
                    </a:lnTo>
                    <a:lnTo>
                      <a:pt x="82" y="147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08">
                <a:extLst>
                  <a:ext uri="{FF2B5EF4-FFF2-40B4-BE49-F238E27FC236}">
                    <a16:creationId xmlns:a16="http://schemas.microsoft.com/office/drawing/2014/main" id="{8044A122-E041-0DBD-279C-B0C4C6589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813" y="4148138"/>
                <a:ext cx="117475" cy="68262"/>
              </a:xfrm>
              <a:custGeom>
                <a:avLst/>
                <a:gdLst>
                  <a:gd name="T0" fmla="*/ 2147483647 w 158"/>
                  <a:gd name="T1" fmla="*/ 2147483647 h 78"/>
                  <a:gd name="T2" fmla="*/ 0 w 158"/>
                  <a:gd name="T3" fmla="*/ 2147483647 h 78"/>
                  <a:gd name="T4" fmla="*/ 2147483647 w 158"/>
                  <a:gd name="T5" fmla="*/ 2147483647 h 78"/>
                  <a:gd name="T6" fmla="*/ 2147483647 w 158"/>
                  <a:gd name="T7" fmla="*/ 2147483647 h 78"/>
                  <a:gd name="T8" fmla="*/ 2147483647 w 158"/>
                  <a:gd name="T9" fmla="*/ 2147483647 h 78"/>
                  <a:gd name="T10" fmla="*/ 2147483647 w 158"/>
                  <a:gd name="T11" fmla="*/ 2147483647 h 78"/>
                  <a:gd name="T12" fmla="*/ 2147483647 w 158"/>
                  <a:gd name="T13" fmla="*/ 2147483647 h 78"/>
                  <a:gd name="T14" fmla="*/ 2147483647 w 158"/>
                  <a:gd name="T15" fmla="*/ 0 h 78"/>
                  <a:gd name="T16" fmla="*/ 2147483647 w 158"/>
                  <a:gd name="T17" fmla="*/ 2147483647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8"/>
                  <a:gd name="T28" fmla="*/ 0 h 78"/>
                  <a:gd name="T29" fmla="*/ 158 w 15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8" h="78">
                    <a:moveTo>
                      <a:pt x="24" y="4"/>
                    </a:moveTo>
                    <a:lnTo>
                      <a:pt x="0" y="73"/>
                    </a:lnTo>
                    <a:lnTo>
                      <a:pt x="42" y="78"/>
                    </a:lnTo>
                    <a:lnTo>
                      <a:pt x="68" y="62"/>
                    </a:lnTo>
                    <a:lnTo>
                      <a:pt x="116" y="63"/>
                    </a:lnTo>
                    <a:lnTo>
                      <a:pt x="158" y="33"/>
                    </a:lnTo>
                    <a:lnTo>
                      <a:pt x="131" y="21"/>
                    </a:lnTo>
                    <a:lnTo>
                      <a:pt x="110" y="0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09">
                <a:extLst>
                  <a:ext uri="{FF2B5EF4-FFF2-40B4-BE49-F238E27FC236}">
                    <a16:creationId xmlns:a16="http://schemas.microsoft.com/office/drawing/2014/main" id="{C4C46CDA-9A9D-9183-5EBA-7F50A030D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738" y="4244975"/>
                <a:ext cx="47625" cy="50800"/>
              </a:xfrm>
              <a:custGeom>
                <a:avLst/>
                <a:gdLst>
                  <a:gd name="T0" fmla="*/ 2147483647 w 64"/>
                  <a:gd name="T1" fmla="*/ 0 h 57"/>
                  <a:gd name="T2" fmla="*/ 0 w 64"/>
                  <a:gd name="T3" fmla="*/ 2147483647 h 57"/>
                  <a:gd name="T4" fmla="*/ 2147483647 w 64"/>
                  <a:gd name="T5" fmla="*/ 2147483647 h 57"/>
                  <a:gd name="T6" fmla="*/ 2147483647 w 64"/>
                  <a:gd name="T7" fmla="*/ 2147483647 h 57"/>
                  <a:gd name="T8" fmla="*/ 2147483647 w 6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4"/>
                  <a:gd name="T16" fmla="*/ 0 h 57"/>
                  <a:gd name="T17" fmla="*/ 64 w 64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4" h="57">
                    <a:moveTo>
                      <a:pt x="56" y="0"/>
                    </a:moveTo>
                    <a:lnTo>
                      <a:pt x="0" y="5"/>
                    </a:lnTo>
                    <a:lnTo>
                      <a:pt x="9" y="57"/>
                    </a:lnTo>
                    <a:lnTo>
                      <a:pt x="64" y="44"/>
                    </a:lnTo>
                    <a:lnTo>
                      <a:pt x="56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0">
                <a:extLst>
                  <a:ext uri="{FF2B5EF4-FFF2-40B4-BE49-F238E27FC236}">
                    <a16:creationId xmlns:a16="http://schemas.microsoft.com/office/drawing/2014/main" id="{586F547C-0597-4450-8C76-C47DE2F95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125" y="4297363"/>
                <a:ext cx="33338" cy="52387"/>
              </a:xfrm>
              <a:custGeom>
                <a:avLst/>
                <a:gdLst>
                  <a:gd name="T0" fmla="*/ 0 w 43"/>
                  <a:gd name="T1" fmla="*/ 2147483647 h 55"/>
                  <a:gd name="T2" fmla="*/ 2147483647 w 43"/>
                  <a:gd name="T3" fmla="*/ 0 h 55"/>
                  <a:gd name="T4" fmla="*/ 2147483647 w 43"/>
                  <a:gd name="T5" fmla="*/ 2147483647 h 55"/>
                  <a:gd name="T6" fmla="*/ 2147483647 w 43"/>
                  <a:gd name="T7" fmla="*/ 2147483647 h 55"/>
                  <a:gd name="T8" fmla="*/ 0 w 43"/>
                  <a:gd name="T9" fmla="*/ 214748364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55"/>
                  <a:gd name="T17" fmla="*/ 43 w 4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55">
                    <a:moveTo>
                      <a:pt x="0" y="21"/>
                    </a:moveTo>
                    <a:lnTo>
                      <a:pt x="43" y="0"/>
                    </a:lnTo>
                    <a:lnTo>
                      <a:pt x="43" y="49"/>
                    </a:lnTo>
                    <a:lnTo>
                      <a:pt x="14" y="55"/>
                    </a:lnTo>
                    <a:lnTo>
                      <a:pt x="0" y="21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1">
                <a:extLst>
                  <a:ext uri="{FF2B5EF4-FFF2-40B4-BE49-F238E27FC236}">
                    <a16:creationId xmlns:a16="http://schemas.microsoft.com/office/drawing/2014/main" id="{81119CD0-E039-729B-E672-C289EFE26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675" y="4322763"/>
                <a:ext cx="200025" cy="284162"/>
              </a:xfrm>
              <a:custGeom>
                <a:avLst/>
                <a:gdLst>
                  <a:gd name="T0" fmla="*/ 2147483647 w 270"/>
                  <a:gd name="T1" fmla="*/ 0 h 318"/>
                  <a:gd name="T2" fmla="*/ 0 w 270"/>
                  <a:gd name="T3" fmla="*/ 2147483647 h 318"/>
                  <a:gd name="T4" fmla="*/ 2147483647 w 270"/>
                  <a:gd name="T5" fmla="*/ 2147483647 h 318"/>
                  <a:gd name="T6" fmla="*/ 2147483647 w 270"/>
                  <a:gd name="T7" fmla="*/ 2147483647 h 318"/>
                  <a:gd name="T8" fmla="*/ 2147483647 w 270"/>
                  <a:gd name="T9" fmla="*/ 2147483647 h 318"/>
                  <a:gd name="T10" fmla="*/ 2147483647 w 270"/>
                  <a:gd name="T11" fmla="*/ 2147483647 h 318"/>
                  <a:gd name="T12" fmla="*/ 2147483647 w 270"/>
                  <a:gd name="T13" fmla="*/ 2147483647 h 318"/>
                  <a:gd name="T14" fmla="*/ 2147483647 w 270"/>
                  <a:gd name="T15" fmla="*/ 2147483647 h 318"/>
                  <a:gd name="T16" fmla="*/ 2147483647 w 270"/>
                  <a:gd name="T17" fmla="*/ 2147483647 h 318"/>
                  <a:gd name="T18" fmla="*/ 2147483647 w 270"/>
                  <a:gd name="T19" fmla="*/ 0 h 3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0"/>
                  <a:gd name="T31" fmla="*/ 0 h 318"/>
                  <a:gd name="T32" fmla="*/ 270 w 270"/>
                  <a:gd name="T33" fmla="*/ 318 h 3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0" h="318">
                    <a:moveTo>
                      <a:pt x="45" y="0"/>
                    </a:moveTo>
                    <a:lnTo>
                      <a:pt x="0" y="121"/>
                    </a:lnTo>
                    <a:lnTo>
                      <a:pt x="32" y="181"/>
                    </a:lnTo>
                    <a:lnTo>
                      <a:pt x="32" y="289"/>
                    </a:lnTo>
                    <a:lnTo>
                      <a:pt x="97" y="318"/>
                    </a:lnTo>
                    <a:lnTo>
                      <a:pt x="126" y="255"/>
                    </a:lnTo>
                    <a:lnTo>
                      <a:pt x="208" y="241"/>
                    </a:lnTo>
                    <a:lnTo>
                      <a:pt x="270" y="171"/>
                    </a:lnTo>
                    <a:lnTo>
                      <a:pt x="205" y="63"/>
                    </a:lnTo>
                    <a:lnTo>
                      <a:pt x="45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2">
                <a:extLst>
                  <a:ext uri="{FF2B5EF4-FFF2-40B4-BE49-F238E27FC236}">
                    <a16:creationId xmlns:a16="http://schemas.microsoft.com/office/drawing/2014/main" id="{B4A83BC5-2111-4A55-E3AB-605242CB2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825" y="4191000"/>
                <a:ext cx="109538" cy="111125"/>
              </a:xfrm>
              <a:custGeom>
                <a:avLst/>
                <a:gdLst>
                  <a:gd name="T0" fmla="*/ 2147483647 w 148"/>
                  <a:gd name="T1" fmla="*/ 0 h 124"/>
                  <a:gd name="T2" fmla="*/ 0 w 148"/>
                  <a:gd name="T3" fmla="*/ 2147483647 h 124"/>
                  <a:gd name="T4" fmla="*/ 2147483647 w 148"/>
                  <a:gd name="T5" fmla="*/ 2147483647 h 124"/>
                  <a:gd name="T6" fmla="*/ 2147483647 w 148"/>
                  <a:gd name="T7" fmla="*/ 2147483647 h 124"/>
                  <a:gd name="T8" fmla="*/ 2147483647 w 148"/>
                  <a:gd name="T9" fmla="*/ 2147483647 h 124"/>
                  <a:gd name="T10" fmla="*/ 2147483647 w 148"/>
                  <a:gd name="T11" fmla="*/ 2147483647 h 124"/>
                  <a:gd name="T12" fmla="*/ 2147483647 w 148"/>
                  <a:gd name="T13" fmla="*/ 2147483647 h 124"/>
                  <a:gd name="T14" fmla="*/ 2147483647 w 148"/>
                  <a:gd name="T15" fmla="*/ 2147483647 h 124"/>
                  <a:gd name="T16" fmla="*/ 2147483647 w 148"/>
                  <a:gd name="T17" fmla="*/ 0 h 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8"/>
                  <a:gd name="T28" fmla="*/ 0 h 124"/>
                  <a:gd name="T29" fmla="*/ 148 w 148"/>
                  <a:gd name="T30" fmla="*/ 124 h 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8" h="124">
                    <a:moveTo>
                      <a:pt x="30" y="0"/>
                    </a:moveTo>
                    <a:lnTo>
                      <a:pt x="0" y="37"/>
                    </a:lnTo>
                    <a:lnTo>
                      <a:pt x="13" y="66"/>
                    </a:lnTo>
                    <a:lnTo>
                      <a:pt x="40" y="76"/>
                    </a:lnTo>
                    <a:lnTo>
                      <a:pt x="69" y="124"/>
                    </a:lnTo>
                    <a:lnTo>
                      <a:pt x="147" y="105"/>
                    </a:lnTo>
                    <a:lnTo>
                      <a:pt x="148" y="53"/>
                    </a:lnTo>
                    <a:lnTo>
                      <a:pt x="92" y="9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635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 113">
              <a:extLst>
                <a:ext uri="{FF2B5EF4-FFF2-40B4-BE49-F238E27FC236}">
                  <a16:creationId xmlns:a16="http://schemas.microsoft.com/office/drawing/2014/main" id="{EFB14C0C-1291-9D21-A362-3D0F5813A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320" y="5268451"/>
              <a:ext cx="1037376" cy="1067873"/>
            </a:xfrm>
            <a:custGeom>
              <a:avLst/>
              <a:gdLst>
                <a:gd name="T0" fmla="*/ 2147483647 w 1702"/>
                <a:gd name="T1" fmla="*/ 2147483647 h 1661"/>
                <a:gd name="T2" fmla="*/ 2147483647 w 1702"/>
                <a:gd name="T3" fmla="*/ 0 h 1661"/>
                <a:gd name="T4" fmla="*/ 2147483647 w 1702"/>
                <a:gd name="T5" fmla="*/ 2147483647 h 1661"/>
                <a:gd name="T6" fmla="*/ 2147483647 w 1702"/>
                <a:gd name="T7" fmla="*/ 2147483647 h 1661"/>
                <a:gd name="T8" fmla="*/ 2147483647 w 1702"/>
                <a:gd name="T9" fmla="*/ 2147483647 h 1661"/>
                <a:gd name="T10" fmla="*/ 2147483647 w 1702"/>
                <a:gd name="T11" fmla="*/ 2147483647 h 1661"/>
                <a:gd name="T12" fmla="*/ 2147483647 w 1702"/>
                <a:gd name="T13" fmla="*/ 2147483647 h 1661"/>
                <a:gd name="T14" fmla="*/ 2147483647 w 1702"/>
                <a:gd name="T15" fmla="*/ 2147483647 h 1661"/>
                <a:gd name="T16" fmla="*/ 2147483647 w 1702"/>
                <a:gd name="T17" fmla="*/ 2147483647 h 1661"/>
                <a:gd name="T18" fmla="*/ 2147483647 w 1702"/>
                <a:gd name="T19" fmla="*/ 2147483647 h 1661"/>
                <a:gd name="T20" fmla="*/ 2147483647 w 1702"/>
                <a:gd name="T21" fmla="*/ 2147483647 h 1661"/>
                <a:gd name="T22" fmla="*/ 2147483647 w 1702"/>
                <a:gd name="T23" fmla="*/ 2147483647 h 1661"/>
                <a:gd name="T24" fmla="*/ 2147483647 w 1702"/>
                <a:gd name="T25" fmla="*/ 2147483647 h 1661"/>
                <a:gd name="T26" fmla="*/ 2147483647 w 1702"/>
                <a:gd name="T27" fmla="*/ 2147483647 h 1661"/>
                <a:gd name="T28" fmla="*/ 2147483647 w 1702"/>
                <a:gd name="T29" fmla="*/ 2147483647 h 1661"/>
                <a:gd name="T30" fmla="*/ 2147483647 w 1702"/>
                <a:gd name="T31" fmla="*/ 2147483647 h 1661"/>
                <a:gd name="T32" fmla="*/ 2147483647 w 1702"/>
                <a:gd name="T33" fmla="*/ 2147483647 h 1661"/>
                <a:gd name="T34" fmla="*/ 2147483647 w 1702"/>
                <a:gd name="T35" fmla="*/ 2147483647 h 1661"/>
                <a:gd name="T36" fmla="*/ 2147483647 w 1702"/>
                <a:gd name="T37" fmla="*/ 2147483647 h 1661"/>
                <a:gd name="T38" fmla="*/ 2147483647 w 1702"/>
                <a:gd name="T39" fmla="*/ 2147483647 h 1661"/>
                <a:gd name="T40" fmla="*/ 2147483647 w 1702"/>
                <a:gd name="T41" fmla="*/ 2147483647 h 1661"/>
                <a:gd name="T42" fmla="*/ 2147483647 w 1702"/>
                <a:gd name="T43" fmla="*/ 2147483647 h 1661"/>
                <a:gd name="T44" fmla="*/ 0 w 1702"/>
                <a:gd name="T45" fmla="*/ 2147483647 h 1661"/>
                <a:gd name="T46" fmla="*/ 2147483647 w 1702"/>
                <a:gd name="T47" fmla="*/ 2147483647 h 1661"/>
                <a:gd name="T48" fmla="*/ 2147483647 w 1702"/>
                <a:gd name="T49" fmla="*/ 2147483647 h 1661"/>
                <a:gd name="T50" fmla="*/ 2147483647 w 1702"/>
                <a:gd name="T51" fmla="*/ 2147483647 h 1661"/>
                <a:gd name="T52" fmla="*/ 2147483647 w 1702"/>
                <a:gd name="T53" fmla="*/ 2147483647 h 1661"/>
                <a:gd name="T54" fmla="*/ 2147483647 w 1702"/>
                <a:gd name="T55" fmla="*/ 2147483647 h 1661"/>
                <a:gd name="T56" fmla="*/ 2147483647 w 1702"/>
                <a:gd name="T57" fmla="*/ 2147483647 h 1661"/>
                <a:gd name="T58" fmla="*/ 2147483647 w 1702"/>
                <a:gd name="T59" fmla="*/ 2147483647 h 1661"/>
                <a:gd name="T60" fmla="*/ 2147483647 w 1702"/>
                <a:gd name="T61" fmla="*/ 2147483647 h 1661"/>
                <a:gd name="T62" fmla="*/ 2147483647 w 1702"/>
                <a:gd name="T63" fmla="*/ 2147483647 h 1661"/>
                <a:gd name="T64" fmla="*/ 2147483647 w 1702"/>
                <a:gd name="T65" fmla="*/ 2147483647 h 1661"/>
                <a:gd name="T66" fmla="*/ 2147483647 w 1702"/>
                <a:gd name="T67" fmla="*/ 2147483647 h 1661"/>
                <a:gd name="T68" fmla="*/ 2147483647 w 1702"/>
                <a:gd name="T69" fmla="*/ 2147483647 h 1661"/>
                <a:gd name="T70" fmla="*/ 2147483647 w 1702"/>
                <a:gd name="T71" fmla="*/ 2147483647 h 1661"/>
                <a:gd name="T72" fmla="*/ 2147483647 w 1702"/>
                <a:gd name="T73" fmla="*/ 2147483647 h 1661"/>
                <a:gd name="T74" fmla="*/ 2147483647 w 1702"/>
                <a:gd name="T75" fmla="*/ 2147483647 h 1661"/>
                <a:gd name="T76" fmla="*/ 2147483647 w 1702"/>
                <a:gd name="T77" fmla="*/ 2147483647 h 1661"/>
                <a:gd name="T78" fmla="*/ 2147483647 w 1702"/>
                <a:gd name="T79" fmla="*/ 2147483647 h 1661"/>
                <a:gd name="T80" fmla="*/ 2147483647 w 1702"/>
                <a:gd name="T81" fmla="*/ 2147483647 h 1661"/>
                <a:gd name="T82" fmla="*/ 2147483647 w 1702"/>
                <a:gd name="T83" fmla="*/ 2147483647 h 166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2"/>
                <a:gd name="T127" fmla="*/ 0 h 1661"/>
                <a:gd name="T128" fmla="*/ 1702 w 1702"/>
                <a:gd name="T129" fmla="*/ 1661 h 166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2" h="1661">
                  <a:moveTo>
                    <a:pt x="272" y="247"/>
                  </a:moveTo>
                  <a:lnTo>
                    <a:pt x="614" y="0"/>
                  </a:lnTo>
                  <a:lnTo>
                    <a:pt x="777" y="43"/>
                  </a:lnTo>
                  <a:lnTo>
                    <a:pt x="856" y="122"/>
                  </a:lnTo>
                  <a:lnTo>
                    <a:pt x="1177" y="153"/>
                  </a:lnTo>
                  <a:lnTo>
                    <a:pt x="1187" y="975"/>
                  </a:lnTo>
                  <a:lnTo>
                    <a:pt x="1292" y="999"/>
                  </a:lnTo>
                  <a:lnTo>
                    <a:pt x="1340" y="1097"/>
                  </a:lnTo>
                  <a:lnTo>
                    <a:pt x="1415" y="1064"/>
                  </a:lnTo>
                  <a:lnTo>
                    <a:pt x="1569" y="1286"/>
                  </a:lnTo>
                  <a:lnTo>
                    <a:pt x="1702" y="1390"/>
                  </a:lnTo>
                  <a:lnTo>
                    <a:pt x="1697" y="1478"/>
                  </a:lnTo>
                  <a:lnTo>
                    <a:pt x="1529" y="1490"/>
                  </a:lnTo>
                  <a:lnTo>
                    <a:pt x="1455" y="1217"/>
                  </a:lnTo>
                  <a:lnTo>
                    <a:pt x="925" y="949"/>
                  </a:lnTo>
                  <a:lnTo>
                    <a:pt x="940" y="1033"/>
                  </a:lnTo>
                  <a:lnTo>
                    <a:pt x="820" y="1143"/>
                  </a:lnTo>
                  <a:lnTo>
                    <a:pt x="801" y="1102"/>
                  </a:lnTo>
                  <a:lnTo>
                    <a:pt x="767" y="1102"/>
                  </a:lnTo>
                  <a:lnTo>
                    <a:pt x="672" y="1330"/>
                  </a:lnTo>
                  <a:lnTo>
                    <a:pt x="376" y="1554"/>
                  </a:lnTo>
                  <a:lnTo>
                    <a:pt x="84" y="1661"/>
                  </a:lnTo>
                  <a:lnTo>
                    <a:pt x="0" y="1646"/>
                  </a:lnTo>
                  <a:lnTo>
                    <a:pt x="336" y="1454"/>
                  </a:lnTo>
                  <a:lnTo>
                    <a:pt x="376" y="1454"/>
                  </a:lnTo>
                  <a:lnTo>
                    <a:pt x="499" y="1306"/>
                  </a:lnTo>
                  <a:lnTo>
                    <a:pt x="554" y="1301"/>
                  </a:lnTo>
                  <a:lnTo>
                    <a:pt x="638" y="1188"/>
                  </a:lnTo>
                  <a:lnTo>
                    <a:pt x="609" y="1138"/>
                  </a:lnTo>
                  <a:lnTo>
                    <a:pt x="430" y="1162"/>
                  </a:lnTo>
                  <a:lnTo>
                    <a:pt x="307" y="880"/>
                  </a:lnTo>
                  <a:lnTo>
                    <a:pt x="376" y="752"/>
                  </a:lnTo>
                  <a:lnTo>
                    <a:pt x="489" y="707"/>
                  </a:lnTo>
                  <a:lnTo>
                    <a:pt x="449" y="594"/>
                  </a:lnTo>
                  <a:lnTo>
                    <a:pt x="331" y="647"/>
                  </a:lnTo>
                  <a:lnTo>
                    <a:pt x="242" y="484"/>
                  </a:lnTo>
                  <a:lnTo>
                    <a:pt x="341" y="445"/>
                  </a:lnTo>
                  <a:lnTo>
                    <a:pt x="430" y="489"/>
                  </a:lnTo>
                  <a:lnTo>
                    <a:pt x="470" y="465"/>
                  </a:lnTo>
                  <a:lnTo>
                    <a:pt x="396" y="326"/>
                  </a:lnTo>
                  <a:lnTo>
                    <a:pt x="267" y="316"/>
                  </a:lnTo>
                  <a:lnTo>
                    <a:pt x="272" y="247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5">
              <a:extLst>
                <a:ext uri="{FF2B5EF4-FFF2-40B4-BE49-F238E27FC236}">
                  <a16:creationId xmlns:a16="http://schemas.microsoft.com/office/drawing/2014/main" id="{63878165-B8C0-0E60-9E9C-72E2AB7E7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048" y="2771815"/>
              <a:ext cx="1061042" cy="729751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86">
              <a:extLst>
                <a:ext uri="{FF2B5EF4-FFF2-40B4-BE49-F238E27FC236}">
                  <a16:creationId xmlns:a16="http://schemas.microsoft.com/office/drawing/2014/main" id="{9E716CEB-C97E-F318-89C4-CCE0E8FEB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162" y="3769104"/>
              <a:ext cx="441721" cy="808305"/>
            </a:xfrm>
            <a:custGeom>
              <a:avLst/>
              <a:gdLst>
                <a:gd name="T0" fmla="*/ 2147483647 w 374"/>
                <a:gd name="T1" fmla="*/ 2147483647 h 618"/>
                <a:gd name="T2" fmla="*/ 2147483647 w 374"/>
                <a:gd name="T3" fmla="*/ 0 h 618"/>
                <a:gd name="T4" fmla="*/ 2147483647 w 374"/>
                <a:gd name="T5" fmla="*/ 2147483647 h 618"/>
                <a:gd name="T6" fmla="*/ 2147483647 w 374"/>
                <a:gd name="T7" fmla="*/ 2147483647 h 618"/>
                <a:gd name="T8" fmla="*/ 2147483647 w 374"/>
                <a:gd name="T9" fmla="*/ 2147483647 h 618"/>
                <a:gd name="T10" fmla="*/ 2147483647 w 374"/>
                <a:gd name="T11" fmla="*/ 2147483647 h 618"/>
                <a:gd name="T12" fmla="*/ 2147483647 w 374"/>
                <a:gd name="T13" fmla="*/ 2147483647 h 618"/>
                <a:gd name="T14" fmla="*/ 2147483647 w 374"/>
                <a:gd name="T15" fmla="*/ 2147483647 h 618"/>
                <a:gd name="T16" fmla="*/ 2147483647 w 374"/>
                <a:gd name="T17" fmla="*/ 2147483647 h 618"/>
                <a:gd name="T18" fmla="*/ 2147483647 w 374"/>
                <a:gd name="T19" fmla="*/ 2147483647 h 618"/>
                <a:gd name="T20" fmla="*/ 2147483647 w 374"/>
                <a:gd name="T21" fmla="*/ 2147483647 h 618"/>
                <a:gd name="T22" fmla="*/ 2147483647 w 374"/>
                <a:gd name="T23" fmla="*/ 2147483647 h 618"/>
                <a:gd name="T24" fmla="*/ 2147483647 w 374"/>
                <a:gd name="T25" fmla="*/ 2147483647 h 618"/>
                <a:gd name="T26" fmla="*/ 2147483647 w 374"/>
                <a:gd name="T27" fmla="*/ 2147483647 h 618"/>
                <a:gd name="T28" fmla="*/ 2147483647 w 374"/>
                <a:gd name="T29" fmla="*/ 2147483647 h 618"/>
                <a:gd name="T30" fmla="*/ 2147483647 w 374"/>
                <a:gd name="T31" fmla="*/ 2147483647 h 618"/>
                <a:gd name="T32" fmla="*/ 2147483647 w 374"/>
                <a:gd name="T33" fmla="*/ 2147483647 h 618"/>
                <a:gd name="T34" fmla="*/ 0 w 374"/>
                <a:gd name="T35" fmla="*/ 2147483647 h 618"/>
                <a:gd name="T36" fmla="*/ 2147483647 w 374"/>
                <a:gd name="T37" fmla="*/ 2147483647 h 618"/>
                <a:gd name="T38" fmla="*/ 2147483647 w 374"/>
                <a:gd name="T39" fmla="*/ 2147483647 h 618"/>
                <a:gd name="T40" fmla="*/ 2147483647 w 374"/>
                <a:gd name="T41" fmla="*/ 2147483647 h 618"/>
                <a:gd name="T42" fmla="*/ 2147483647 w 374"/>
                <a:gd name="T43" fmla="*/ 2147483647 h 618"/>
                <a:gd name="T44" fmla="*/ 2147483647 w 374"/>
                <a:gd name="T45" fmla="*/ 2147483647 h 6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4"/>
                <a:gd name="T70" fmla="*/ 0 h 618"/>
                <a:gd name="T71" fmla="*/ 374 w 374"/>
                <a:gd name="T72" fmla="*/ 618 h 6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4" h="618">
                  <a:moveTo>
                    <a:pt x="69" y="36"/>
                  </a:moveTo>
                  <a:lnTo>
                    <a:pt x="284" y="0"/>
                  </a:lnTo>
                  <a:lnTo>
                    <a:pt x="318" y="76"/>
                  </a:lnTo>
                  <a:lnTo>
                    <a:pt x="361" y="392"/>
                  </a:lnTo>
                  <a:lnTo>
                    <a:pt x="374" y="434"/>
                  </a:lnTo>
                  <a:lnTo>
                    <a:pt x="340" y="518"/>
                  </a:lnTo>
                  <a:lnTo>
                    <a:pt x="340" y="576"/>
                  </a:lnTo>
                  <a:lnTo>
                    <a:pt x="302" y="570"/>
                  </a:lnTo>
                  <a:lnTo>
                    <a:pt x="303" y="618"/>
                  </a:lnTo>
                  <a:lnTo>
                    <a:pt x="263" y="599"/>
                  </a:lnTo>
                  <a:lnTo>
                    <a:pt x="242" y="605"/>
                  </a:lnTo>
                  <a:lnTo>
                    <a:pt x="211" y="601"/>
                  </a:lnTo>
                  <a:lnTo>
                    <a:pt x="189" y="526"/>
                  </a:lnTo>
                  <a:lnTo>
                    <a:pt x="145" y="504"/>
                  </a:lnTo>
                  <a:lnTo>
                    <a:pt x="145" y="425"/>
                  </a:lnTo>
                  <a:lnTo>
                    <a:pt x="102" y="434"/>
                  </a:lnTo>
                  <a:lnTo>
                    <a:pt x="77" y="376"/>
                  </a:lnTo>
                  <a:lnTo>
                    <a:pt x="0" y="308"/>
                  </a:lnTo>
                  <a:lnTo>
                    <a:pt x="56" y="202"/>
                  </a:lnTo>
                  <a:lnTo>
                    <a:pt x="40" y="152"/>
                  </a:lnTo>
                  <a:lnTo>
                    <a:pt x="97" y="142"/>
                  </a:lnTo>
                  <a:lnTo>
                    <a:pt x="102" y="73"/>
                  </a:lnTo>
                  <a:lnTo>
                    <a:pt x="69" y="36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9663FE87-FC93-E3DA-1637-33152AC8A32D}"/>
              </a:ext>
            </a:extLst>
          </p:cNvPr>
          <p:cNvSpPr txBox="1">
            <a:spLocks/>
          </p:cNvSpPr>
          <p:nvPr/>
        </p:nvSpPr>
        <p:spPr>
          <a:xfrm>
            <a:off x="548640" y="856488"/>
            <a:ext cx="3691353" cy="165771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300">
                <a:solidFill>
                  <a:srgbClr val="000E22"/>
                </a:solidFill>
                <a:latin typeface="+mj-lt"/>
                <a:cs typeface="Arial" panose="020B0604020202020204" pitchFamily="34" charset="0"/>
              </a:rPr>
              <a:t>States Prioritize Comprehensive Data Privacy Laws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D7FF51BB-48AA-F9E6-203D-1D3F3C82A4B2}"/>
              </a:ext>
            </a:extLst>
          </p:cNvPr>
          <p:cNvSpPr txBox="1">
            <a:spLocks/>
          </p:cNvSpPr>
          <p:nvPr/>
        </p:nvSpPr>
        <p:spPr>
          <a:xfrm>
            <a:off x="550862" y="500703"/>
            <a:ext cx="5545137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&amp; Data Privacy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70C86199-5CD8-B114-A129-F59DA151B9AA}"/>
              </a:ext>
            </a:extLst>
          </p:cNvPr>
          <p:cNvGrpSpPr/>
          <p:nvPr/>
        </p:nvGrpSpPr>
        <p:grpSpPr>
          <a:xfrm>
            <a:off x="5813510" y="1649941"/>
            <a:ext cx="5171521" cy="3633542"/>
            <a:chOff x="5934882" y="-1469293"/>
            <a:chExt cx="5171521" cy="3633542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52F5FACF-7595-DAFD-80F5-B345F8755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4521" y="574350"/>
              <a:ext cx="1609111" cy="1589899"/>
            </a:xfrm>
            <a:custGeom>
              <a:avLst/>
              <a:gdLst>
                <a:gd name="T0" fmla="*/ 2147483647 w 1248"/>
                <a:gd name="T1" fmla="*/ 0 h 1156"/>
                <a:gd name="T2" fmla="*/ 2147483647 w 1248"/>
                <a:gd name="T3" fmla="*/ 2147483647 h 1156"/>
                <a:gd name="T4" fmla="*/ 2147483647 w 1248"/>
                <a:gd name="T5" fmla="*/ 2147483647 h 1156"/>
                <a:gd name="T6" fmla="*/ 2147483647 w 1248"/>
                <a:gd name="T7" fmla="*/ 2147483647 h 1156"/>
                <a:gd name="T8" fmla="*/ 2147483647 w 1248"/>
                <a:gd name="T9" fmla="*/ 2147483647 h 1156"/>
                <a:gd name="T10" fmla="*/ 2147483647 w 1248"/>
                <a:gd name="T11" fmla="*/ 2147483647 h 1156"/>
                <a:gd name="T12" fmla="*/ 2147483647 w 1248"/>
                <a:gd name="T13" fmla="*/ 2147483647 h 1156"/>
                <a:gd name="T14" fmla="*/ 2147483647 w 1248"/>
                <a:gd name="T15" fmla="*/ 2147483647 h 1156"/>
                <a:gd name="T16" fmla="*/ 2147483647 w 1248"/>
                <a:gd name="T17" fmla="*/ 2147483647 h 1156"/>
                <a:gd name="T18" fmla="*/ 2147483647 w 1248"/>
                <a:gd name="T19" fmla="*/ 2147483647 h 1156"/>
                <a:gd name="T20" fmla="*/ 2147483647 w 1248"/>
                <a:gd name="T21" fmla="*/ 2147483647 h 1156"/>
                <a:gd name="T22" fmla="*/ 2147483647 w 1248"/>
                <a:gd name="T23" fmla="*/ 2147483647 h 1156"/>
                <a:gd name="T24" fmla="*/ 2147483647 w 1248"/>
                <a:gd name="T25" fmla="*/ 2147483647 h 1156"/>
                <a:gd name="T26" fmla="*/ 2147483647 w 1248"/>
                <a:gd name="T27" fmla="*/ 2147483647 h 1156"/>
                <a:gd name="T28" fmla="*/ 2147483647 w 1248"/>
                <a:gd name="T29" fmla="*/ 2147483647 h 1156"/>
                <a:gd name="T30" fmla="*/ 2147483647 w 1248"/>
                <a:gd name="T31" fmla="*/ 2147483647 h 1156"/>
                <a:gd name="T32" fmla="*/ 2147483647 w 1248"/>
                <a:gd name="T33" fmla="*/ 2147483647 h 1156"/>
                <a:gd name="T34" fmla="*/ 2147483647 w 1248"/>
                <a:gd name="T35" fmla="*/ 2147483647 h 1156"/>
                <a:gd name="T36" fmla="*/ 2147483647 w 1248"/>
                <a:gd name="T37" fmla="*/ 2147483647 h 1156"/>
                <a:gd name="T38" fmla="*/ 2147483647 w 1248"/>
                <a:gd name="T39" fmla="*/ 2147483647 h 1156"/>
                <a:gd name="T40" fmla="*/ 2147483647 w 1248"/>
                <a:gd name="T41" fmla="*/ 2147483647 h 1156"/>
                <a:gd name="T42" fmla="*/ 2147483647 w 1248"/>
                <a:gd name="T43" fmla="*/ 2147483647 h 1156"/>
                <a:gd name="T44" fmla="*/ 2147483647 w 1248"/>
                <a:gd name="T45" fmla="*/ 2147483647 h 1156"/>
                <a:gd name="T46" fmla="*/ 2147483647 w 1248"/>
                <a:gd name="T47" fmla="*/ 2147483647 h 1156"/>
                <a:gd name="T48" fmla="*/ 2147483647 w 1248"/>
                <a:gd name="T49" fmla="*/ 2147483647 h 1156"/>
                <a:gd name="T50" fmla="*/ 2147483647 w 1248"/>
                <a:gd name="T51" fmla="*/ 2147483647 h 1156"/>
                <a:gd name="T52" fmla="*/ 2147483647 w 1248"/>
                <a:gd name="T53" fmla="*/ 2147483647 h 1156"/>
                <a:gd name="T54" fmla="*/ 2147483647 w 1248"/>
                <a:gd name="T55" fmla="*/ 2147483647 h 1156"/>
                <a:gd name="T56" fmla="*/ 2147483647 w 1248"/>
                <a:gd name="T57" fmla="*/ 2147483647 h 1156"/>
                <a:gd name="T58" fmla="*/ 2147483647 w 1248"/>
                <a:gd name="T59" fmla="*/ 2147483647 h 1156"/>
                <a:gd name="T60" fmla="*/ 2147483647 w 1248"/>
                <a:gd name="T61" fmla="*/ 2147483647 h 1156"/>
                <a:gd name="T62" fmla="*/ 2147483647 w 1248"/>
                <a:gd name="T63" fmla="*/ 2147483647 h 1156"/>
                <a:gd name="T64" fmla="*/ 2147483647 w 1248"/>
                <a:gd name="T65" fmla="*/ 2147483647 h 1156"/>
                <a:gd name="T66" fmla="*/ 2147483647 w 1248"/>
                <a:gd name="T67" fmla="*/ 2147483647 h 1156"/>
                <a:gd name="T68" fmla="*/ 2147483647 w 1248"/>
                <a:gd name="T69" fmla="*/ 2147483647 h 1156"/>
                <a:gd name="T70" fmla="*/ 2147483647 w 1248"/>
                <a:gd name="T71" fmla="*/ 2147483647 h 1156"/>
                <a:gd name="T72" fmla="*/ 2147483647 w 1248"/>
                <a:gd name="T73" fmla="*/ 2147483647 h 1156"/>
                <a:gd name="T74" fmla="*/ 2147483647 w 1248"/>
                <a:gd name="T75" fmla="*/ 2147483647 h 1156"/>
                <a:gd name="T76" fmla="*/ 2147483647 w 1248"/>
                <a:gd name="T77" fmla="*/ 2147483647 h 1156"/>
                <a:gd name="T78" fmla="*/ 2147483647 w 1248"/>
                <a:gd name="T79" fmla="*/ 2147483647 h 1156"/>
                <a:gd name="T80" fmla="*/ 2147483647 w 1248"/>
                <a:gd name="T81" fmla="*/ 2147483647 h 1156"/>
                <a:gd name="T82" fmla="*/ 2147483647 w 1248"/>
                <a:gd name="T83" fmla="*/ 2147483647 h 1156"/>
                <a:gd name="T84" fmla="*/ 2147483647 w 1248"/>
                <a:gd name="T85" fmla="*/ 2147483647 h 1156"/>
                <a:gd name="T86" fmla="*/ 2147483647 w 1248"/>
                <a:gd name="T87" fmla="*/ 2147483647 h 1156"/>
                <a:gd name="T88" fmla="*/ 2147483647 w 1248"/>
                <a:gd name="T89" fmla="*/ 2147483647 h 1156"/>
                <a:gd name="T90" fmla="*/ 2147483647 w 1248"/>
                <a:gd name="T91" fmla="*/ 2147483647 h 1156"/>
                <a:gd name="T92" fmla="*/ 0 w 1248"/>
                <a:gd name="T93" fmla="*/ 2147483647 h 1156"/>
                <a:gd name="T94" fmla="*/ 0 w 1248"/>
                <a:gd name="T95" fmla="*/ 2147483647 h 1156"/>
                <a:gd name="T96" fmla="*/ 2147483647 w 1248"/>
                <a:gd name="T97" fmla="*/ 2147483647 h 1156"/>
                <a:gd name="T98" fmla="*/ 2147483647 w 1248"/>
                <a:gd name="T99" fmla="*/ 2147483647 h 1156"/>
                <a:gd name="T100" fmla="*/ 2147483647 w 1248"/>
                <a:gd name="T101" fmla="*/ 0 h 1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48"/>
                <a:gd name="T154" fmla="*/ 0 h 1156"/>
                <a:gd name="T155" fmla="*/ 1248 w 1248"/>
                <a:gd name="T156" fmla="*/ 1156 h 11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48" h="1156">
                  <a:moveTo>
                    <a:pt x="361" y="0"/>
                  </a:moveTo>
                  <a:lnTo>
                    <a:pt x="637" y="10"/>
                  </a:lnTo>
                  <a:lnTo>
                    <a:pt x="637" y="219"/>
                  </a:lnTo>
                  <a:lnTo>
                    <a:pt x="778" y="278"/>
                  </a:lnTo>
                  <a:lnTo>
                    <a:pt x="817" y="258"/>
                  </a:lnTo>
                  <a:lnTo>
                    <a:pt x="909" y="303"/>
                  </a:lnTo>
                  <a:lnTo>
                    <a:pt x="964" y="300"/>
                  </a:lnTo>
                  <a:lnTo>
                    <a:pt x="1070" y="255"/>
                  </a:lnTo>
                  <a:lnTo>
                    <a:pt x="1131" y="299"/>
                  </a:lnTo>
                  <a:lnTo>
                    <a:pt x="1185" y="310"/>
                  </a:lnTo>
                  <a:lnTo>
                    <a:pt x="1185" y="481"/>
                  </a:lnTo>
                  <a:lnTo>
                    <a:pt x="1248" y="588"/>
                  </a:lnTo>
                  <a:lnTo>
                    <a:pt x="1233" y="733"/>
                  </a:lnTo>
                  <a:lnTo>
                    <a:pt x="1165" y="791"/>
                  </a:lnTo>
                  <a:lnTo>
                    <a:pt x="1151" y="738"/>
                  </a:lnTo>
                  <a:lnTo>
                    <a:pt x="1131" y="762"/>
                  </a:lnTo>
                  <a:lnTo>
                    <a:pt x="1146" y="796"/>
                  </a:lnTo>
                  <a:lnTo>
                    <a:pt x="1025" y="883"/>
                  </a:lnTo>
                  <a:lnTo>
                    <a:pt x="996" y="888"/>
                  </a:lnTo>
                  <a:lnTo>
                    <a:pt x="933" y="931"/>
                  </a:lnTo>
                  <a:lnTo>
                    <a:pt x="933" y="956"/>
                  </a:lnTo>
                  <a:lnTo>
                    <a:pt x="913" y="960"/>
                  </a:lnTo>
                  <a:lnTo>
                    <a:pt x="928" y="989"/>
                  </a:lnTo>
                  <a:lnTo>
                    <a:pt x="894" y="1033"/>
                  </a:lnTo>
                  <a:lnTo>
                    <a:pt x="913" y="1096"/>
                  </a:lnTo>
                  <a:lnTo>
                    <a:pt x="933" y="1117"/>
                  </a:lnTo>
                  <a:lnTo>
                    <a:pt x="928" y="1156"/>
                  </a:lnTo>
                  <a:lnTo>
                    <a:pt x="880" y="1156"/>
                  </a:lnTo>
                  <a:lnTo>
                    <a:pt x="836" y="1136"/>
                  </a:lnTo>
                  <a:lnTo>
                    <a:pt x="807" y="1141"/>
                  </a:lnTo>
                  <a:lnTo>
                    <a:pt x="710" y="1107"/>
                  </a:lnTo>
                  <a:lnTo>
                    <a:pt x="666" y="975"/>
                  </a:lnTo>
                  <a:lnTo>
                    <a:pt x="599" y="912"/>
                  </a:lnTo>
                  <a:lnTo>
                    <a:pt x="539" y="796"/>
                  </a:lnTo>
                  <a:lnTo>
                    <a:pt x="512" y="784"/>
                  </a:lnTo>
                  <a:lnTo>
                    <a:pt x="479" y="755"/>
                  </a:lnTo>
                  <a:lnTo>
                    <a:pt x="449" y="755"/>
                  </a:lnTo>
                  <a:lnTo>
                    <a:pt x="402" y="746"/>
                  </a:lnTo>
                  <a:lnTo>
                    <a:pt x="366" y="755"/>
                  </a:lnTo>
                  <a:lnTo>
                    <a:pt x="342" y="814"/>
                  </a:lnTo>
                  <a:lnTo>
                    <a:pt x="305" y="823"/>
                  </a:lnTo>
                  <a:lnTo>
                    <a:pt x="226" y="778"/>
                  </a:lnTo>
                  <a:lnTo>
                    <a:pt x="179" y="723"/>
                  </a:lnTo>
                  <a:lnTo>
                    <a:pt x="171" y="657"/>
                  </a:lnTo>
                  <a:lnTo>
                    <a:pt x="137" y="612"/>
                  </a:lnTo>
                  <a:lnTo>
                    <a:pt x="58" y="549"/>
                  </a:lnTo>
                  <a:lnTo>
                    <a:pt x="0" y="483"/>
                  </a:lnTo>
                  <a:lnTo>
                    <a:pt x="0" y="455"/>
                  </a:lnTo>
                  <a:lnTo>
                    <a:pt x="189" y="457"/>
                  </a:lnTo>
                  <a:lnTo>
                    <a:pt x="342" y="470"/>
                  </a:lnTo>
                  <a:lnTo>
                    <a:pt x="361" y="0"/>
                  </a:lnTo>
                  <a:close/>
                </a:path>
              </a:pathLst>
            </a:custGeom>
            <a:pattFill prst="pct20">
              <a:fgClr>
                <a:srgbClr val="CA00D9"/>
              </a:fgClr>
              <a:bgClr>
                <a:srgbClr val="FF00FB"/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31" name="Freeform 96">
              <a:extLst>
                <a:ext uri="{FF2B5EF4-FFF2-40B4-BE49-F238E27FC236}">
                  <a16:creationId xmlns:a16="http://schemas.microsoft.com/office/drawing/2014/main" id="{BA46C097-FB3C-2A68-7DD4-FAC4F23DF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9046" y="1236409"/>
              <a:ext cx="1067357" cy="771005"/>
            </a:xfrm>
            <a:custGeom>
              <a:avLst/>
              <a:gdLst>
                <a:gd name="T0" fmla="*/ 0 w 828"/>
                <a:gd name="T1" fmla="*/ 2147483647 h 562"/>
                <a:gd name="T2" fmla="*/ 2147483647 w 828"/>
                <a:gd name="T3" fmla="*/ 2147483647 h 562"/>
                <a:gd name="T4" fmla="*/ 2147483647 w 828"/>
                <a:gd name="T5" fmla="*/ 2147483647 h 562"/>
                <a:gd name="T6" fmla="*/ 2147483647 w 828"/>
                <a:gd name="T7" fmla="*/ 2147483647 h 562"/>
                <a:gd name="T8" fmla="*/ 2147483647 w 828"/>
                <a:gd name="T9" fmla="*/ 2147483647 h 562"/>
                <a:gd name="T10" fmla="*/ 2147483647 w 828"/>
                <a:gd name="T11" fmla="*/ 2147483647 h 562"/>
                <a:gd name="T12" fmla="*/ 2147483647 w 828"/>
                <a:gd name="T13" fmla="*/ 0 h 562"/>
                <a:gd name="T14" fmla="*/ 2147483647 w 828"/>
                <a:gd name="T15" fmla="*/ 2147483647 h 562"/>
                <a:gd name="T16" fmla="*/ 2147483647 w 828"/>
                <a:gd name="T17" fmla="*/ 2147483647 h 562"/>
                <a:gd name="T18" fmla="*/ 2147483647 w 828"/>
                <a:gd name="T19" fmla="*/ 2147483647 h 562"/>
                <a:gd name="T20" fmla="*/ 2147483647 w 828"/>
                <a:gd name="T21" fmla="*/ 2147483647 h 562"/>
                <a:gd name="T22" fmla="*/ 2147483647 w 828"/>
                <a:gd name="T23" fmla="*/ 2147483647 h 562"/>
                <a:gd name="T24" fmla="*/ 2147483647 w 828"/>
                <a:gd name="T25" fmla="*/ 2147483647 h 562"/>
                <a:gd name="T26" fmla="*/ 2147483647 w 828"/>
                <a:gd name="T27" fmla="*/ 2147483647 h 562"/>
                <a:gd name="T28" fmla="*/ 2147483647 w 828"/>
                <a:gd name="T29" fmla="*/ 2147483647 h 562"/>
                <a:gd name="T30" fmla="*/ 2147483647 w 828"/>
                <a:gd name="T31" fmla="*/ 2147483647 h 562"/>
                <a:gd name="T32" fmla="*/ 2147483647 w 828"/>
                <a:gd name="T33" fmla="*/ 2147483647 h 562"/>
                <a:gd name="T34" fmla="*/ 2147483647 w 828"/>
                <a:gd name="T35" fmla="*/ 2147483647 h 562"/>
                <a:gd name="T36" fmla="*/ 2147483647 w 828"/>
                <a:gd name="T37" fmla="*/ 2147483647 h 562"/>
                <a:gd name="T38" fmla="*/ 2147483647 w 828"/>
                <a:gd name="T39" fmla="*/ 2147483647 h 562"/>
                <a:gd name="T40" fmla="*/ 2147483647 w 828"/>
                <a:gd name="T41" fmla="*/ 2147483647 h 562"/>
                <a:gd name="T42" fmla="*/ 2147483647 w 828"/>
                <a:gd name="T43" fmla="*/ 2147483647 h 562"/>
                <a:gd name="T44" fmla="*/ 2147483647 w 828"/>
                <a:gd name="T45" fmla="*/ 2147483647 h 562"/>
                <a:gd name="T46" fmla="*/ 2147483647 w 828"/>
                <a:gd name="T47" fmla="*/ 2147483647 h 562"/>
                <a:gd name="T48" fmla="*/ 2147483647 w 828"/>
                <a:gd name="T49" fmla="*/ 2147483647 h 562"/>
                <a:gd name="T50" fmla="*/ 2147483647 w 828"/>
                <a:gd name="T51" fmla="*/ 2147483647 h 562"/>
                <a:gd name="T52" fmla="*/ 2147483647 w 828"/>
                <a:gd name="T53" fmla="*/ 2147483647 h 562"/>
                <a:gd name="T54" fmla="*/ 2147483647 w 828"/>
                <a:gd name="T55" fmla="*/ 2147483647 h 562"/>
                <a:gd name="T56" fmla="*/ 2147483647 w 828"/>
                <a:gd name="T57" fmla="*/ 2147483647 h 562"/>
                <a:gd name="T58" fmla="*/ 2147483647 w 828"/>
                <a:gd name="T59" fmla="*/ 2147483647 h 562"/>
                <a:gd name="T60" fmla="*/ 2147483647 w 828"/>
                <a:gd name="T61" fmla="*/ 2147483647 h 562"/>
                <a:gd name="T62" fmla="*/ 2147483647 w 828"/>
                <a:gd name="T63" fmla="*/ 2147483647 h 562"/>
                <a:gd name="T64" fmla="*/ 2147483647 w 828"/>
                <a:gd name="T65" fmla="*/ 2147483647 h 562"/>
                <a:gd name="T66" fmla="*/ 2147483647 w 828"/>
                <a:gd name="T67" fmla="*/ 2147483647 h 562"/>
                <a:gd name="T68" fmla="*/ 2147483647 w 828"/>
                <a:gd name="T69" fmla="*/ 2147483647 h 562"/>
                <a:gd name="T70" fmla="*/ 2147483647 w 828"/>
                <a:gd name="T71" fmla="*/ 2147483647 h 562"/>
                <a:gd name="T72" fmla="*/ 2147483647 w 828"/>
                <a:gd name="T73" fmla="*/ 2147483647 h 562"/>
                <a:gd name="T74" fmla="*/ 2147483647 w 828"/>
                <a:gd name="T75" fmla="*/ 2147483647 h 562"/>
                <a:gd name="T76" fmla="*/ 2147483647 w 828"/>
                <a:gd name="T77" fmla="*/ 2147483647 h 562"/>
                <a:gd name="T78" fmla="*/ 0 w 828"/>
                <a:gd name="T79" fmla="*/ 2147483647 h 56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8"/>
                <a:gd name="T121" fmla="*/ 0 h 562"/>
                <a:gd name="T122" fmla="*/ 828 w 828"/>
                <a:gd name="T123" fmla="*/ 562 h 56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8" h="562">
                  <a:moveTo>
                    <a:pt x="0" y="55"/>
                  </a:moveTo>
                  <a:lnTo>
                    <a:pt x="228" y="32"/>
                  </a:lnTo>
                  <a:lnTo>
                    <a:pt x="252" y="69"/>
                  </a:lnTo>
                  <a:lnTo>
                    <a:pt x="496" y="32"/>
                  </a:lnTo>
                  <a:lnTo>
                    <a:pt x="538" y="63"/>
                  </a:lnTo>
                  <a:lnTo>
                    <a:pt x="538" y="5"/>
                  </a:lnTo>
                  <a:lnTo>
                    <a:pt x="535" y="0"/>
                  </a:lnTo>
                  <a:lnTo>
                    <a:pt x="583" y="3"/>
                  </a:lnTo>
                  <a:lnTo>
                    <a:pt x="635" y="90"/>
                  </a:lnTo>
                  <a:lnTo>
                    <a:pt x="717" y="208"/>
                  </a:lnTo>
                  <a:lnTo>
                    <a:pt x="757" y="310"/>
                  </a:lnTo>
                  <a:lnTo>
                    <a:pt x="819" y="381"/>
                  </a:lnTo>
                  <a:lnTo>
                    <a:pt x="828" y="484"/>
                  </a:lnTo>
                  <a:lnTo>
                    <a:pt x="809" y="546"/>
                  </a:lnTo>
                  <a:lnTo>
                    <a:pt x="722" y="562"/>
                  </a:lnTo>
                  <a:lnTo>
                    <a:pt x="707" y="536"/>
                  </a:lnTo>
                  <a:lnTo>
                    <a:pt x="646" y="499"/>
                  </a:lnTo>
                  <a:lnTo>
                    <a:pt x="627" y="460"/>
                  </a:lnTo>
                  <a:lnTo>
                    <a:pt x="611" y="445"/>
                  </a:lnTo>
                  <a:lnTo>
                    <a:pt x="601" y="410"/>
                  </a:lnTo>
                  <a:lnTo>
                    <a:pt x="586" y="420"/>
                  </a:lnTo>
                  <a:lnTo>
                    <a:pt x="538" y="373"/>
                  </a:lnTo>
                  <a:lnTo>
                    <a:pt x="549" y="329"/>
                  </a:lnTo>
                  <a:lnTo>
                    <a:pt x="538" y="305"/>
                  </a:lnTo>
                  <a:lnTo>
                    <a:pt x="523" y="313"/>
                  </a:lnTo>
                  <a:lnTo>
                    <a:pt x="525" y="339"/>
                  </a:lnTo>
                  <a:lnTo>
                    <a:pt x="509" y="305"/>
                  </a:lnTo>
                  <a:lnTo>
                    <a:pt x="510" y="226"/>
                  </a:lnTo>
                  <a:lnTo>
                    <a:pt x="480" y="179"/>
                  </a:lnTo>
                  <a:lnTo>
                    <a:pt x="402" y="140"/>
                  </a:lnTo>
                  <a:lnTo>
                    <a:pt x="364" y="97"/>
                  </a:lnTo>
                  <a:lnTo>
                    <a:pt x="320" y="92"/>
                  </a:lnTo>
                  <a:lnTo>
                    <a:pt x="302" y="119"/>
                  </a:lnTo>
                  <a:lnTo>
                    <a:pt x="238" y="139"/>
                  </a:lnTo>
                  <a:lnTo>
                    <a:pt x="200" y="119"/>
                  </a:lnTo>
                  <a:lnTo>
                    <a:pt x="181" y="90"/>
                  </a:lnTo>
                  <a:lnTo>
                    <a:pt x="60" y="116"/>
                  </a:lnTo>
                  <a:lnTo>
                    <a:pt x="34" y="95"/>
                  </a:lnTo>
                  <a:lnTo>
                    <a:pt x="7" y="118"/>
                  </a:lnTo>
                  <a:lnTo>
                    <a:pt x="0" y="55"/>
                  </a:lnTo>
                  <a:close/>
                </a:path>
              </a:pathLst>
            </a:custGeom>
            <a:pattFill prst="pct20">
              <a:fgClr>
                <a:srgbClr val="CA00D9"/>
              </a:fgClr>
              <a:bgClr>
                <a:srgbClr val="FF00FB"/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827EFE3F-2323-1654-F4F8-52883B01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2715" y="-1469293"/>
              <a:ext cx="1158063" cy="767414"/>
            </a:xfrm>
            <a:custGeom>
              <a:avLst/>
              <a:gdLst>
                <a:gd name="T0" fmla="*/ 2147483647 w 896"/>
                <a:gd name="T1" fmla="*/ 0 h 558"/>
                <a:gd name="T2" fmla="*/ 2147483647 w 896"/>
                <a:gd name="T3" fmla="*/ 2147483647 h 558"/>
                <a:gd name="T4" fmla="*/ 2147483647 w 896"/>
                <a:gd name="T5" fmla="*/ 2147483647 h 558"/>
                <a:gd name="T6" fmla="*/ 2147483647 w 896"/>
                <a:gd name="T7" fmla="*/ 2147483647 h 558"/>
                <a:gd name="T8" fmla="*/ 2147483647 w 896"/>
                <a:gd name="T9" fmla="*/ 2147483647 h 558"/>
                <a:gd name="T10" fmla="*/ 2147483647 w 896"/>
                <a:gd name="T11" fmla="*/ 2147483647 h 558"/>
                <a:gd name="T12" fmla="*/ 2147483647 w 896"/>
                <a:gd name="T13" fmla="*/ 2147483647 h 558"/>
                <a:gd name="T14" fmla="*/ 2147483647 w 896"/>
                <a:gd name="T15" fmla="*/ 2147483647 h 558"/>
                <a:gd name="T16" fmla="*/ 2147483647 w 896"/>
                <a:gd name="T17" fmla="*/ 2147483647 h 558"/>
                <a:gd name="T18" fmla="*/ 2147483647 w 896"/>
                <a:gd name="T19" fmla="*/ 2147483647 h 558"/>
                <a:gd name="T20" fmla="*/ 2147483647 w 896"/>
                <a:gd name="T21" fmla="*/ 2147483647 h 558"/>
                <a:gd name="T22" fmla="*/ 2147483647 w 896"/>
                <a:gd name="T23" fmla="*/ 2147483647 h 558"/>
                <a:gd name="T24" fmla="*/ 2147483647 w 896"/>
                <a:gd name="T25" fmla="*/ 2147483647 h 558"/>
                <a:gd name="T26" fmla="*/ 2147483647 w 896"/>
                <a:gd name="T27" fmla="*/ 2147483647 h 558"/>
                <a:gd name="T28" fmla="*/ 2147483647 w 896"/>
                <a:gd name="T29" fmla="*/ 2147483647 h 558"/>
                <a:gd name="T30" fmla="*/ 2147483647 w 896"/>
                <a:gd name="T31" fmla="*/ 2147483647 h 558"/>
                <a:gd name="T32" fmla="*/ 2147483647 w 896"/>
                <a:gd name="T33" fmla="*/ 2147483647 h 558"/>
                <a:gd name="T34" fmla="*/ 0 w 896"/>
                <a:gd name="T35" fmla="*/ 2147483647 h 558"/>
                <a:gd name="T36" fmla="*/ 2147483647 w 896"/>
                <a:gd name="T37" fmla="*/ 0 h 5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96"/>
                <a:gd name="T58" fmla="*/ 0 h 558"/>
                <a:gd name="T59" fmla="*/ 896 w 896"/>
                <a:gd name="T60" fmla="*/ 558 h 5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96" h="558">
                  <a:moveTo>
                    <a:pt x="14" y="0"/>
                  </a:moveTo>
                  <a:lnTo>
                    <a:pt x="190" y="22"/>
                  </a:lnTo>
                  <a:lnTo>
                    <a:pt x="297" y="37"/>
                  </a:lnTo>
                  <a:lnTo>
                    <a:pt x="437" y="51"/>
                  </a:lnTo>
                  <a:lnTo>
                    <a:pt x="566" y="64"/>
                  </a:lnTo>
                  <a:lnTo>
                    <a:pt x="791" y="80"/>
                  </a:lnTo>
                  <a:lnTo>
                    <a:pt x="896" y="88"/>
                  </a:lnTo>
                  <a:lnTo>
                    <a:pt x="893" y="544"/>
                  </a:lnTo>
                  <a:lnTo>
                    <a:pt x="344" y="497"/>
                  </a:lnTo>
                  <a:lnTo>
                    <a:pt x="332" y="558"/>
                  </a:lnTo>
                  <a:lnTo>
                    <a:pt x="311" y="529"/>
                  </a:lnTo>
                  <a:lnTo>
                    <a:pt x="261" y="534"/>
                  </a:lnTo>
                  <a:lnTo>
                    <a:pt x="189" y="545"/>
                  </a:lnTo>
                  <a:lnTo>
                    <a:pt x="176" y="466"/>
                  </a:lnTo>
                  <a:lnTo>
                    <a:pt x="90" y="403"/>
                  </a:lnTo>
                  <a:lnTo>
                    <a:pt x="103" y="343"/>
                  </a:lnTo>
                  <a:lnTo>
                    <a:pt x="111" y="295"/>
                  </a:lnTo>
                  <a:lnTo>
                    <a:pt x="0" y="138"/>
                  </a:lnTo>
                  <a:lnTo>
                    <a:pt x="14" y="0"/>
                  </a:lnTo>
                  <a:close/>
                </a:path>
              </a:pathLst>
            </a:custGeom>
            <a:pattFill prst="pct20">
              <a:fgClr>
                <a:srgbClr val="CA00D9"/>
              </a:fgClr>
              <a:bgClr>
                <a:srgbClr val="FF00FB"/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214" name="Freeform 10">
              <a:extLst>
                <a:ext uri="{FF2B5EF4-FFF2-40B4-BE49-F238E27FC236}">
                  <a16:creationId xmlns:a16="http://schemas.microsoft.com/office/drawing/2014/main" id="{D06B9D6E-BFCF-C652-61AA-2F07864AF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4882" y="-1186750"/>
              <a:ext cx="925704" cy="750652"/>
            </a:xfrm>
            <a:custGeom>
              <a:avLst/>
              <a:gdLst>
                <a:gd name="T0" fmla="*/ 2147483647 w 717"/>
                <a:gd name="T1" fmla="*/ 0 h 547"/>
                <a:gd name="T2" fmla="*/ 2147483647 w 717"/>
                <a:gd name="T3" fmla="*/ 2147483647 h 547"/>
                <a:gd name="T4" fmla="*/ 2147483647 w 717"/>
                <a:gd name="T5" fmla="*/ 2147483647 h 547"/>
                <a:gd name="T6" fmla="*/ 2147483647 w 717"/>
                <a:gd name="T7" fmla="*/ 2147483647 h 547"/>
                <a:gd name="T8" fmla="*/ 2147483647 w 717"/>
                <a:gd name="T9" fmla="*/ 2147483647 h 547"/>
                <a:gd name="T10" fmla="*/ 2147483647 w 717"/>
                <a:gd name="T11" fmla="*/ 2147483647 h 547"/>
                <a:gd name="T12" fmla="*/ 2147483647 w 717"/>
                <a:gd name="T13" fmla="*/ 2147483647 h 547"/>
                <a:gd name="T14" fmla="*/ 2147483647 w 717"/>
                <a:gd name="T15" fmla="*/ 2147483647 h 547"/>
                <a:gd name="T16" fmla="*/ 2147483647 w 717"/>
                <a:gd name="T17" fmla="*/ 2147483647 h 547"/>
                <a:gd name="T18" fmla="*/ 0 w 717"/>
                <a:gd name="T19" fmla="*/ 2147483647 h 547"/>
                <a:gd name="T20" fmla="*/ 0 w 717"/>
                <a:gd name="T21" fmla="*/ 2147483647 h 547"/>
                <a:gd name="T22" fmla="*/ 2147483647 w 717"/>
                <a:gd name="T23" fmla="*/ 2147483647 h 547"/>
                <a:gd name="T24" fmla="*/ 2147483647 w 717"/>
                <a:gd name="T25" fmla="*/ 2147483647 h 547"/>
                <a:gd name="T26" fmla="*/ 2147483647 w 717"/>
                <a:gd name="T27" fmla="*/ 2147483647 h 547"/>
                <a:gd name="T28" fmla="*/ 2147483647 w 717"/>
                <a:gd name="T29" fmla="*/ 2147483647 h 547"/>
                <a:gd name="T30" fmla="*/ 2147483647 w 717"/>
                <a:gd name="T31" fmla="*/ 2147483647 h 547"/>
                <a:gd name="T32" fmla="*/ 2147483647 w 717"/>
                <a:gd name="T33" fmla="*/ 2147483647 h 547"/>
                <a:gd name="T34" fmla="*/ 2147483647 w 717"/>
                <a:gd name="T35" fmla="*/ 2147483647 h 547"/>
                <a:gd name="T36" fmla="*/ 2147483647 w 717"/>
                <a:gd name="T37" fmla="*/ 2147483647 h 547"/>
                <a:gd name="T38" fmla="*/ 2147483647 w 717"/>
                <a:gd name="T39" fmla="*/ 2147483647 h 547"/>
                <a:gd name="T40" fmla="*/ 2147483647 w 717"/>
                <a:gd name="T41" fmla="*/ 2147483647 h 547"/>
                <a:gd name="T42" fmla="*/ 2147483647 w 717"/>
                <a:gd name="T43" fmla="*/ 2147483647 h 547"/>
                <a:gd name="T44" fmla="*/ 2147483647 w 717"/>
                <a:gd name="T45" fmla="*/ 2147483647 h 547"/>
                <a:gd name="T46" fmla="*/ 2147483647 w 717"/>
                <a:gd name="T47" fmla="*/ 2147483647 h 547"/>
                <a:gd name="T48" fmla="*/ 2147483647 w 717"/>
                <a:gd name="T49" fmla="*/ 2147483647 h 547"/>
                <a:gd name="T50" fmla="*/ 2147483647 w 717"/>
                <a:gd name="T51" fmla="*/ 2147483647 h 547"/>
                <a:gd name="T52" fmla="*/ 2147483647 w 717"/>
                <a:gd name="T53" fmla="*/ 0 h 5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17"/>
                <a:gd name="T82" fmla="*/ 0 h 547"/>
                <a:gd name="T83" fmla="*/ 717 w 717"/>
                <a:gd name="T84" fmla="*/ 547 h 5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17" h="547">
                  <a:moveTo>
                    <a:pt x="157" y="0"/>
                  </a:moveTo>
                  <a:lnTo>
                    <a:pt x="136" y="11"/>
                  </a:lnTo>
                  <a:lnTo>
                    <a:pt x="123" y="59"/>
                  </a:lnTo>
                  <a:lnTo>
                    <a:pt x="110" y="100"/>
                  </a:lnTo>
                  <a:lnTo>
                    <a:pt x="100" y="132"/>
                  </a:lnTo>
                  <a:lnTo>
                    <a:pt x="87" y="167"/>
                  </a:lnTo>
                  <a:lnTo>
                    <a:pt x="73" y="203"/>
                  </a:lnTo>
                  <a:lnTo>
                    <a:pt x="53" y="242"/>
                  </a:lnTo>
                  <a:lnTo>
                    <a:pt x="27" y="287"/>
                  </a:lnTo>
                  <a:lnTo>
                    <a:pt x="0" y="330"/>
                  </a:lnTo>
                  <a:lnTo>
                    <a:pt x="0" y="426"/>
                  </a:lnTo>
                  <a:lnTo>
                    <a:pt x="402" y="508"/>
                  </a:lnTo>
                  <a:lnTo>
                    <a:pt x="588" y="547"/>
                  </a:lnTo>
                  <a:lnTo>
                    <a:pt x="626" y="356"/>
                  </a:lnTo>
                  <a:lnTo>
                    <a:pt x="651" y="340"/>
                  </a:lnTo>
                  <a:lnTo>
                    <a:pt x="628" y="298"/>
                  </a:lnTo>
                  <a:lnTo>
                    <a:pt x="639" y="255"/>
                  </a:lnTo>
                  <a:lnTo>
                    <a:pt x="717" y="182"/>
                  </a:lnTo>
                  <a:lnTo>
                    <a:pt x="663" y="116"/>
                  </a:lnTo>
                  <a:lnTo>
                    <a:pt x="441" y="69"/>
                  </a:lnTo>
                  <a:lnTo>
                    <a:pt x="410" y="88"/>
                  </a:lnTo>
                  <a:lnTo>
                    <a:pt x="370" y="56"/>
                  </a:lnTo>
                  <a:lnTo>
                    <a:pt x="334" y="90"/>
                  </a:lnTo>
                  <a:lnTo>
                    <a:pt x="300" y="56"/>
                  </a:lnTo>
                  <a:lnTo>
                    <a:pt x="211" y="58"/>
                  </a:lnTo>
                  <a:lnTo>
                    <a:pt x="223" y="4"/>
                  </a:lnTo>
                  <a:lnTo>
                    <a:pt x="157" y="0"/>
                  </a:lnTo>
                  <a:close/>
                </a:path>
              </a:pathLst>
            </a:custGeom>
            <a:pattFill prst="pct20">
              <a:fgClr>
                <a:srgbClr val="CA00D9"/>
              </a:fgClr>
              <a:bgClr>
                <a:srgbClr val="FF00FB"/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47B19AC8-CFB7-013F-492E-C8A6F9D73386}"/>
              </a:ext>
            </a:extLst>
          </p:cNvPr>
          <p:cNvGrpSpPr/>
          <p:nvPr/>
        </p:nvGrpSpPr>
        <p:grpSpPr>
          <a:xfrm>
            <a:off x="457200" y="3044952"/>
            <a:ext cx="4249431" cy="1944635"/>
            <a:chOff x="3660500" y="191280"/>
            <a:chExt cx="4249431" cy="1944635"/>
          </a:xfrm>
        </p:grpSpPr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777C3495-3FA3-2AF8-B7B5-44514825705D}"/>
                </a:ext>
              </a:extLst>
            </p:cNvPr>
            <p:cNvSpPr txBox="1"/>
            <p:nvPr/>
          </p:nvSpPr>
          <p:spPr>
            <a:xfrm>
              <a:off x="3660500" y="191280"/>
              <a:ext cx="4249431" cy="1944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  <a:spcBef>
                  <a:spcPts val="1000"/>
                </a:spcBef>
                <a:spcAft>
                  <a:spcPts val="200"/>
                </a:spcAft>
              </a:pPr>
              <a:r>
                <a:rPr lang="en-US" sz="2000">
                  <a:solidFill>
                    <a:srgbClr val="FF00F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comprehensive data privacy laws that </a:t>
              </a:r>
              <a:r>
                <a:rPr lang="en-US" sz="2000" b="1">
                  <a:solidFill>
                    <a:srgbClr val="FF00F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took effect in 2024:</a:t>
              </a:r>
            </a:p>
            <a:p>
              <a:pPr marL="12700" algn="l">
                <a:lnSpc>
                  <a:spcPct val="95000"/>
                </a:lnSpc>
                <a:spcBef>
                  <a:spcPts val="1200"/>
                </a:spcBef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Montana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Oregon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Texas</a:t>
              </a:r>
            </a:p>
            <a:p>
              <a:pPr marL="12700" algn="l">
                <a:spcAft>
                  <a:spcPts val="300"/>
                </a:spcAft>
              </a:pPr>
              <a:r>
                <a:rPr lang="en-US" sz="16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Florida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0C1FCD5E-2514-F721-F6D4-92A487900BB5}"/>
                </a:ext>
              </a:extLst>
            </p:cNvPr>
            <p:cNvSpPr txBox="1"/>
            <p:nvPr/>
          </p:nvSpPr>
          <p:spPr>
            <a:xfrm>
              <a:off x="6218905" y="990885"/>
              <a:ext cx="16786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300"/>
                </a:spcAft>
              </a:pPr>
              <a:endParaRPr lang="en-US" sz="160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A461C3F-25A1-0ACD-5AA8-4066864A93CD}"/>
              </a:ext>
            </a:extLst>
          </p:cNvPr>
          <p:cNvGrpSpPr/>
          <p:nvPr/>
        </p:nvGrpSpPr>
        <p:grpSpPr>
          <a:xfrm>
            <a:off x="7717536" y="5793205"/>
            <a:ext cx="2107421" cy="276999"/>
            <a:chOff x="7630749" y="5793205"/>
            <a:chExt cx="2107421" cy="276999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DB9A68A-74EB-CFFC-0E35-40B70676D426}"/>
                </a:ext>
              </a:extLst>
            </p:cNvPr>
            <p:cNvSpPr txBox="1"/>
            <p:nvPr/>
          </p:nvSpPr>
          <p:spPr>
            <a:xfrm>
              <a:off x="7781559" y="5793205"/>
              <a:ext cx="195661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Took effect in 2024</a:t>
              </a:r>
              <a:endParaRPr lang="en-US" sz="1200" b="1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C8CF50D-2904-E6AD-B23E-33B8A0EDD4A9}"/>
                </a:ext>
              </a:extLst>
            </p:cNvPr>
            <p:cNvSpPr/>
            <p:nvPr/>
          </p:nvSpPr>
          <p:spPr>
            <a:xfrm>
              <a:off x="7630749" y="5864024"/>
              <a:ext cx="136955" cy="136955"/>
            </a:xfrm>
            <a:prstGeom prst="rect">
              <a:avLst/>
            </a:prstGeom>
            <a:pattFill prst="pct20">
              <a:fgClr>
                <a:srgbClr val="CA00D9"/>
              </a:fgClr>
              <a:bgClr>
                <a:srgbClr val="FF00FB"/>
              </a:bgClr>
            </a:patt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2700" dir="2700000" algn="ctr" rotWithShape="0">
                <a:srgbClr val="000000">
                  <a:alpha val="21000"/>
                </a:srgbClr>
              </a:outerShdw>
            </a:effectLst>
          </p:spPr>
          <p:txBody>
            <a:bodyPr/>
            <a:lstStyle/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663ED3C-270C-78C7-5F82-207F6CFE818C}"/>
              </a:ext>
            </a:extLst>
          </p:cNvPr>
          <p:cNvGrpSpPr/>
          <p:nvPr/>
        </p:nvGrpSpPr>
        <p:grpSpPr>
          <a:xfrm>
            <a:off x="5738957" y="2387425"/>
            <a:ext cx="5630024" cy="1731170"/>
            <a:chOff x="5860329" y="-731809"/>
            <a:chExt cx="5630024" cy="1731170"/>
          </a:xfrm>
          <a:solidFill>
            <a:srgbClr val="6EB2FF">
              <a:alpha val="69000"/>
            </a:srgbClr>
          </a:solidFill>
        </p:grpSpPr>
        <p:sp>
          <p:nvSpPr>
            <p:cNvPr id="104" name="Freeform 98">
              <a:extLst>
                <a:ext uri="{FF2B5EF4-FFF2-40B4-BE49-F238E27FC236}">
                  <a16:creationId xmlns:a16="http://schemas.microsoft.com/office/drawing/2014/main" id="{D7A4474A-705B-5678-5091-C3CD8892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2052" y="-160739"/>
              <a:ext cx="858607" cy="569874"/>
            </a:xfrm>
            <a:custGeom>
              <a:avLst/>
              <a:gdLst>
                <a:gd name="T0" fmla="*/ 2147483647 w 666"/>
                <a:gd name="T1" fmla="*/ 2147483647 h 415"/>
                <a:gd name="T2" fmla="*/ 2147483647 w 666"/>
                <a:gd name="T3" fmla="*/ 2147483647 h 415"/>
                <a:gd name="T4" fmla="*/ 2147483647 w 666"/>
                <a:gd name="T5" fmla="*/ 2147483647 h 415"/>
                <a:gd name="T6" fmla="*/ 2147483647 w 666"/>
                <a:gd name="T7" fmla="*/ 2147483647 h 415"/>
                <a:gd name="T8" fmla="*/ 2147483647 w 666"/>
                <a:gd name="T9" fmla="*/ 2147483647 h 415"/>
                <a:gd name="T10" fmla="*/ 0 w 666"/>
                <a:gd name="T11" fmla="*/ 2147483647 h 415"/>
                <a:gd name="T12" fmla="*/ 2147483647 w 666"/>
                <a:gd name="T13" fmla="*/ 2147483647 h 415"/>
                <a:gd name="T14" fmla="*/ 2147483647 w 666"/>
                <a:gd name="T15" fmla="*/ 2147483647 h 415"/>
                <a:gd name="T16" fmla="*/ 2147483647 w 666"/>
                <a:gd name="T17" fmla="*/ 2147483647 h 415"/>
                <a:gd name="T18" fmla="*/ 2147483647 w 666"/>
                <a:gd name="T19" fmla="*/ 2147483647 h 415"/>
                <a:gd name="T20" fmla="*/ 2147483647 w 666"/>
                <a:gd name="T21" fmla="*/ 2147483647 h 415"/>
                <a:gd name="T22" fmla="*/ 2147483647 w 666"/>
                <a:gd name="T23" fmla="*/ 2147483647 h 415"/>
                <a:gd name="T24" fmla="*/ 2147483647 w 666"/>
                <a:gd name="T25" fmla="*/ 2147483647 h 415"/>
                <a:gd name="T26" fmla="*/ 2147483647 w 666"/>
                <a:gd name="T27" fmla="*/ 2147483647 h 415"/>
                <a:gd name="T28" fmla="*/ 2147483647 w 666"/>
                <a:gd name="T29" fmla="*/ 2147483647 h 415"/>
                <a:gd name="T30" fmla="*/ 2147483647 w 666"/>
                <a:gd name="T31" fmla="*/ 2147483647 h 415"/>
                <a:gd name="T32" fmla="*/ 2147483647 w 666"/>
                <a:gd name="T33" fmla="*/ 2147483647 h 415"/>
                <a:gd name="T34" fmla="*/ 2147483647 w 666"/>
                <a:gd name="T35" fmla="*/ 0 h 415"/>
                <a:gd name="T36" fmla="*/ 2147483647 w 666"/>
                <a:gd name="T37" fmla="*/ 2147483647 h 415"/>
                <a:gd name="T38" fmla="*/ 2147483647 w 666"/>
                <a:gd name="T39" fmla="*/ 2147483647 h 415"/>
                <a:gd name="T40" fmla="*/ 2147483647 w 666"/>
                <a:gd name="T41" fmla="*/ 2147483647 h 415"/>
                <a:gd name="T42" fmla="*/ 2147483647 w 666"/>
                <a:gd name="T43" fmla="*/ 2147483647 h 415"/>
                <a:gd name="T44" fmla="*/ 2147483647 w 666"/>
                <a:gd name="T45" fmla="*/ 2147483647 h 415"/>
                <a:gd name="T46" fmla="*/ 2147483647 w 666"/>
                <a:gd name="T47" fmla="*/ 2147483647 h 415"/>
                <a:gd name="T48" fmla="*/ 2147483647 w 666"/>
                <a:gd name="T49" fmla="*/ 2147483647 h 41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6"/>
                <a:gd name="T76" fmla="*/ 0 h 415"/>
                <a:gd name="T77" fmla="*/ 666 w 666"/>
                <a:gd name="T78" fmla="*/ 415 h 41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6" h="415">
                  <a:moveTo>
                    <a:pt x="109" y="290"/>
                  </a:moveTo>
                  <a:lnTo>
                    <a:pt x="90" y="332"/>
                  </a:lnTo>
                  <a:lnTo>
                    <a:pt x="63" y="344"/>
                  </a:lnTo>
                  <a:lnTo>
                    <a:pt x="61" y="371"/>
                  </a:lnTo>
                  <a:lnTo>
                    <a:pt x="3" y="392"/>
                  </a:lnTo>
                  <a:lnTo>
                    <a:pt x="0" y="415"/>
                  </a:lnTo>
                  <a:lnTo>
                    <a:pt x="158" y="387"/>
                  </a:lnTo>
                  <a:lnTo>
                    <a:pt x="445" y="328"/>
                  </a:lnTo>
                  <a:lnTo>
                    <a:pt x="666" y="274"/>
                  </a:lnTo>
                  <a:lnTo>
                    <a:pt x="666" y="232"/>
                  </a:lnTo>
                  <a:lnTo>
                    <a:pt x="642" y="219"/>
                  </a:lnTo>
                  <a:lnTo>
                    <a:pt x="623" y="240"/>
                  </a:lnTo>
                  <a:lnTo>
                    <a:pt x="611" y="184"/>
                  </a:lnTo>
                  <a:lnTo>
                    <a:pt x="623" y="134"/>
                  </a:lnTo>
                  <a:lnTo>
                    <a:pt x="540" y="97"/>
                  </a:lnTo>
                  <a:lnTo>
                    <a:pt x="484" y="106"/>
                  </a:lnTo>
                  <a:lnTo>
                    <a:pt x="482" y="29"/>
                  </a:lnTo>
                  <a:lnTo>
                    <a:pt x="424" y="0"/>
                  </a:lnTo>
                  <a:lnTo>
                    <a:pt x="381" y="18"/>
                  </a:lnTo>
                  <a:lnTo>
                    <a:pt x="352" y="90"/>
                  </a:lnTo>
                  <a:lnTo>
                    <a:pt x="300" y="119"/>
                  </a:lnTo>
                  <a:lnTo>
                    <a:pt x="279" y="234"/>
                  </a:lnTo>
                  <a:lnTo>
                    <a:pt x="195" y="290"/>
                  </a:lnTo>
                  <a:lnTo>
                    <a:pt x="127" y="313"/>
                  </a:lnTo>
                  <a:lnTo>
                    <a:pt x="109" y="29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5" name="Freeform 106">
              <a:extLst>
                <a:ext uri="{FF2B5EF4-FFF2-40B4-BE49-F238E27FC236}">
                  <a16:creationId xmlns:a16="http://schemas.microsoft.com/office/drawing/2014/main" id="{715EDCA3-A43F-258A-E115-FE89B9EDE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2906" y="-731809"/>
              <a:ext cx="217447" cy="178385"/>
            </a:xfrm>
            <a:custGeom>
              <a:avLst/>
              <a:gdLst>
                <a:gd name="T0" fmla="*/ 0 w 166"/>
                <a:gd name="T1" fmla="*/ 2147483647 h 128"/>
                <a:gd name="T2" fmla="*/ 2147483647 w 166"/>
                <a:gd name="T3" fmla="*/ 0 h 128"/>
                <a:gd name="T4" fmla="*/ 2147483647 w 166"/>
                <a:gd name="T5" fmla="*/ 2147483647 h 128"/>
                <a:gd name="T6" fmla="*/ 2147483647 w 166"/>
                <a:gd name="T7" fmla="*/ 2147483647 h 128"/>
                <a:gd name="T8" fmla="*/ 2147483647 w 166"/>
                <a:gd name="T9" fmla="*/ 2147483647 h 128"/>
                <a:gd name="T10" fmla="*/ 2147483647 w 166"/>
                <a:gd name="T11" fmla="*/ 2147483647 h 128"/>
                <a:gd name="T12" fmla="*/ 2147483647 w 166"/>
                <a:gd name="T13" fmla="*/ 2147483647 h 128"/>
                <a:gd name="T14" fmla="*/ 0 w 166"/>
                <a:gd name="T15" fmla="*/ 2147483647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"/>
                <a:gd name="T25" fmla="*/ 0 h 128"/>
                <a:gd name="T26" fmla="*/ 166 w 166"/>
                <a:gd name="T27" fmla="*/ 128 h 1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" h="128">
                  <a:moveTo>
                    <a:pt x="0" y="32"/>
                  </a:moveTo>
                  <a:lnTo>
                    <a:pt x="127" y="0"/>
                  </a:lnTo>
                  <a:lnTo>
                    <a:pt x="166" y="58"/>
                  </a:lnTo>
                  <a:lnTo>
                    <a:pt x="143" y="84"/>
                  </a:lnTo>
                  <a:lnTo>
                    <a:pt x="103" y="74"/>
                  </a:lnTo>
                  <a:lnTo>
                    <a:pt x="40" y="128"/>
                  </a:lnTo>
                  <a:lnTo>
                    <a:pt x="6" y="100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6" name="Freeform 14">
              <a:extLst>
                <a:ext uri="{FF2B5EF4-FFF2-40B4-BE49-F238E27FC236}">
                  <a16:creationId xmlns:a16="http://schemas.microsoft.com/office/drawing/2014/main" id="{196A9D1A-5327-279E-D887-38CE66BF4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5378" y="-378632"/>
              <a:ext cx="616308" cy="847627"/>
            </a:xfrm>
            <a:custGeom>
              <a:avLst/>
              <a:gdLst>
                <a:gd name="T0" fmla="*/ 2147483647 w 478"/>
                <a:gd name="T1" fmla="*/ 0 h 616"/>
                <a:gd name="T2" fmla="*/ 2147483647 w 478"/>
                <a:gd name="T3" fmla="*/ 2147483647 h 616"/>
                <a:gd name="T4" fmla="*/ 2147483647 w 478"/>
                <a:gd name="T5" fmla="*/ 2147483647 h 616"/>
                <a:gd name="T6" fmla="*/ 2147483647 w 478"/>
                <a:gd name="T7" fmla="*/ 2147483647 h 616"/>
                <a:gd name="T8" fmla="*/ 2147483647 w 478"/>
                <a:gd name="T9" fmla="*/ 2147483647 h 616"/>
                <a:gd name="T10" fmla="*/ 0 w 478"/>
                <a:gd name="T11" fmla="*/ 2147483647 h 616"/>
                <a:gd name="T12" fmla="*/ 2147483647 w 478"/>
                <a:gd name="T13" fmla="*/ 2147483647 h 616"/>
                <a:gd name="T14" fmla="*/ 2147483647 w 478"/>
                <a:gd name="T15" fmla="*/ 0 h 6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8"/>
                <a:gd name="T25" fmla="*/ 0 h 616"/>
                <a:gd name="T26" fmla="*/ 478 w 478"/>
                <a:gd name="T27" fmla="*/ 616 h 6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8" h="616">
                  <a:moveTo>
                    <a:pt x="89" y="0"/>
                  </a:moveTo>
                  <a:lnTo>
                    <a:pt x="323" y="32"/>
                  </a:lnTo>
                  <a:lnTo>
                    <a:pt x="307" y="150"/>
                  </a:lnTo>
                  <a:lnTo>
                    <a:pt x="478" y="166"/>
                  </a:lnTo>
                  <a:lnTo>
                    <a:pt x="431" y="616"/>
                  </a:lnTo>
                  <a:lnTo>
                    <a:pt x="0" y="570"/>
                  </a:lnTo>
                  <a:lnTo>
                    <a:pt x="44" y="28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7" name="Freeform 71">
              <a:extLst>
                <a:ext uri="{FF2B5EF4-FFF2-40B4-BE49-F238E27FC236}">
                  <a16:creationId xmlns:a16="http://schemas.microsoft.com/office/drawing/2014/main" id="{E3B74CBE-6E37-7F58-7CE2-1F13E248A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4589" y="-148767"/>
              <a:ext cx="825058" cy="654876"/>
            </a:xfrm>
            <a:custGeom>
              <a:avLst/>
              <a:gdLst>
                <a:gd name="T0" fmla="*/ 2147483647 w 640"/>
                <a:gd name="T1" fmla="*/ 0 h 476"/>
                <a:gd name="T2" fmla="*/ 2147483647 w 640"/>
                <a:gd name="T3" fmla="*/ 2147483647 h 476"/>
                <a:gd name="T4" fmla="*/ 0 w 640"/>
                <a:gd name="T5" fmla="*/ 2147483647 h 476"/>
                <a:gd name="T6" fmla="*/ 2147483647 w 640"/>
                <a:gd name="T7" fmla="*/ 2147483647 h 476"/>
                <a:gd name="T8" fmla="*/ 2147483647 w 640"/>
                <a:gd name="T9" fmla="*/ 2147483647 h 476"/>
                <a:gd name="T10" fmla="*/ 2147483647 w 640"/>
                <a:gd name="T11" fmla="*/ 2147483647 h 476"/>
                <a:gd name="T12" fmla="*/ 2147483647 w 640"/>
                <a:gd name="T13" fmla="*/ 2147483647 h 476"/>
                <a:gd name="T14" fmla="*/ 2147483647 w 640"/>
                <a:gd name="T15" fmla="*/ 2147483647 h 476"/>
                <a:gd name="T16" fmla="*/ 2147483647 w 640"/>
                <a:gd name="T17" fmla="*/ 0 h 4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0"/>
                <a:gd name="T28" fmla="*/ 0 h 476"/>
                <a:gd name="T29" fmla="*/ 640 w 640"/>
                <a:gd name="T30" fmla="*/ 476 h 4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" h="476">
                  <a:moveTo>
                    <a:pt x="54" y="0"/>
                  </a:moveTo>
                  <a:lnTo>
                    <a:pt x="21" y="286"/>
                  </a:lnTo>
                  <a:lnTo>
                    <a:pt x="0" y="450"/>
                  </a:lnTo>
                  <a:lnTo>
                    <a:pt x="320" y="467"/>
                  </a:lnTo>
                  <a:lnTo>
                    <a:pt x="625" y="476"/>
                  </a:lnTo>
                  <a:lnTo>
                    <a:pt x="635" y="253"/>
                  </a:lnTo>
                  <a:lnTo>
                    <a:pt x="640" y="36"/>
                  </a:lnTo>
                  <a:lnTo>
                    <a:pt x="465" y="32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08" name="Freeform 11">
              <a:extLst>
                <a:ext uri="{FF2B5EF4-FFF2-40B4-BE49-F238E27FC236}">
                  <a16:creationId xmlns:a16="http://schemas.microsoft.com/office/drawing/2014/main" id="{8F235180-3F4D-5A37-9067-64052CF18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0329" y="-607299"/>
              <a:ext cx="974164" cy="1606660"/>
            </a:xfrm>
            <a:custGeom>
              <a:avLst/>
              <a:gdLst>
                <a:gd name="T0" fmla="*/ 2147483647 w 755"/>
                <a:gd name="T1" fmla="*/ 0 h 1168"/>
                <a:gd name="T2" fmla="*/ 2147483647 w 755"/>
                <a:gd name="T3" fmla="*/ 2147483647 h 1168"/>
                <a:gd name="T4" fmla="*/ 2147483647 w 755"/>
                <a:gd name="T5" fmla="*/ 2147483647 h 1168"/>
                <a:gd name="T6" fmla="*/ 2147483647 w 755"/>
                <a:gd name="T7" fmla="*/ 2147483647 h 1168"/>
                <a:gd name="T8" fmla="*/ 2147483647 w 755"/>
                <a:gd name="T9" fmla="*/ 2147483647 h 1168"/>
                <a:gd name="T10" fmla="*/ 2147483647 w 755"/>
                <a:gd name="T11" fmla="*/ 2147483647 h 1168"/>
                <a:gd name="T12" fmla="*/ 2147483647 w 755"/>
                <a:gd name="T13" fmla="*/ 2147483647 h 1168"/>
                <a:gd name="T14" fmla="*/ 2147483647 w 755"/>
                <a:gd name="T15" fmla="*/ 2147483647 h 1168"/>
                <a:gd name="T16" fmla="*/ 2147483647 w 755"/>
                <a:gd name="T17" fmla="*/ 2147483647 h 1168"/>
                <a:gd name="T18" fmla="*/ 2147483647 w 755"/>
                <a:gd name="T19" fmla="*/ 2147483647 h 1168"/>
                <a:gd name="T20" fmla="*/ 2147483647 w 755"/>
                <a:gd name="T21" fmla="*/ 2147483647 h 1168"/>
                <a:gd name="T22" fmla="*/ 2147483647 w 755"/>
                <a:gd name="T23" fmla="*/ 2147483647 h 1168"/>
                <a:gd name="T24" fmla="*/ 2147483647 w 755"/>
                <a:gd name="T25" fmla="*/ 2147483647 h 1168"/>
                <a:gd name="T26" fmla="*/ 2147483647 w 755"/>
                <a:gd name="T27" fmla="*/ 2147483647 h 1168"/>
                <a:gd name="T28" fmla="*/ 2147483647 w 755"/>
                <a:gd name="T29" fmla="*/ 2147483647 h 1168"/>
                <a:gd name="T30" fmla="*/ 2147483647 w 755"/>
                <a:gd name="T31" fmla="*/ 2147483647 h 1168"/>
                <a:gd name="T32" fmla="*/ 2147483647 w 755"/>
                <a:gd name="T33" fmla="*/ 2147483647 h 1168"/>
                <a:gd name="T34" fmla="*/ 2147483647 w 755"/>
                <a:gd name="T35" fmla="*/ 2147483647 h 1168"/>
                <a:gd name="T36" fmla="*/ 2147483647 w 755"/>
                <a:gd name="T37" fmla="*/ 2147483647 h 1168"/>
                <a:gd name="T38" fmla="*/ 2147483647 w 755"/>
                <a:gd name="T39" fmla="*/ 2147483647 h 1168"/>
                <a:gd name="T40" fmla="*/ 2147483647 w 755"/>
                <a:gd name="T41" fmla="*/ 2147483647 h 1168"/>
                <a:gd name="T42" fmla="*/ 2147483647 w 755"/>
                <a:gd name="T43" fmla="*/ 2147483647 h 1168"/>
                <a:gd name="T44" fmla="*/ 2147483647 w 755"/>
                <a:gd name="T45" fmla="*/ 2147483647 h 1168"/>
                <a:gd name="T46" fmla="*/ 2147483647 w 755"/>
                <a:gd name="T47" fmla="*/ 2147483647 h 1168"/>
                <a:gd name="T48" fmla="*/ 2147483647 w 755"/>
                <a:gd name="T49" fmla="*/ 2147483647 h 1168"/>
                <a:gd name="T50" fmla="*/ 2147483647 w 755"/>
                <a:gd name="T51" fmla="*/ 2147483647 h 1168"/>
                <a:gd name="T52" fmla="*/ 2147483647 w 755"/>
                <a:gd name="T53" fmla="*/ 2147483647 h 1168"/>
                <a:gd name="T54" fmla="*/ 2147483647 w 755"/>
                <a:gd name="T55" fmla="*/ 2147483647 h 1168"/>
                <a:gd name="T56" fmla="*/ 2147483647 w 755"/>
                <a:gd name="T57" fmla="*/ 2147483647 h 1168"/>
                <a:gd name="T58" fmla="*/ 2147483647 w 755"/>
                <a:gd name="T59" fmla="*/ 2147483647 h 1168"/>
                <a:gd name="T60" fmla="*/ 2147483647 w 755"/>
                <a:gd name="T61" fmla="*/ 2147483647 h 1168"/>
                <a:gd name="T62" fmla="*/ 2147483647 w 755"/>
                <a:gd name="T63" fmla="*/ 2147483647 h 1168"/>
                <a:gd name="T64" fmla="*/ 2147483647 w 755"/>
                <a:gd name="T65" fmla="*/ 2147483647 h 1168"/>
                <a:gd name="T66" fmla="*/ 2147483647 w 755"/>
                <a:gd name="T67" fmla="*/ 2147483647 h 1168"/>
                <a:gd name="T68" fmla="*/ 2147483647 w 755"/>
                <a:gd name="T69" fmla="*/ 2147483647 h 1168"/>
                <a:gd name="T70" fmla="*/ 2147483647 w 755"/>
                <a:gd name="T71" fmla="*/ 2147483647 h 1168"/>
                <a:gd name="T72" fmla="*/ 2147483647 w 755"/>
                <a:gd name="T73" fmla="*/ 2147483647 h 1168"/>
                <a:gd name="T74" fmla="*/ 2147483647 w 755"/>
                <a:gd name="T75" fmla="*/ 2147483647 h 1168"/>
                <a:gd name="T76" fmla="*/ 2147483647 w 755"/>
                <a:gd name="T77" fmla="*/ 2147483647 h 1168"/>
                <a:gd name="T78" fmla="*/ 2147483647 w 755"/>
                <a:gd name="T79" fmla="*/ 2147483647 h 1168"/>
                <a:gd name="T80" fmla="*/ 2147483647 w 755"/>
                <a:gd name="T81" fmla="*/ 2147483647 h 1168"/>
                <a:gd name="T82" fmla="*/ 2147483647 w 755"/>
                <a:gd name="T83" fmla="*/ 2147483647 h 1168"/>
                <a:gd name="T84" fmla="*/ 2147483647 w 755"/>
                <a:gd name="T85" fmla="*/ 2147483647 h 1168"/>
                <a:gd name="T86" fmla="*/ 0 w 755"/>
                <a:gd name="T87" fmla="*/ 2147483647 h 1168"/>
                <a:gd name="T88" fmla="*/ 2147483647 w 755"/>
                <a:gd name="T89" fmla="*/ 2147483647 h 1168"/>
                <a:gd name="T90" fmla="*/ 2147483647 w 755"/>
                <a:gd name="T91" fmla="*/ 2147483647 h 1168"/>
                <a:gd name="T92" fmla="*/ 2147483647 w 755"/>
                <a:gd name="T93" fmla="*/ 2147483647 h 1168"/>
                <a:gd name="T94" fmla="*/ 2147483647 w 755"/>
                <a:gd name="T95" fmla="*/ 0 h 116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5"/>
                <a:gd name="T145" fmla="*/ 0 h 1168"/>
                <a:gd name="T146" fmla="*/ 755 w 755"/>
                <a:gd name="T147" fmla="*/ 1168 h 116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5" h="1168">
                  <a:moveTo>
                    <a:pt x="58" y="0"/>
                  </a:moveTo>
                  <a:lnTo>
                    <a:pt x="405" y="70"/>
                  </a:lnTo>
                  <a:lnTo>
                    <a:pt x="329" y="414"/>
                  </a:lnTo>
                  <a:lnTo>
                    <a:pt x="720" y="937"/>
                  </a:lnTo>
                  <a:lnTo>
                    <a:pt x="755" y="1003"/>
                  </a:lnTo>
                  <a:lnTo>
                    <a:pt x="718" y="1035"/>
                  </a:lnTo>
                  <a:lnTo>
                    <a:pt x="694" y="1093"/>
                  </a:lnTo>
                  <a:lnTo>
                    <a:pt x="671" y="1127"/>
                  </a:lnTo>
                  <a:lnTo>
                    <a:pt x="696" y="1158"/>
                  </a:lnTo>
                  <a:lnTo>
                    <a:pt x="655" y="1168"/>
                  </a:lnTo>
                  <a:lnTo>
                    <a:pt x="426" y="1160"/>
                  </a:lnTo>
                  <a:lnTo>
                    <a:pt x="412" y="1092"/>
                  </a:lnTo>
                  <a:lnTo>
                    <a:pt x="371" y="1042"/>
                  </a:lnTo>
                  <a:lnTo>
                    <a:pt x="342" y="1024"/>
                  </a:lnTo>
                  <a:lnTo>
                    <a:pt x="334" y="988"/>
                  </a:lnTo>
                  <a:lnTo>
                    <a:pt x="310" y="969"/>
                  </a:lnTo>
                  <a:lnTo>
                    <a:pt x="286" y="945"/>
                  </a:lnTo>
                  <a:lnTo>
                    <a:pt x="278" y="917"/>
                  </a:lnTo>
                  <a:lnTo>
                    <a:pt x="255" y="900"/>
                  </a:lnTo>
                  <a:lnTo>
                    <a:pt x="219" y="909"/>
                  </a:lnTo>
                  <a:lnTo>
                    <a:pt x="179" y="895"/>
                  </a:lnTo>
                  <a:lnTo>
                    <a:pt x="179" y="880"/>
                  </a:lnTo>
                  <a:lnTo>
                    <a:pt x="177" y="848"/>
                  </a:lnTo>
                  <a:lnTo>
                    <a:pt x="161" y="812"/>
                  </a:lnTo>
                  <a:lnTo>
                    <a:pt x="160" y="783"/>
                  </a:lnTo>
                  <a:lnTo>
                    <a:pt x="142" y="758"/>
                  </a:lnTo>
                  <a:lnTo>
                    <a:pt x="147" y="733"/>
                  </a:lnTo>
                  <a:lnTo>
                    <a:pt x="97" y="674"/>
                  </a:lnTo>
                  <a:lnTo>
                    <a:pt x="97" y="640"/>
                  </a:lnTo>
                  <a:lnTo>
                    <a:pt x="123" y="627"/>
                  </a:lnTo>
                  <a:lnTo>
                    <a:pt x="123" y="606"/>
                  </a:lnTo>
                  <a:lnTo>
                    <a:pt x="97" y="599"/>
                  </a:lnTo>
                  <a:lnTo>
                    <a:pt x="85" y="567"/>
                  </a:lnTo>
                  <a:lnTo>
                    <a:pt x="72" y="511"/>
                  </a:lnTo>
                  <a:lnTo>
                    <a:pt x="110" y="541"/>
                  </a:lnTo>
                  <a:lnTo>
                    <a:pt x="95" y="501"/>
                  </a:lnTo>
                  <a:lnTo>
                    <a:pt x="123" y="501"/>
                  </a:lnTo>
                  <a:lnTo>
                    <a:pt x="123" y="472"/>
                  </a:lnTo>
                  <a:lnTo>
                    <a:pt x="95" y="452"/>
                  </a:lnTo>
                  <a:lnTo>
                    <a:pt x="82" y="480"/>
                  </a:lnTo>
                  <a:lnTo>
                    <a:pt x="58" y="470"/>
                  </a:lnTo>
                  <a:lnTo>
                    <a:pt x="10" y="339"/>
                  </a:lnTo>
                  <a:lnTo>
                    <a:pt x="22" y="246"/>
                  </a:lnTo>
                  <a:lnTo>
                    <a:pt x="0" y="193"/>
                  </a:lnTo>
                  <a:lnTo>
                    <a:pt x="11" y="152"/>
                  </a:lnTo>
                  <a:lnTo>
                    <a:pt x="35" y="144"/>
                  </a:lnTo>
                  <a:lnTo>
                    <a:pt x="58" y="80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4E9F2AF-F60E-EA9D-C8BE-880346C3D9EC}"/>
              </a:ext>
            </a:extLst>
          </p:cNvPr>
          <p:cNvGrpSpPr/>
          <p:nvPr/>
        </p:nvGrpSpPr>
        <p:grpSpPr>
          <a:xfrm>
            <a:off x="5717751" y="5793205"/>
            <a:ext cx="1807871" cy="276999"/>
            <a:chOff x="6913418" y="5971353"/>
            <a:chExt cx="1807871" cy="276999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C0D4F04-ABFB-407A-E67B-08F098CD895C}"/>
                </a:ext>
              </a:extLst>
            </p:cNvPr>
            <p:cNvSpPr/>
            <p:nvPr/>
          </p:nvSpPr>
          <p:spPr>
            <a:xfrm>
              <a:off x="6913418" y="6042172"/>
              <a:ext cx="136955" cy="136955"/>
            </a:xfrm>
            <a:prstGeom prst="rect">
              <a:avLst/>
            </a:prstGeom>
            <a:solidFill>
              <a:srgbClr val="6EB2FF">
                <a:alpha val="54000"/>
              </a:srgbClr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63500" dist="12700" dir="2700000" algn="tl" rotWithShape="0">
                <a:prstClr val="black">
                  <a:alpha val="20555"/>
                </a:prstClr>
              </a:outerShdw>
            </a:effectLst>
          </p:spPr>
          <p:txBody>
            <a:bodyPr/>
            <a:lstStyle/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23DC1D1-8C7B-E53A-5CEA-D9B17D094FD9}"/>
                </a:ext>
              </a:extLst>
            </p:cNvPr>
            <p:cNvSpPr txBox="1"/>
            <p:nvPr/>
          </p:nvSpPr>
          <p:spPr>
            <a:xfrm>
              <a:off x="7064228" y="5971353"/>
              <a:ext cx="165706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effect before 2024</a:t>
              </a:r>
              <a:endParaRPr lang="en-US" sz="1200"/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621D1B0B-E696-619C-C726-8B496700C48C}"/>
              </a:ext>
            </a:extLst>
          </p:cNvPr>
          <p:cNvGrpSpPr/>
          <p:nvPr/>
        </p:nvGrpSpPr>
        <p:grpSpPr>
          <a:xfrm flipV="1">
            <a:off x="7923369" y="1757091"/>
            <a:ext cx="3505006" cy="2150195"/>
            <a:chOff x="7923369" y="1713330"/>
            <a:chExt cx="3505006" cy="2150195"/>
          </a:xfrm>
          <a:noFill/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F7EF6109-2525-E758-2442-11F085CF98FD}"/>
                </a:ext>
              </a:extLst>
            </p:cNvPr>
            <p:cNvGrpSpPr/>
            <p:nvPr/>
          </p:nvGrpSpPr>
          <p:grpSpPr>
            <a:xfrm>
              <a:off x="7923369" y="1713330"/>
              <a:ext cx="3487856" cy="2150195"/>
              <a:chOff x="7923369" y="1713330"/>
              <a:chExt cx="3487856" cy="2150195"/>
            </a:xfrm>
            <a:grpFill/>
          </p:grpSpPr>
          <p:sp>
            <p:nvSpPr>
              <p:cNvPr id="231" name="Freeform 108">
                <a:extLst>
                  <a:ext uri="{FF2B5EF4-FFF2-40B4-BE49-F238E27FC236}">
                    <a16:creationId xmlns:a16="http://schemas.microsoft.com/office/drawing/2014/main" id="{3AFCC685-E2EA-5F7B-41EF-1F1574BE9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5080" y="1866573"/>
                <a:ext cx="226145" cy="427405"/>
              </a:xfrm>
              <a:custGeom>
                <a:avLst/>
                <a:gdLst>
                  <a:gd name="T0" fmla="*/ 2147483647 w 176"/>
                  <a:gd name="T1" fmla="*/ 0 h 313"/>
                  <a:gd name="T2" fmla="*/ 0 w 176"/>
                  <a:gd name="T3" fmla="*/ 2147483647 h 313"/>
                  <a:gd name="T4" fmla="*/ 2147483647 w 176"/>
                  <a:gd name="T5" fmla="*/ 2147483647 h 313"/>
                  <a:gd name="T6" fmla="*/ 2147483647 w 176"/>
                  <a:gd name="T7" fmla="*/ 2147483647 h 313"/>
                  <a:gd name="T8" fmla="*/ 2147483647 w 176"/>
                  <a:gd name="T9" fmla="*/ 2147483647 h 313"/>
                  <a:gd name="T10" fmla="*/ 2147483647 w 176"/>
                  <a:gd name="T11" fmla="*/ 2147483647 h 313"/>
                  <a:gd name="T12" fmla="*/ 2147483647 w 176"/>
                  <a:gd name="T13" fmla="*/ 2147483647 h 313"/>
                  <a:gd name="T14" fmla="*/ 2147483647 w 176"/>
                  <a:gd name="T15" fmla="*/ 2147483647 h 313"/>
                  <a:gd name="T16" fmla="*/ 2147483647 w 176"/>
                  <a:gd name="T17" fmla="*/ 2147483647 h 313"/>
                  <a:gd name="T18" fmla="*/ 2147483647 w 176"/>
                  <a:gd name="T19" fmla="*/ 2147483647 h 313"/>
                  <a:gd name="T20" fmla="*/ 2147483647 w 176"/>
                  <a:gd name="T21" fmla="*/ 2147483647 h 313"/>
                  <a:gd name="T22" fmla="*/ 2147483647 w 176"/>
                  <a:gd name="T23" fmla="*/ 2147483647 h 313"/>
                  <a:gd name="T24" fmla="*/ 2147483647 w 176"/>
                  <a:gd name="T25" fmla="*/ 0 h 3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6"/>
                  <a:gd name="T40" fmla="*/ 0 h 313"/>
                  <a:gd name="T41" fmla="*/ 176 w 176"/>
                  <a:gd name="T42" fmla="*/ 313 h 3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6" h="313">
                    <a:moveTo>
                      <a:pt x="38" y="0"/>
                    </a:moveTo>
                    <a:lnTo>
                      <a:pt x="0" y="55"/>
                    </a:lnTo>
                    <a:lnTo>
                      <a:pt x="41" y="127"/>
                    </a:lnTo>
                    <a:lnTo>
                      <a:pt x="17" y="147"/>
                    </a:lnTo>
                    <a:lnTo>
                      <a:pt x="26" y="313"/>
                    </a:lnTo>
                    <a:lnTo>
                      <a:pt x="125" y="289"/>
                    </a:lnTo>
                    <a:lnTo>
                      <a:pt x="151" y="289"/>
                    </a:lnTo>
                    <a:lnTo>
                      <a:pt x="165" y="271"/>
                    </a:lnTo>
                    <a:lnTo>
                      <a:pt x="165" y="240"/>
                    </a:lnTo>
                    <a:lnTo>
                      <a:pt x="176" y="221"/>
                    </a:lnTo>
                    <a:lnTo>
                      <a:pt x="122" y="197"/>
                    </a:lnTo>
                    <a:lnTo>
                      <a:pt x="51" y="14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2" name="Freeform 88">
                <a:extLst>
                  <a:ext uri="{FF2B5EF4-FFF2-40B4-BE49-F238E27FC236}">
                    <a16:creationId xmlns:a16="http://schemas.microsoft.com/office/drawing/2014/main" id="{EC8FE29E-446A-A64C-564C-CC35A7C7D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1585" y="2756103"/>
                <a:ext cx="374010" cy="657270"/>
              </a:xfrm>
              <a:custGeom>
                <a:avLst/>
                <a:gdLst>
                  <a:gd name="T0" fmla="*/ 0 w 290"/>
                  <a:gd name="T1" fmla="*/ 2147483647 h 477"/>
                  <a:gd name="T2" fmla="*/ 2147483647 w 290"/>
                  <a:gd name="T3" fmla="*/ 2147483647 h 477"/>
                  <a:gd name="T4" fmla="*/ 2147483647 w 290"/>
                  <a:gd name="T5" fmla="*/ 2147483647 h 477"/>
                  <a:gd name="T6" fmla="*/ 2147483647 w 290"/>
                  <a:gd name="T7" fmla="*/ 2147483647 h 477"/>
                  <a:gd name="T8" fmla="*/ 2147483647 w 290"/>
                  <a:gd name="T9" fmla="*/ 2147483647 h 477"/>
                  <a:gd name="T10" fmla="*/ 2147483647 w 290"/>
                  <a:gd name="T11" fmla="*/ 0 h 477"/>
                  <a:gd name="T12" fmla="*/ 2147483647 w 290"/>
                  <a:gd name="T13" fmla="*/ 2147483647 h 477"/>
                  <a:gd name="T14" fmla="*/ 2147483647 w 290"/>
                  <a:gd name="T15" fmla="*/ 2147483647 h 477"/>
                  <a:gd name="T16" fmla="*/ 2147483647 w 290"/>
                  <a:gd name="T17" fmla="*/ 2147483647 h 477"/>
                  <a:gd name="T18" fmla="*/ 2147483647 w 290"/>
                  <a:gd name="T19" fmla="*/ 2147483647 h 477"/>
                  <a:gd name="T20" fmla="*/ 2147483647 w 290"/>
                  <a:gd name="T21" fmla="*/ 2147483647 h 477"/>
                  <a:gd name="T22" fmla="*/ 2147483647 w 290"/>
                  <a:gd name="T23" fmla="*/ 2147483647 h 477"/>
                  <a:gd name="T24" fmla="*/ 2147483647 w 290"/>
                  <a:gd name="T25" fmla="*/ 2147483647 h 477"/>
                  <a:gd name="T26" fmla="*/ 2147483647 w 290"/>
                  <a:gd name="T27" fmla="*/ 2147483647 h 477"/>
                  <a:gd name="T28" fmla="*/ 2147483647 w 290"/>
                  <a:gd name="T29" fmla="*/ 2147483647 h 477"/>
                  <a:gd name="T30" fmla="*/ 0 w 290"/>
                  <a:gd name="T31" fmla="*/ 2147483647 h 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0"/>
                  <a:gd name="T49" fmla="*/ 0 h 477"/>
                  <a:gd name="T50" fmla="*/ 290 w 290"/>
                  <a:gd name="T51" fmla="*/ 477 h 47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0" h="477">
                    <a:moveTo>
                      <a:pt x="0" y="34"/>
                    </a:moveTo>
                    <a:lnTo>
                      <a:pt x="34" y="51"/>
                    </a:lnTo>
                    <a:lnTo>
                      <a:pt x="66" y="48"/>
                    </a:lnTo>
                    <a:lnTo>
                      <a:pt x="77" y="38"/>
                    </a:lnTo>
                    <a:lnTo>
                      <a:pt x="85" y="9"/>
                    </a:lnTo>
                    <a:lnTo>
                      <a:pt x="226" y="0"/>
                    </a:lnTo>
                    <a:lnTo>
                      <a:pt x="290" y="337"/>
                    </a:lnTo>
                    <a:lnTo>
                      <a:pt x="286" y="334"/>
                    </a:lnTo>
                    <a:lnTo>
                      <a:pt x="237" y="353"/>
                    </a:lnTo>
                    <a:lnTo>
                      <a:pt x="203" y="444"/>
                    </a:lnTo>
                    <a:lnTo>
                      <a:pt x="153" y="431"/>
                    </a:lnTo>
                    <a:lnTo>
                      <a:pt x="95" y="465"/>
                    </a:lnTo>
                    <a:lnTo>
                      <a:pt x="19" y="477"/>
                    </a:lnTo>
                    <a:lnTo>
                      <a:pt x="53" y="389"/>
                    </a:lnTo>
                    <a:lnTo>
                      <a:pt x="39" y="339"/>
                    </a:lnTo>
                    <a:lnTo>
                      <a:pt x="0" y="34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3" name="Freeform 90">
                <a:extLst>
                  <a:ext uri="{FF2B5EF4-FFF2-40B4-BE49-F238E27FC236}">
                    <a16:creationId xmlns:a16="http://schemas.microsoft.com/office/drawing/2014/main" id="{2364234D-D412-5096-3CC3-AF2C02B833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2419" y="3159564"/>
                <a:ext cx="849909" cy="501632"/>
              </a:xfrm>
              <a:custGeom>
                <a:avLst/>
                <a:gdLst>
                  <a:gd name="T0" fmla="*/ 0 w 761"/>
                  <a:gd name="T1" fmla="*/ 2147483647 h 422"/>
                  <a:gd name="T2" fmla="*/ 2147483647 w 761"/>
                  <a:gd name="T3" fmla="*/ 2147483647 h 422"/>
                  <a:gd name="T4" fmla="*/ 2147483647 w 761"/>
                  <a:gd name="T5" fmla="*/ 2147483647 h 422"/>
                  <a:gd name="T6" fmla="*/ 2147483647 w 761"/>
                  <a:gd name="T7" fmla="*/ 2147483647 h 422"/>
                  <a:gd name="T8" fmla="*/ 2147483647 w 761"/>
                  <a:gd name="T9" fmla="*/ 2147483647 h 422"/>
                  <a:gd name="T10" fmla="*/ 2147483647 w 761"/>
                  <a:gd name="T11" fmla="*/ 2147483647 h 422"/>
                  <a:gd name="T12" fmla="*/ 2147483647 w 761"/>
                  <a:gd name="T13" fmla="*/ 2147483647 h 422"/>
                  <a:gd name="T14" fmla="*/ 2147483647 w 761"/>
                  <a:gd name="T15" fmla="*/ 2147483647 h 422"/>
                  <a:gd name="T16" fmla="*/ 2147483647 w 761"/>
                  <a:gd name="T17" fmla="*/ 2147483647 h 422"/>
                  <a:gd name="T18" fmla="*/ 2147483647 w 761"/>
                  <a:gd name="T19" fmla="*/ 2147483647 h 422"/>
                  <a:gd name="T20" fmla="*/ 2147483647 w 761"/>
                  <a:gd name="T21" fmla="*/ 2147483647 h 422"/>
                  <a:gd name="T22" fmla="*/ 2147483647 w 761"/>
                  <a:gd name="T23" fmla="*/ 2147483647 h 422"/>
                  <a:gd name="T24" fmla="*/ 2147483647 w 761"/>
                  <a:gd name="T25" fmla="*/ 2147483647 h 422"/>
                  <a:gd name="T26" fmla="*/ 2147483647 w 761"/>
                  <a:gd name="T27" fmla="*/ 2147483647 h 422"/>
                  <a:gd name="T28" fmla="*/ 2147483647 w 761"/>
                  <a:gd name="T29" fmla="*/ 0 h 422"/>
                  <a:gd name="T30" fmla="*/ 2147483647 w 761"/>
                  <a:gd name="T31" fmla="*/ 2147483647 h 422"/>
                  <a:gd name="T32" fmla="*/ 2147483647 w 761"/>
                  <a:gd name="T33" fmla="*/ 2147483647 h 422"/>
                  <a:gd name="T34" fmla="*/ 2147483647 w 761"/>
                  <a:gd name="T35" fmla="*/ 2147483647 h 422"/>
                  <a:gd name="T36" fmla="*/ 2147483647 w 761"/>
                  <a:gd name="T37" fmla="*/ 2147483647 h 422"/>
                  <a:gd name="T38" fmla="*/ 2147483647 w 761"/>
                  <a:gd name="T39" fmla="*/ 2147483647 h 422"/>
                  <a:gd name="T40" fmla="*/ 2147483647 w 761"/>
                  <a:gd name="T41" fmla="*/ 2147483647 h 422"/>
                  <a:gd name="T42" fmla="*/ 2147483647 w 761"/>
                  <a:gd name="T43" fmla="*/ 2147483647 h 422"/>
                  <a:gd name="T44" fmla="*/ 2147483647 w 761"/>
                  <a:gd name="T45" fmla="*/ 2147483647 h 422"/>
                  <a:gd name="T46" fmla="*/ 2147483647 w 761"/>
                  <a:gd name="T47" fmla="*/ 2147483647 h 422"/>
                  <a:gd name="T48" fmla="*/ 2147483647 w 761"/>
                  <a:gd name="T49" fmla="*/ 2147483647 h 422"/>
                  <a:gd name="T50" fmla="*/ 2147483647 w 761"/>
                  <a:gd name="T51" fmla="*/ 2147483647 h 422"/>
                  <a:gd name="T52" fmla="*/ 2147483647 w 761"/>
                  <a:gd name="T53" fmla="*/ 2147483647 h 422"/>
                  <a:gd name="T54" fmla="*/ 2147483647 w 761"/>
                  <a:gd name="T55" fmla="*/ 2147483647 h 422"/>
                  <a:gd name="T56" fmla="*/ 0 w 761"/>
                  <a:gd name="T57" fmla="*/ 2147483647 h 4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61"/>
                  <a:gd name="T88" fmla="*/ 0 h 422"/>
                  <a:gd name="T89" fmla="*/ 761 w 761"/>
                  <a:gd name="T90" fmla="*/ 422 h 42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61" h="422">
                    <a:moveTo>
                      <a:pt x="0" y="422"/>
                    </a:moveTo>
                    <a:lnTo>
                      <a:pt x="185" y="395"/>
                    </a:lnTo>
                    <a:lnTo>
                      <a:pt x="185" y="377"/>
                    </a:lnTo>
                    <a:lnTo>
                      <a:pt x="632" y="316"/>
                    </a:lnTo>
                    <a:lnTo>
                      <a:pt x="639" y="283"/>
                    </a:lnTo>
                    <a:lnTo>
                      <a:pt x="705" y="259"/>
                    </a:lnTo>
                    <a:lnTo>
                      <a:pt x="712" y="225"/>
                    </a:lnTo>
                    <a:lnTo>
                      <a:pt x="741" y="214"/>
                    </a:lnTo>
                    <a:lnTo>
                      <a:pt x="761" y="164"/>
                    </a:lnTo>
                    <a:lnTo>
                      <a:pt x="700" y="113"/>
                    </a:lnTo>
                    <a:lnTo>
                      <a:pt x="688" y="46"/>
                    </a:lnTo>
                    <a:lnTo>
                      <a:pt x="639" y="13"/>
                    </a:lnTo>
                    <a:lnTo>
                      <a:pt x="541" y="31"/>
                    </a:lnTo>
                    <a:lnTo>
                      <a:pt x="501" y="3"/>
                    </a:lnTo>
                    <a:lnTo>
                      <a:pt x="449" y="0"/>
                    </a:lnTo>
                    <a:lnTo>
                      <a:pt x="459" y="46"/>
                    </a:lnTo>
                    <a:lnTo>
                      <a:pt x="397" y="71"/>
                    </a:lnTo>
                    <a:lnTo>
                      <a:pt x="356" y="176"/>
                    </a:lnTo>
                    <a:lnTo>
                      <a:pt x="300" y="158"/>
                    </a:lnTo>
                    <a:lnTo>
                      <a:pt x="233" y="198"/>
                    </a:lnTo>
                    <a:lnTo>
                      <a:pt x="146" y="213"/>
                    </a:lnTo>
                    <a:lnTo>
                      <a:pt x="146" y="273"/>
                    </a:lnTo>
                    <a:lnTo>
                      <a:pt x="103" y="271"/>
                    </a:lnTo>
                    <a:lnTo>
                      <a:pt x="105" y="323"/>
                    </a:lnTo>
                    <a:lnTo>
                      <a:pt x="60" y="302"/>
                    </a:lnTo>
                    <a:lnTo>
                      <a:pt x="34" y="311"/>
                    </a:lnTo>
                    <a:lnTo>
                      <a:pt x="57" y="347"/>
                    </a:lnTo>
                    <a:lnTo>
                      <a:pt x="9" y="393"/>
                    </a:lnTo>
                    <a:lnTo>
                      <a:pt x="0" y="422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4" name="Freeform 91">
                <a:extLst>
                  <a:ext uri="{FF2B5EF4-FFF2-40B4-BE49-F238E27FC236}">
                    <a16:creationId xmlns:a16="http://schemas.microsoft.com/office/drawing/2014/main" id="{03F30E71-3A0E-1DD7-1BD9-E7596F9198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87747" y="3484008"/>
                <a:ext cx="977892" cy="379517"/>
              </a:xfrm>
              <a:custGeom>
                <a:avLst/>
                <a:gdLst>
                  <a:gd name="T0" fmla="*/ 2147483647 w 757"/>
                  <a:gd name="T1" fmla="*/ 2147483647 h 276"/>
                  <a:gd name="T2" fmla="*/ 2147483647 w 757"/>
                  <a:gd name="T3" fmla="*/ 2147483647 h 276"/>
                  <a:gd name="T4" fmla="*/ 2147483647 w 757"/>
                  <a:gd name="T5" fmla="*/ 2147483647 h 276"/>
                  <a:gd name="T6" fmla="*/ 2147483647 w 757"/>
                  <a:gd name="T7" fmla="*/ 2147483647 h 276"/>
                  <a:gd name="T8" fmla="*/ 0 w 757"/>
                  <a:gd name="T9" fmla="*/ 2147483647 h 276"/>
                  <a:gd name="T10" fmla="*/ 2147483647 w 757"/>
                  <a:gd name="T11" fmla="*/ 2147483647 h 276"/>
                  <a:gd name="T12" fmla="*/ 2147483647 w 757"/>
                  <a:gd name="T13" fmla="*/ 2147483647 h 276"/>
                  <a:gd name="T14" fmla="*/ 2147483647 w 757"/>
                  <a:gd name="T15" fmla="*/ 2147483647 h 276"/>
                  <a:gd name="T16" fmla="*/ 2147483647 w 757"/>
                  <a:gd name="T17" fmla="*/ 2147483647 h 276"/>
                  <a:gd name="T18" fmla="*/ 2147483647 w 757"/>
                  <a:gd name="T19" fmla="*/ 2147483647 h 276"/>
                  <a:gd name="T20" fmla="*/ 2147483647 w 757"/>
                  <a:gd name="T21" fmla="*/ 2147483647 h 276"/>
                  <a:gd name="T22" fmla="*/ 2147483647 w 757"/>
                  <a:gd name="T23" fmla="*/ 0 h 276"/>
                  <a:gd name="T24" fmla="*/ 2147483647 w 757"/>
                  <a:gd name="T25" fmla="*/ 2147483647 h 276"/>
                  <a:gd name="T26" fmla="*/ 2147483647 w 757"/>
                  <a:gd name="T27" fmla="*/ 2147483647 h 276"/>
                  <a:gd name="T28" fmla="*/ 2147483647 w 757"/>
                  <a:gd name="T29" fmla="*/ 2147483647 h 276"/>
                  <a:gd name="T30" fmla="*/ 2147483647 w 757"/>
                  <a:gd name="T31" fmla="*/ 2147483647 h 27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57"/>
                  <a:gd name="T49" fmla="*/ 0 h 276"/>
                  <a:gd name="T50" fmla="*/ 757 w 757"/>
                  <a:gd name="T51" fmla="*/ 276 h 27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57" h="276">
                    <a:moveTo>
                      <a:pt x="45" y="125"/>
                    </a:moveTo>
                    <a:lnTo>
                      <a:pt x="45" y="130"/>
                    </a:lnTo>
                    <a:lnTo>
                      <a:pt x="32" y="156"/>
                    </a:lnTo>
                    <a:lnTo>
                      <a:pt x="47" y="192"/>
                    </a:lnTo>
                    <a:lnTo>
                      <a:pt x="0" y="222"/>
                    </a:lnTo>
                    <a:lnTo>
                      <a:pt x="9" y="276"/>
                    </a:lnTo>
                    <a:lnTo>
                      <a:pt x="208" y="259"/>
                    </a:lnTo>
                    <a:lnTo>
                      <a:pt x="444" y="232"/>
                    </a:lnTo>
                    <a:lnTo>
                      <a:pt x="562" y="211"/>
                    </a:lnTo>
                    <a:lnTo>
                      <a:pt x="586" y="140"/>
                    </a:lnTo>
                    <a:lnTo>
                      <a:pt x="628" y="137"/>
                    </a:lnTo>
                    <a:lnTo>
                      <a:pt x="757" y="0"/>
                    </a:lnTo>
                    <a:lnTo>
                      <a:pt x="589" y="33"/>
                    </a:lnTo>
                    <a:lnTo>
                      <a:pt x="198" y="90"/>
                    </a:lnTo>
                    <a:lnTo>
                      <a:pt x="202" y="106"/>
                    </a:lnTo>
                    <a:lnTo>
                      <a:pt x="45" y="125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 8">
                <a:extLst>
                  <a:ext uri="{FF2B5EF4-FFF2-40B4-BE49-F238E27FC236}">
                    <a16:creationId xmlns:a16="http://schemas.microsoft.com/office/drawing/2014/main" id="{A99A8995-1B91-F0E4-E230-87821F784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4925" y="2863852"/>
                <a:ext cx="562878" cy="246626"/>
              </a:xfrm>
              <a:custGeom>
                <a:avLst/>
                <a:gdLst>
                  <a:gd name="T0" fmla="*/ 0 w 505"/>
                  <a:gd name="T1" fmla="*/ 2147483647 h 208"/>
                  <a:gd name="T2" fmla="*/ 2147483647 w 505"/>
                  <a:gd name="T3" fmla="*/ 0 h 208"/>
                  <a:gd name="T4" fmla="*/ 2147483647 w 505"/>
                  <a:gd name="T5" fmla="*/ 2147483647 h 208"/>
                  <a:gd name="T6" fmla="*/ 2147483647 w 505"/>
                  <a:gd name="T7" fmla="*/ 2147483647 h 208"/>
                  <a:gd name="T8" fmla="*/ 2147483647 w 505"/>
                  <a:gd name="T9" fmla="*/ 2147483647 h 208"/>
                  <a:gd name="T10" fmla="*/ 2147483647 w 505"/>
                  <a:gd name="T11" fmla="*/ 2147483647 h 208"/>
                  <a:gd name="T12" fmla="*/ 2147483647 w 505"/>
                  <a:gd name="T13" fmla="*/ 2147483647 h 208"/>
                  <a:gd name="T14" fmla="*/ 2147483647 w 505"/>
                  <a:gd name="T15" fmla="*/ 2147483647 h 208"/>
                  <a:gd name="T16" fmla="*/ 2147483647 w 505"/>
                  <a:gd name="T17" fmla="*/ 2147483647 h 208"/>
                  <a:gd name="T18" fmla="*/ 2147483647 w 505"/>
                  <a:gd name="T19" fmla="*/ 2147483647 h 208"/>
                  <a:gd name="T20" fmla="*/ 2147483647 w 505"/>
                  <a:gd name="T21" fmla="*/ 2147483647 h 208"/>
                  <a:gd name="T22" fmla="*/ 2147483647 w 505"/>
                  <a:gd name="T23" fmla="*/ 2147483647 h 208"/>
                  <a:gd name="T24" fmla="*/ 2147483647 w 505"/>
                  <a:gd name="T25" fmla="*/ 2147483647 h 208"/>
                  <a:gd name="T26" fmla="*/ 2147483647 w 505"/>
                  <a:gd name="T27" fmla="*/ 2147483647 h 208"/>
                  <a:gd name="T28" fmla="*/ 2147483647 w 505"/>
                  <a:gd name="T29" fmla="*/ 2147483647 h 208"/>
                  <a:gd name="T30" fmla="*/ 2147483647 w 505"/>
                  <a:gd name="T31" fmla="*/ 2147483647 h 208"/>
                  <a:gd name="T32" fmla="*/ 0 w 505"/>
                  <a:gd name="T33" fmla="*/ 2147483647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5"/>
                  <a:gd name="T52" fmla="*/ 0 h 208"/>
                  <a:gd name="T53" fmla="*/ 505 w 505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5" h="208">
                    <a:moveTo>
                      <a:pt x="0" y="72"/>
                    </a:moveTo>
                    <a:lnTo>
                      <a:pt x="381" y="0"/>
                    </a:lnTo>
                    <a:lnTo>
                      <a:pt x="440" y="144"/>
                    </a:lnTo>
                    <a:lnTo>
                      <a:pt x="504" y="128"/>
                    </a:lnTo>
                    <a:lnTo>
                      <a:pt x="505" y="199"/>
                    </a:lnTo>
                    <a:lnTo>
                      <a:pt x="453" y="208"/>
                    </a:lnTo>
                    <a:lnTo>
                      <a:pt x="407" y="162"/>
                    </a:lnTo>
                    <a:lnTo>
                      <a:pt x="376" y="106"/>
                    </a:lnTo>
                    <a:lnTo>
                      <a:pt x="371" y="28"/>
                    </a:lnTo>
                    <a:lnTo>
                      <a:pt x="349" y="67"/>
                    </a:lnTo>
                    <a:lnTo>
                      <a:pt x="374" y="184"/>
                    </a:lnTo>
                    <a:lnTo>
                      <a:pt x="264" y="201"/>
                    </a:lnTo>
                    <a:lnTo>
                      <a:pt x="261" y="115"/>
                    </a:lnTo>
                    <a:lnTo>
                      <a:pt x="193" y="77"/>
                    </a:lnTo>
                    <a:lnTo>
                      <a:pt x="136" y="68"/>
                    </a:lnTo>
                    <a:lnTo>
                      <a:pt x="15" y="128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 102">
                <a:extLst>
                  <a:ext uri="{FF2B5EF4-FFF2-40B4-BE49-F238E27FC236}">
                    <a16:creationId xmlns:a16="http://schemas.microsoft.com/office/drawing/2014/main" id="{747E765C-0261-EB33-1F7B-5C838855F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17335" y="2547787"/>
                <a:ext cx="175200" cy="371136"/>
              </a:xfrm>
              <a:custGeom>
                <a:avLst/>
                <a:gdLst>
                  <a:gd name="T0" fmla="*/ 2147483647 w 135"/>
                  <a:gd name="T1" fmla="*/ 2147483647 h 268"/>
                  <a:gd name="T2" fmla="*/ 2147483647 w 135"/>
                  <a:gd name="T3" fmla="*/ 0 h 268"/>
                  <a:gd name="T4" fmla="*/ 2147483647 w 135"/>
                  <a:gd name="T5" fmla="*/ 2147483647 h 268"/>
                  <a:gd name="T6" fmla="*/ 2147483647 w 135"/>
                  <a:gd name="T7" fmla="*/ 2147483647 h 268"/>
                  <a:gd name="T8" fmla="*/ 2147483647 w 135"/>
                  <a:gd name="T9" fmla="*/ 2147483647 h 268"/>
                  <a:gd name="T10" fmla="*/ 2147483647 w 135"/>
                  <a:gd name="T11" fmla="*/ 2147483647 h 268"/>
                  <a:gd name="T12" fmla="*/ 2147483647 w 135"/>
                  <a:gd name="T13" fmla="*/ 2147483647 h 268"/>
                  <a:gd name="T14" fmla="*/ 2147483647 w 135"/>
                  <a:gd name="T15" fmla="*/ 2147483647 h 268"/>
                  <a:gd name="T16" fmla="*/ 2147483647 w 135"/>
                  <a:gd name="T17" fmla="*/ 2147483647 h 268"/>
                  <a:gd name="T18" fmla="*/ 2147483647 w 135"/>
                  <a:gd name="T19" fmla="*/ 2147483647 h 268"/>
                  <a:gd name="T20" fmla="*/ 2147483647 w 135"/>
                  <a:gd name="T21" fmla="*/ 2147483647 h 268"/>
                  <a:gd name="T22" fmla="*/ 0 w 135"/>
                  <a:gd name="T23" fmla="*/ 2147483647 h 268"/>
                  <a:gd name="T24" fmla="*/ 2147483647 w 135"/>
                  <a:gd name="T25" fmla="*/ 2147483647 h 26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5"/>
                  <a:gd name="T40" fmla="*/ 0 h 268"/>
                  <a:gd name="T41" fmla="*/ 135 w 135"/>
                  <a:gd name="T42" fmla="*/ 268 h 26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5" h="268">
                    <a:moveTo>
                      <a:pt x="24" y="2"/>
                    </a:moveTo>
                    <a:lnTo>
                      <a:pt x="56" y="0"/>
                    </a:lnTo>
                    <a:lnTo>
                      <a:pt x="121" y="40"/>
                    </a:lnTo>
                    <a:lnTo>
                      <a:pt x="111" y="73"/>
                    </a:lnTo>
                    <a:lnTo>
                      <a:pt x="134" y="94"/>
                    </a:lnTo>
                    <a:lnTo>
                      <a:pt x="135" y="219"/>
                    </a:lnTo>
                    <a:lnTo>
                      <a:pt x="113" y="268"/>
                    </a:lnTo>
                    <a:lnTo>
                      <a:pt x="87" y="250"/>
                    </a:lnTo>
                    <a:lnTo>
                      <a:pt x="59" y="249"/>
                    </a:lnTo>
                    <a:lnTo>
                      <a:pt x="13" y="223"/>
                    </a:lnTo>
                    <a:lnTo>
                      <a:pt x="48" y="144"/>
                    </a:lnTo>
                    <a:lnTo>
                      <a:pt x="0" y="10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7" name="Freeform 100">
                <a:extLst>
                  <a:ext uri="{FF2B5EF4-FFF2-40B4-BE49-F238E27FC236}">
                    <a16:creationId xmlns:a16="http://schemas.microsoft.com/office/drawing/2014/main" id="{B2E6B6AF-DE04-33CF-6F86-E0FE6CB4A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3666" y="2851879"/>
                <a:ext cx="140409" cy="181976"/>
              </a:xfrm>
              <a:custGeom>
                <a:avLst/>
                <a:gdLst>
                  <a:gd name="T0" fmla="*/ 0 w 107"/>
                  <a:gd name="T1" fmla="*/ 2147483647 h 132"/>
                  <a:gd name="T2" fmla="*/ 2147483647 w 107"/>
                  <a:gd name="T3" fmla="*/ 0 h 132"/>
                  <a:gd name="T4" fmla="*/ 2147483647 w 107"/>
                  <a:gd name="T5" fmla="*/ 2147483647 h 132"/>
                  <a:gd name="T6" fmla="*/ 2147483647 w 107"/>
                  <a:gd name="T7" fmla="*/ 2147483647 h 132"/>
                  <a:gd name="T8" fmla="*/ 2147483647 w 107"/>
                  <a:gd name="T9" fmla="*/ 2147483647 h 132"/>
                  <a:gd name="T10" fmla="*/ 2147483647 w 107"/>
                  <a:gd name="T11" fmla="*/ 2147483647 h 132"/>
                  <a:gd name="T12" fmla="*/ 2147483647 w 107"/>
                  <a:gd name="T13" fmla="*/ 2147483647 h 132"/>
                  <a:gd name="T14" fmla="*/ 0 w 107"/>
                  <a:gd name="T15" fmla="*/ 2147483647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132"/>
                  <a:gd name="T26" fmla="*/ 107 w 107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132">
                    <a:moveTo>
                      <a:pt x="0" y="8"/>
                    </a:moveTo>
                    <a:lnTo>
                      <a:pt x="23" y="0"/>
                    </a:lnTo>
                    <a:lnTo>
                      <a:pt x="71" y="29"/>
                    </a:lnTo>
                    <a:lnTo>
                      <a:pt x="71" y="58"/>
                    </a:lnTo>
                    <a:lnTo>
                      <a:pt x="105" y="79"/>
                    </a:lnTo>
                    <a:lnTo>
                      <a:pt x="107" y="118"/>
                    </a:lnTo>
                    <a:lnTo>
                      <a:pt x="52" y="13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8" name="Freeform 76">
                <a:extLst>
                  <a:ext uri="{FF2B5EF4-FFF2-40B4-BE49-F238E27FC236}">
                    <a16:creationId xmlns:a16="http://schemas.microsoft.com/office/drawing/2014/main" id="{8ABCA9EC-D51A-B8D6-44E1-35D1A59C7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3369" y="2707017"/>
                <a:ext cx="971680" cy="465715"/>
              </a:xfrm>
              <a:custGeom>
                <a:avLst/>
                <a:gdLst>
                  <a:gd name="T0" fmla="*/ 2147483647 w 753"/>
                  <a:gd name="T1" fmla="*/ 0 h 339"/>
                  <a:gd name="T2" fmla="*/ 0 w 753"/>
                  <a:gd name="T3" fmla="*/ 2147483647 h 339"/>
                  <a:gd name="T4" fmla="*/ 2147483647 w 753"/>
                  <a:gd name="T5" fmla="*/ 2147483647 h 339"/>
                  <a:gd name="T6" fmla="*/ 2147483647 w 753"/>
                  <a:gd name="T7" fmla="*/ 2147483647 h 339"/>
                  <a:gd name="T8" fmla="*/ 2147483647 w 753"/>
                  <a:gd name="T9" fmla="*/ 2147483647 h 339"/>
                  <a:gd name="T10" fmla="*/ 2147483647 w 753"/>
                  <a:gd name="T11" fmla="*/ 2147483647 h 339"/>
                  <a:gd name="T12" fmla="*/ 2147483647 w 753"/>
                  <a:gd name="T13" fmla="*/ 2147483647 h 339"/>
                  <a:gd name="T14" fmla="*/ 2147483647 w 753"/>
                  <a:gd name="T15" fmla="*/ 2147483647 h 339"/>
                  <a:gd name="T16" fmla="*/ 2147483647 w 753"/>
                  <a:gd name="T17" fmla="*/ 2147483647 h 339"/>
                  <a:gd name="T18" fmla="*/ 2147483647 w 753"/>
                  <a:gd name="T19" fmla="*/ 2147483647 h 339"/>
                  <a:gd name="T20" fmla="*/ 2147483647 w 753"/>
                  <a:gd name="T21" fmla="*/ 2147483647 h 339"/>
                  <a:gd name="T22" fmla="*/ 2147483647 w 753"/>
                  <a:gd name="T23" fmla="*/ 2147483647 h 339"/>
                  <a:gd name="T24" fmla="*/ 2147483647 w 753"/>
                  <a:gd name="T25" fmla="*/ 2147483647 h 339"/>
                  <a:gd name="T26" fmla="*/ 2147483647 w 753"/>
                  <a:gd name="T27" fmla="*/ 2147483647 h 339"/>
                  <a:gd name="T28" fmla="*/ 2147483647 w 753"/>
                  <a:gd name="T29" fmla="*/ 0 h 3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53"/>
                  <a:gd name="T46" fmla="*/ 0 h 339"/>
                  <a:gd name="T47" fmla="*/ 753 w 753"/>
                  <a:gd name="T48" fmla="*/ 339 h 3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53" h="339">
                    <a:moveTo>
                      <a:pt x="8" y="0"/>
                    </a:moveTo>
                    <a:lnTo>
                      <a:pt x="0" y="224"/>
                    </a:lnTo>
                    <a:lnTo>
                      <a:pt x="170" y="229"/>
                    </a:lnTo>
                    <a:lnTo>
                      <a:pt x="168" y="339"/>
                    </a:lnTo>
                    <a:lnTo>
                      <a:pt x="397" y="335"/>
                    </a:lnTo>
                    <a:lnTo>
                      <a:pt x="603" y="332"/>
                    </a:lnTo>
                    <a:lnTo>
                      <a:pt x="753" y="335"/>
                    </a:lnTo>
                    <a:lnTo>
                      <a:pt x="706" y="240"/>
                    </a:lnTo>
                    <a:lnTo>
                      <a:pt x="674" y="151"/>
                    </a:lnTo>
                    <a:lnTo>
                      <a:pt x="638" y="59"/>
                    </a:lnTo>
                    <a:lnTo>
                      <a:pt x="552" y="1"/>
                    </a:lnTo>
                    <a:lnTo>
                      <a:pt x="514" y="35"/>
                    </a:lnTo>
                    <a:lnTo>
                      <a:pt x="467" y="11"/>
                    </a:lnTo>
                    <a:lnTo>
                      <a:pt x="262" y="4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39" name="Freeform 81">
                <a:extLst>
                  <a:ext uri="{FF2B5EF4-FFF2-40B4-BE49-F238E27FC236}">
                    <a16:creationId xmlns:a16="http://schemas.microsoft.com/office/drawing/2014/main" id="{DF107A72-2F24-50C3-1A6E-E183EDACC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4289" y="1713330"/>
                <a:ext cx="761687" cy="912276"/>
              </a:xfrm>
              <a:custGeom>
                <a:avLst/>
                <a:gdLst>
                  <a:gd name="T0" fmla="*/ 0 w 591"/>
                  <a:gd name="T1" fmla="*/ 2147483647 h 665"/>
                  <a:gd name="T2" fmla="*/ 2147483647 w 591"/>
                  <a:gd name="T3" fmla="*/ 2147483647 h 665"/>
                  <a:gd name="T4" fmla="*/ 2147483647 w 591"/>
                  <a:gd name="T5" fmla="*/ 0 h 665"/>
                  <a:gd name="T6" fmla="*/ 2147483647 w 591"/>
                  <a:gd name="T7" fmla="*/ 2147483647 h 665"/>
                  <a:gd name="T8" fmla="*/ 2147483647 w 591"/>
                  <a:gd name="T9" fmla="*/ 2147483647 h 665"/>
                  <a:gd name="T10" fmla="*/ 2147483647 w 591"/>
                  <a:gd name="T11" fmla="*/ 2147483647 h 665"/>
                  <a:gd name="T12" fmla="*/ 2147483647 w 591"/>
                  <a:gd name="T13" fmla="*/ 2147483647 h 665"/>
                  <a:gd name="T14" fmla="*/ 2147483647 w 591"/>
                  <a:gd name="T15" fmla="*/ 2147483647 h 665"/>
                  <a:gd name="T16" fmla="*/ 2147483647 w 591"/>
                  <a:gd name="T17" fmla="*/ 2147483647 h 665"/>
                  <a:gd name="T18" fmla="*/ 2147483647 w 591"/>
                  <a:gd name="T19" fmla="*/ 2147483647 h 665"/>
                  <a:gd name="T20" fmla="*/ 2147483647 w 591"/>
                  <a:gd name="T21" fmla="*/ 2147483647 h 665"/>
                  <a:gd name="T22" fmla="*/ 2147483647 w 591"/>
                  <a:gd name="T23" fmla="*/ 2147483647 h 665"/>
                  <a:gd name="T24" fmla="*/ 2147483647 w 591"/>
                  <a:gd name="T25" fmla="*/ 2147483647 h 665"/>
                  <a:gd name="T26" fmla="*/ 2147483647 w 591"/>
                  <a:gd name="T27" fmla="*/ 2147483647 h 665"/>
                  <a:gd name="T28" fmla="*/ 2147483647 w 591"/>
                  <a:gd name="T29" fmla="*/ 2147483647 h 665"/>
                  <a:gd name="T30" fmla="*/ 2147483647 w 591"/>
                  <a:gd name="T31" fmla="*/ 2147483647 h 665"/>
                  <a:gd name="T32" fmla="*/ 2147483647 w 591"/>
                  <a:gd name="T33" fmla="*/ 2147483647 h 665"/>
                  <a:gd name="T34" fmla="*/ 2147483647 w 591"/>
                  <a:gd name="T35" fmla="*/ 2147483647 h 665"/>
                  <a:gd name="T36" fmla="*/ 2147483647 w 591"/>
                  <a:gd name="T37" fmla="*/ 2147483647 h 665"/>
                  <a:gd name="T38" fmla="*/ 2147483647 w 591"/>
                  <a:gd name="T39" fmla="*/ 2147483647 h 665"/>
                  <a:gd name="T40" fmla="*/ 2147483647 w 591"/>
                  <a:gd name="T41" fmla="*/ 2147483647 h 665"/>
                  <a:gd name="T42" fmla="*/ 2147483647 w 591"/>
                  <a:gd name="T43" fmla="*/ 2147483647 h 665"/>
                  <a:gd name="T44" fmla="*/ 2147483647 w 591"/>
                  <a:gd name="T45" fmla="*/ 2147483647 h 665"/>
                  <a:gd name="T46" fmla="*/ 2147483647 w 591"/>
                  <a:gd name="T47" fmla="*/ 2147483647 h 665"/>
                  <a:gd name="T48" fmla="*/ 2147483647 w 591"/>
                  <a:gd name="T49" fmla="*/ 2147483647 h 665"/>
                  <a:gd name="T50" fmla="*/ 2147483647 w 591"/>
                  <a:gd name="T51" fmla="*/ 2147483647 h 665"/>
                  <a:gd name="T52" fmla="*/ 2147483647 w 591"/>
                  <a:gd name="T53" fmla="*/ 2147483647 h 665"/>
                  <a:gd name="T54" fmla="*/ 2147483647 w 591"/>
                  <a:gd name="T55" fmla="*/ 2147483647 h 665"/>
                  <a:gd name="T56" fmla="*/ 2147483647 w 591"/>
                  <a:gd name="T57" fmla="*/ 2147483647 h 665"/>
                  <a:gd name="T58" fmla="*/ 2147483647 w 591"/>
                  <a:gd name="T59" fmla="*/ 2147483647 h 665"/>
                  <a:gd name="T60" fmla="*/ 0 w 591"/>
                  <a:gd name="T61" fmla="*/ 2147483647 h 6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91"/>
                  <a:gd name="T94" fmla="*/ 0 h 665"/>
                  <a:gd name="T95" fmla="*/ 591 w 591"/>
                  <a:gd name="T96" fmla="*/ 665 h 6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91" h="665">
                    <a:moveTo>
                      <a:pt x="0" y="52"/>
                    </a:moveTo>
                    <a:lnTo>
                      <a:pt x="155" y="52"/>
                    </a:lnTo>
                    <a:lnTo>
                      <a:pt x="154" y="0"/>
                    </a:lnTo>
                    <a:lnTo>
                      <a:pt x="188" y="15"/>
                    </a:lnTo>
                    <a:lnTo>
                      <a:pt x="194" y="55"/>
                    </a:lnTo>
                    <a:lnTo>
                      <a:pt x="268" y="99"/>
                    </a:lnTo>
                    <a:lnTo>
                      <a:pt x="291" y="79"/>
                    </a:lnTo>
                    <a:lnTo>
                      <a:pt x="334" y="79"/>
                    </a:lnTo>
                    <a:lnTo>
                      <a:pt x="368" y="118"/>
                    </a:lnTo>
                    <a:lnTo>
                      <a:pt x="391" y="104"/>
                    </a:lnTo>
                    <a:lnTo>
                      <a:pt x="456" y="120"/>
                    </a:lnTo>
                    <a:lnTo>
                      <a:pt x="478" y="91"/>
                    </a:lnTo>
                    <a:lnTo>
                      <a:pt x="518" y="113"/>
                    </a:lnTo>
                    <a:lnTo>
                      <a:pt x="591" y="110"/>
                    </a:lnTo>
                    <a:lnTo>
                      <a:pt x="473" y="192"/>
                    </a:lnTo>
                    <a:lnTo>
                      <a:pt x="415" y="265"/>
                    </a:lnTo>
                    <a:lnTo>
                      <a:pt x="426" y="370"/>
                    </a:lnTo>
                    <a:lnTo>
                      <a:pt x="386" y="414"/>
                    </a:lnTo>
                    <a:lnTo>
                      <a:pt x="402" y="444"/>
                    </a:lnTo>
                    <a:lnTo>
                      <a:pt x="402" y="522"/>
                    </a:lnTo>
                    <a:lnTo>
                      <a:pt x="443" y="522"/>
                    </a:lnTo>
                    <a:lnTo>
                      <a:pt x="502" y="578"/>
                    </a:lnTo>
                    <a:lnTo>
                      <a:pt x="527" y="646"/>
                    </a:lnTo>
                    <a:lnTo>
                      <a:pt x="108" y="665"/>
                    </a:lnTo>
                    <a:lnTo>
                      <a:pt x="110" y="481"/>
                    </a:lnTo>
                    <a:lnTo>
                      <a:pt x="73" y="441"/>
                    </a:lnTo>
                    <a:lnTo>
                      <a:pt x="86" y="393"/>
                    </a:lnTo>
                    <a:lnTo>
                      <a:pt x="99" y="365"/>
                    </a:lnTo>
                    <a:lnTo>
                      <a:pt x="73" y="238"/>
                    </a:lnTo>
                    <a:lnTo>
                      <a:pt x="37" y="154"/>
                    </a:lnTo>
                    <a:lnTo>
                      <a:pt x="0" y="52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240" name="Freeform 83">
                <a:extLst>
                  <a:ext uri="{FF2B5EF4-FFF2-40B4-BE49-F238E27FC236}">
                    <a16:creationId xmlns:a16="http://schemas.microsoft.com/office/drawing/2014/main" id="{16D7FCDB-B8FC-EB79-1E52-7ED1B1E64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2272" y="2596873"/>
                <a:ext cx="672224" cy="468110"/>
              </a:xfrm>
              <a:custGeom>
                <a:avLst/>
                <a:gdLst>
                  <a:gd name="T0" fmla="*/ 2147483647 w 521"/>
                  <a:gd name="T1" fmla="*/ 2147483647 h 339"/>
                  <a:gd name="T2" fmla="*/ 0 w 521"/>
                  <a:gd name="T3" fmla="*/ 2147483647 h 339"/>
                  <a:gd name="T4" fmla="*/ 2147483647 w 521"/>
                  <a:gd name="T5" fmla="*/ 2147483647 h 339"/>
                  <a:gd name="T6" fmla="*/ 2147483647 w 521"/>
                  <a:gd name="T7" fmla="*/ 2147483647 h 339"/>
                  <a:gd name="T8" fmla="*/ 2147483647 w 521"/>
                  <a:gd name="T9" fmla="*/ 2147483647 h 339"/>
                  <a:gd name="T10" fmla="*/ 2147483647 w 521"/>
                  <a:gd name="T11" fmla="*/ 2147483647 h 339"/>
                  <a:gd name="T12" fmla="*/ 2147483647 w 521"/>
                  <a:gd name="T13" fmla="*/ 2147483647 h 339"/>
                  <a:gd name="T14" fmla="*/ 2147483647 w 521"/>
                  <a:gd name="T15" fmla="*/ 2147483647 h 339"/>
                  <a:gd name="T16" fmla="*/ 2147483647 w 521"/>
                  <a:gd name="T17" fmla="*/ 2147483647 h 339"/>
                  <a:gd name="T18" fmla="*/ 2147483647 w 521"/>
                  <a:gd name="T19" fmla="*/ 2147483647 h 339"/>
                  <a:gd name="T20" fmla="*/ 2147483647 w 521"/>
                  <a:gd name="T21" fmla="*/ 2147483647 h 339"/>
                  <a:gd name="T22" fmla="*/ 2147483647 w 521"/>
                  <a:gd name="T23" fmla="*/ 2147483647 h 339"/>
                  <a:gd name="T24" fmla="*/ 2147483647 w 521"/>
                  <a:gd name="T25" fmla="*/ 2147483647 h 339"/>
                  <a:gd name="T26" fmla="*/ 2147483647 w 521"/>
                  <a:gd name="T27" fmla="*/ 2147483647 h 339"/>
                  <a:gd name="T28" fmla="*/ 2147483647 w 521"/>
                  <a:gd name="T29" fmla="*/ 0 h 339"/>
                  <a:gd name="T30" fmla="*/ 2147483647 w 521"/>
                  <a:gd name="T31" fmla="*/ 2147483647 h 339"/>
                  <a:gd name="T32" fmla="*/ 2147483647 w 521"/>
                  <a:gd name="T33" fmla="*/ 2147483647 h 339"/>
                  <a:gd name="T34" fmla="*/ 2147483647 w 521"/>
                  <a:gd name="T35" fmla="*/ 2147483647 h 3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1"/>
                  <a:gd name="T55" fmla="*/ 0 h 339"/>
                  <a:gd name="T56" fmla="*/ 521 w 521"/>
                  <a:gd name="T57" fmla="*/ 339 h 3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1" h="339">
                    <a:moveTo>
                      <a:pt x="8" y="18"/>
                    </a:moveTo>
                    <a:lnTo>
                      <a:pt x="0" y="78"/>
                    </a:lnTo>
                    <a:lnTo>
                      <a:pt x="11" y="141"/>
                    </a:lnTo>
                    <a:lnTo>
                      <a:pt x="59" y="270"/>
                    </a:lnTo>
                    <a:lnTo>
                      <a:pt x="87" y="339"/>
                    </a:lnTo>
                    <a:lnTo>
                      <a:pt x="394" y="323"/>
                    </a:lnTo>
                    <a:lnTo>
                      <a:pt x="444" y="339"/>
                    </a:lnTo>
                    <a:lnTo>
                      <a:pt x="474" y="273"/>
                    </a:lnTo>
                    <a:lnTo>
                      <a:pt x="463" y="226"/>
                    </a:lnTo>
                    <a:lnTo>
                      <a:pt x="515" y="217"/>
                    </a:lnTo>
                    <a:lnTo>
                      <a:pt x="521" y="142"/>
                    </a:lnTo>
                    <a:lnTo>
                      <a:pt x="490" y="110"/>
                    </a:lnTo>
                    <a:lnTo>
                      <a:pt x="437" y="78"/>
                    </a:lnTo>
                    <a:lnTo>
                      <a:pt x="449" y="33"/>
                    </a:lnTo>
                    <a:lnTo>
                      <a:pt x="426" y="0"/>
                    </a:lnTo>
                    <a:lnTo>
                      <a:pt x="311" y="5"/>
                    </a:lnTo>
                    <a:lnTo>
                      <a:pt x="195" y="10"/>
                    </a:lnTo>
                    <a:lnTo>
                      <a:pt x="8" y="18"/>
                    </a:lnTo>
                    <a:close/>
                  </a:path>
                </a:pathLst>
              </a:custGeom>
              <a:grpFill/>
              <a:ln w="6350" cmpd="sng">
                <a:noFill/>
                <a:prstDash val="solid"/>
                <a:round/>
                <a:headEnd/>
                <a:tailEnd/>
              </a:ln>
              <a:effectLst>
                <a:outerShdw blurRad="139700" dist="38100" dir="2700000" algn="ctr" rotWithShape="0">
                  <a:srgbClr val="000000">
                    <a:alpha val="30000"/>
                  </a:srgbClr>
                </a:outerShdw>
              </a:effectLst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0" name="Freeform 109">
              <a:extLst>
                <a:ext uri="{FF2B5EF4-FFF2-40B4-BE49-F238E27FC236}">
                  <a16:creationId xmlns:a16="http://schemas.microsoft.com/office/drawing/2014/main" id="{2C672AEE-4047-19A9-335C-D9205FD6E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0272" y="2368296"/>
              <a:ext cx="108103" cy="95778"/>
            </a:xfrm>
            <a:custGeom>
              <a:avLst/>
              <a:gdLst>
                <a:gd name="T0" fmla="*/ 0 w 84"/>
                <a:gd name="T1" fmla="*/ 2147483647 h 69"/>
                <a:gd name="T2" fmla="*/ 2147483647 w 84"/>
                <a:gd name="T3" fmla="*/ 0 h 69"/>
                <a:gd name="T4" fmla="*/ 2147483647 w 84"/>
                <a:gd name="T5" fmla="*/ 2147483647 h 69"/>
                <a:gd name="T6" fmla="*/ 2147483647 w 84"/>
                <a:gd name="T7" fmla="*/ 2147483647 h 69"/>
                <a:gd name="T8" fmla="*/ 2147483647 w 84"/>
                <a:gd name="T9" fmla="*/ 2147483647 h 69"/>
                <a:gd name="T10" fmla="*/ 2147483647 w 84"/>
                <a:gd name="T11" fmla="*/ 2147483647 h 69"/>
                <a:gd name="T12" fmla="*/ 0 w 84"/>
                <a:gd name="T13" fmla="*/ 2147483647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4"/>
                <a:gd name="T22" fmla="*/ 0 h 69"/>
                <a:gd name="T23" fmla="*/ 84 w 84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4" h="69">
                  <a:moveTo>
                    <a:pt x="0" y="11"/>
                  </a:moveTo>
                  <a:lnTo>
                    <a:pt x="36" y="0"/>
                  </a:lnTo>
                  <a:lnTo>
                    <a:pt x="84" y="35"/>
                  </a:lnTo>
                  <a:lnTo>
                    <a:pt x="74" y="45"/>
                  </a:lnTo>
                  <a:lnTo>
                    <a:pt x="50" y="45"/>
                  </a:lnTo>
                  <a:lnTo>
                    <a:pt x="39" y="69"/>
                  </a:lnTo>
                  <a:lnTo>
                    <a:pt x="0" y="11"/>
                  </a:lnTo>
                  <a:close/>
                </a:path>
              </a:pathLst>
            </a:custGeom>
            <a:grpFill/>
            <a:ln w="6350" cmpd="sng">
              <a:noFill/>
              <a:prstDash val="solid"/>
              <a:round/>
              <a:headEnd/>
              <a:tailEnd/>
            </a:ln>
            <a:effectLst>
              <a:outerShdw blurRad="139700" dist="38100" dir="2700000" algn="ctr" rotWithShape="0">
                <a:srgbClr val="000000">
                  <a:alpha val="30000"/>
                </a:srgbClr>
              </a:outerShdw>
            </a:effec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1686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DFloatVTI">
  <a:themeElements>
    <a:clrScheme name="Potomac">
      <a:dk1>
        <a:srgbClr val="262626"/>
      </a:dk1>
      <a:lt1>
        <a:srgbClr val="FFFFFF"/>
      </a:lt1>
      <a:dk2>
        <a:srgbClr val="000000"/>
      </a:dk2>
      <a:lt2>
        <a:srgbClr val="E6E6E6"/>
      </a:lt2>
      <a:accent1>
        <a:srgbClr val="004593"/>
      </a:accent1>
      <a:accent2>
        <a:srgbClr val="FFCB05"/>
      </a:accent2>
      <a:accent3>
        <a:srgbClr val="F05B28"/>
      </a:accent3>
      <a:accent4>
        <a:srgbClr val="7CB200"/>
      </a:accent4>
      <a:accent5>
        <a:srgbClr val="009DA7"/>
      </a:accent5>
      <a:accent6>
        <a:srgbClr val="7EA7AD"/>
      </a:accent6>
      <a:hlink>
        <a:srgbClr val="0563C1"/>
      </a:hlink>
      <a:folHlink>
        <a:srgbClr val="954F72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70059e-883b-4126-8623-1d6ffd49f1f2" xsi:nil="true"/>
    <lcf76f155ced4ddcb4097134ff3c332f xmlns="f5fd03ae-b2af-4766-b0a0-5947f325be83">
      <Terms xmlns="http://schemas.microsoft.com/office/infopath/2007/PartnerControls"/>
    </lcf76f155ced4ddcb4097134ff3c332f>
    <MediaServiceKeyPoints xmlns="f5fd03ae-b2af-4766-b0a0-5947f325be8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678C5EA19E5A4F85EF048309292BF0" ma:contentTypeVersion="18" ma:contentTypeDescription="Create a new document." ma:contentTypeScope="" ma:versionID="b68a1ec4727a46698eb49fd553fed2d8">
  <xsd:schema xmlns:xsd="http://www.w3.org/2001/XMLSchema" xmlns:xs="http://www.w3.org/2001/XMLSchema" xmlns:p="http://schemas.microsoft.com/office/2006/metadata/properties" xmlns:ns2="f5fd03ae-b2af-4766-b0a0-5947f325be83" xmlns:ns3="4870059e-883b-4126-8623-1d6ffd49f1f2" targetNamespace="http://schemas.microsoft.com/office/2006/metadata/properties" ma:root="true" ma:fieldsID="b356661b15985cf838849b583052858e" ns2:_="" ns3:_="">
    <xsd:import namespace="f5fd03ae-b2af-4766-b0a0-5947f325be83"/>
    <xsd:import namespace="4870059e-883b-4126-8623-1d6ffd49f1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fd03ae-b2af-4766-b0a0-5947f325be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babcd77-7a05-42f3-bc54-a9b9317d9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a7dc60-d992-48cc-a7e7-9102564b7e0f}" ma:internalName="TaxCatchAll" ma:showField="CatchAllData" ma:web="4870059e-883b-4126-8623-1d6ffd49f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128D9D-8887-4AE7-BD39-EBCD268E911A}">
  <ds:schemaRefs>
    <ds:schemaRef ds:uri="http://www.w3.org/XML/1998/namespace"/>
    <ds:schemaRef ds:uri="http://purl.org/dc/dcmitype/"/>
    <ds:schemaRef ds:uri="http://purl.org/dc/elements/1.1/"/>
    <ds:schemaRef ds:uri="f5fd03ae-b2af-4766-b0a0-5947f325be83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4870059e-883b-4126-8623-1d6ffd49f1f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F76BC85-9361-4044-951E-1D698143E5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266B80-03AC-4271-B21C-66FA9AC93F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fd03ae-b2af-4766-b0a0-5947f325be83"/>
    <ds:schemaRef ds:uri="4870059e-883b-4126-8623-1d6ffd49f1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TM33713516</Template>
  <TotalTime>0</TotalTime>
  <Words>4375</Words>
  <Application>Microsoft Office PowerPoint</Application>
  <PresentationFormat>Widescreen</PresentationFormat>
  <Paragraphs>687</Paragraphs>
  <Slides>68</Slides>
  <Notes>68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Walbaum Display</vt:lpstr>
      <vt:lpstr>Gill Sans MT</vt:lpstr>
      <vt:lpstr>3DFloatVTI</vt:lpstr>
      <vt:lpstr>2024 Year-in-Review</vt:lpstr>
      <vt:lpstr>PowerPoint Presentation</vt:lpstr>
      <vt:lpstr>New Risks and Regulation of AI</vt:lpstr>
      <vt:lpstr>PowerPoint Presentation</vt:lpstr>
      <vt:lpstr>PowerPoint Presentation</vt:lpstr>
      <vt:lpstr>Data Privacy and Cyber Security Take Priority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Regulators Focus on Digital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Federal Settlements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 Settlements</vt:lpstr>
      <vt:lpstr>PowerPoint Presentation</vt:lpstr>
      <vt:lpstr>PowerPoint Presentation</vt:lpstr>
      <vt:lpstr>PowerPoint Presentation</vt:lpstr>
      <vt:lpstr>PowerPoint Presentation</vt:lpstr>
      <vt:lpstr>Civil Litigation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Charged for submitting $900m in false claims</vt:lpstr>
      <vt:lpstr>Sentenced to 18 months for insider trading and securities fraud conspiracy </vt:lpstr>
      <vt:lpstr>Sentenced to 3.5 years and fined $1.8m for kickback conspiracy</vt:lpstr>
      <vt:lpstr>Liable for “shadow trading”</vt:lpstr>
      <vt:lpstr>Sentenced to 7 years for securities fraud, wire fraud, and false claims</vt:lpstr>
      <vt:lpstr>PowerPoint Presentation</vt:lpstr>
      <vt:lpstr>Sentenced to 20 years and fined up to $4.6m for defrauding Takeda</vt:lpstr>
      <vt:lpstr>Sentenced to 3 years for FDCA violation</vt:lpstr>
      <vt:lpstr>Sentenced up to 20 years for defrauding investors</vt:lpstr>
      <vt:lpstr>Compliance News</vt:lpstr>
      <vt:lpstr>Compliance News</vt:lpstr>
      <vt:lpstr>Compliance News</vt:lpstr>
      <vt:lpstr>Compliance News</vt:lpstr>
      <vt:lpstr>Compliance News</vt:lpstr>
      <vt:lpstr>Compliance News</vt:lpstr>
      <vt:lpstr>PowerPoint Presentation</vt:lpstr>
      <vt:lpstr>PowerPoint Presentation</vt:lpstr>
      <vt:lpstr>PowerPoint Presentation</vt:lpstr>
      <vt:lpstr>PowerPoint Presentation</vt:lpstr>
      <vt:lpstr>International Compliance</vt:lpstr>
      <vt:lpstr>PowerPoint Presentation</vt:lpstr>
      <vt:lpstr>PowerPoint Presentation</vt:lpstr>
      <vt:lpstr>New Drug Approvals</vt:lpstr>
      <vt:lpstr>PowerPoint Presentation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Year-in-Review</dc:title>
  <dc:subject/>
  <dc:creator/>
  <cp:keywords/>
  <dc:description/>
  <cp:lastModifiedBy/>
  <cp:revision>4</cp:revision>
  <dcterms:created xsi:type="dcterms:W3CDTF">2021-01-28T12:59:42Z</dcterms:created>
  <dcterms:modified xsi:type="dcterms:W3CDTF">2025-01-29T14:13:01Z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0x01010039678C5EA19E5A4F85EF048309292BF0</vt:lpwstr>
  </property>
  <property fmtid="{D5CDD505-2E9C-101B-9397-08002B2CF9AE}" pid="3" name="MediaServiceImageTags">
    <vt:lpwstr/>
  </property>
  <property fmtid="{D5CDD505-2E9C-101B-9397-08002B2CF9AE}" pid="4" name="ArticulateGUID">
    <vt:lpwstr>12BFC78C-2D57-4156-8CE2-E4CB8A6953DB</vt:lpwstr>
  </property>
  <property fmtid="{D5CDD505-2E9C-101B-9397-08002B2CF9AE}" pid="5" name="ArticulatePath">
    <vt:lpwstr>https://potomacriverpartners.sharepoint.com/Intellectual Capital/Knowledge Management/Year-in-Review/2023_YIR/YIR 2023_Draft 2_01.02.24 JW HRB</vt:lpwstr>
  </property>
</Properties>
</file>