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1.xml" ContentType="application/vnd.openxmlformats-officedocument.presentationml.tags+xml"/>
  <Override PartName="/ppt/notesSlides/notesSlide6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2" r:id="rId5"/>
    <p:sldMasterId id="2147483678" r:id="rId6"/>
  </p:sldMasterIdLst>
  <p:notesMasterIdLst>
    <p:notesMasterId r:id="rId82"/>
  </p:notesMasterIdLst>
  <p:handoutMasterIdLst>
    <p:handoutMasterId r:id="rId83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1364" r:id="rId15"/>
    <p:sldId id="266" r:id="rId16"/>
    <p:sldId id="1278" r:id="rId17"/>
    <p:sldId id="1279" r:id="rId18"/>
    <p:sldId id="1360" r:id="rId19"/>
    <p:sldId id="1282" r:id="rId20"/>
    <p:sldId id="1349" r:id="rId21"/>
    <p:sldId id="1337" r:id="rId22"/>
    <p:sldId id="1338" r:id="rId23"/>
    <p:sldId id="1345" r:id="rId24"/>
    <p:sldId id="1287" r:id="rId25"/>
    <p:sldId id="1203" r:id="rId26"/>
    <p:sldId id="1204" r:id="rId27"/>
    <p:sldId id="1206" r:id="rId28"/>
    <p:sldId id="1207" r:id="rId29"/>
    <p:sldId id="1288" r:id="rId30"/>
    <p:sldId id="1289" r:id="rId31"/>
    <p:sldId id="1220" r:id="rId32"/>
    <p:sldId id="1290" r:id="rId33"/>
    <p:sldId id="1293" r:id="rId34"/>
    <p:sldId id="1291" r:id="rId35"/>
    <p:sldId id="1351" r:id="rId36"/>
    <p:sldId id="1205" r:id="rId37"/>
    <p:sldId id="1295" r:id="rId38"/>
    <p:sldId id="1296" r:id="rId39"/>
    <p:sldId id="1297" r:id="rId40"/>
    <p:sldId id="1298" r:id="rId41"/>
    <p:sldId id="1350" r:id="rId42"/>
    <p:sldId id="1299" r:id="rId43"/>
    <p:sldId id="1300" r:id="rId44"/>
    <p:sldId id="1301" r:id="rId45"/>
    <p:sldId id="1303" r:id="rId46"/>
    <p:sldId id="1304" r:id="rId47"/>
    <p:sldId id="1305" r:id="rId48"/>
    <p:sldId id="1306" r:id="rId49"/>
    <p:sldId id="1307" r:id="rId50"/>
    <p:sldId id="1308" r:id="rId51"/>
    <p:sldId id="1309" r:id="rId52"/>
    <p:sldId id="1310" r:id="rId53"/>
    <p:sldId id="1315" r:id="rId54"/>
    <p:sldId id="1363" r:id="rId55"/>
    <p:sldId id="1344" r:id="rId56"/>
    <p:sldId id="1312" r:id="rId57"/>
    <p:sldId id="1340" r:id="rId58"/>
    <p:sldId id="1327" r:id="rId59"/>
    <p:sldId id="1341" r:id="rId60"/>
    <p:sldId id="1343" r:id="rId61"/>
    <p:sldId id="1313" r:id="rId62"/>
    <p:sldId id="1314" r:id="rId63"/>
    <p:sldId id="1317" r:id="rId64"/>
    <p:sldId id="1318" r:id="rId65"/>
    <p:sldId id="1320" r:id="rId66"/>
    <p:sldId id="1321" r:id="rId67"/>
    <p:sldId id="1323" r:id="rId68"/>
    <p:sldId id="1322" r:id="rId69"/>
    <p:sldId id="1339" r:id="rId70"/>
    <p:sldId id="1365" r:id="rId71"/>
    <p:sldId id="1366" r:id="rId72"/>
    <p:sldId id="1367" r:id="rId73"/>
    <p:sldId id="1347" r:id="rId74"/>
    <p:sldId id="1354" r:id="rId75"/>
    <p:sldId id="1355" r:id="rId76"/>
    <p:sldId id="1356" r:id="rId77"/>
    <p:sldId id="1357" r:id="rId78"/>
    <p:sldId id="1358" r:id="rId79"/>
    <p:sldId id="1359" r:id="rId80"/>
    <p:sldId id="1159" r:id="rId81"/>
  </p:sldIdLst>
  <p:sldSz cx="12192000" cy="6858000"/>
  <p:notesSz cx="6858000" cy="9144000"/>
  <p:embeddedFontLst>
    <p:embeddedFont>
      <p:font typeface="Avenir Next LT Pro" panose="020B0504020202020204" pitchFamily="34" charset="0"/>
      <p:regular r:id="rId84"/>
      <p:bold r:id="rId85"/>
      <p:italic r:id="rId86"/>
      <p:boldItalic r:id="rId87"/>
    </p:embeddedFont>
    <p:embeddedFont>
      <p:font typeface="Avenir Next LT Pro Light" panose="020B0304020202020204" pitchFamily="34" charset="0"/>
      <p:regular r:id="rId88"/>
      <p:italic r:id="rId89"/>
    </p:embeddedFont>
    <p:embeddedFont>
      <p:font typeface="Rockwell Nova" panose="02060503020205020403" pitchFamily="18" charset="0"/>
      <p:regular r:id="rId90"/>
      <p:bold r:id="rId91"/>
      <p:italic r:id="rId92"/>
      <p:boldItalic r:id="rId93"/>
    </p:embeddedFont>
    <p:embeddedFont>
      <p:font typeface="Rockwell Nova Light" panose="02060303020205020403" pitchFamily="18" charset="0"/>
      <p:regular r:id="rId94"/>
      <p:italic r:id="rId95"/>
    </p:embeddedFont>
    <p:embeddedFont>
      <p:font typeface="Source Sans Pro Light" panose="020B0403030403020204" pitchFamily="34" charset="0"/>
      <p:regular r:id="rId96"/>
      <p:italic r:id="rId97"/>
    </p:embeddedFont>
    <p:embeddedFont>
      <p:font typeface="Source Sans Pro SemiBold" panose="020B0603030403020204" pitchFamily="34" charset="0"/>
      <p:regular r:id="rId98"/>
      <p:bold r:id="rId99"/>
      <p:italic r:id="rId100"/>
      <p:boldItalic r:id="rId101"/>
    </p:embeddedFont>
    <p:embeddedFont>
      <p:font typeface="Walbaum Display" panose="02070503090703020303" pitchFamily="18" charset="0"/>
      <p:regular r:id="rId102"/>
      <p:bold r:id="rId103"/>
      <p:italic r:id="rId104"/>
      <p:boldItalic r:id="rId10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I4UvI4N55HX7Y114CyBIQ==" hashData="u2yDMs0CzkqY1x2KI3j0rKoJhaGTdNSHa4jsINb2Bhu8ak6oLyaCGp8wzUUb5JdJTSdI3veAc0xs8vZ9m/Oya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9D"/>
    <a:srgbClr val="FF9BFF"/>
    <a:srgbClr val="FF22CB"/>
    <a:srgbClr val="03113C"/>
    <a:srgbClr val="C941F3"/>
    <a:srgbClr val="9267EE"/>
    <a:srgbClr val="8734F4"/>
    <a:srgbClr val="00055E"/>
    <a:srgbClr val="FC92FD"/>
    <a:srgbClr val="FF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27D22-2E10-3A47-A0D5-DE625573157A}" v="66" dt="2026-01-29T18:57:25.098"/>
    <p1510:client id="{16E1DCD3-EC38-41A0-B033-47AE62CA4DB9}" v="229" dt="2026-01-29T20:41:20.816"/>
    <p1510:client id="{639AF74C-CD17-4FBF-8BF7-800D53940007}" v="9" dt="2026-01-29T21:46:08.901"/>
    <p1510:client id="{7CFF5C60-4C0E-43DB-B5E0-29FF735BC72D}" v="15" dt="2026-01-29T16:47:35.266"/>
    <p1510:client id="{9356FF29-85CE-4121-984F-ECB5905C4CC2}" v="78" dt="2026-01-29T19:59:47.712"/>
    <p1510:client id="{D03FC4CB-0440-4ACE-8938-8AF0DE8AB3AB}" v="193" dt="2026-01-29T20:44:44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font" Target="fonts/font2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20.fntdata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4.fntdata"/><Relationship Id="rId104" Type="http://schemas.openxmlformats.org/officeDocument/2006/relationships/font" Target="fonts/font21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font" Target="fonts/font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font" Target="fonts/font4.fntdata"/><Relationship Id="rId110" Type="http://schemas.microsoft.com/office/2015/10/relationships/revisionInfo" Target="revisionInfo.xml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17.fntdata"/><Relationship Id="rId105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32DADA-CA13-8C2D-575F-6B2349B1DE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F1BC3-9DFB-1B3A-8402-6D373A7B65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4E089-F1C4-CD46-8A97-7C72FEAF2B1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2364A-FB44-26EB-A754-93FCD96D02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21672-A3BA-2966-EA97-2458F648B6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1BC4A-DE74-2241-83A7-3D6C126C8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28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C0E24-ABD4-9D4D-B4C0-5A139A2FB36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B6177-F129-4D4B-A724-43A5F8477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71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77D7D-B17F-89AB-77E7-56C87D12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71D07-2904-C9C6-F181-E919D3880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2BCD1-BF44-F686-AFF9-4F42490A5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https://www.taftlaw.com/news-events/law-bulletins/doj-data-security-program-full-enforcement-began-july-8/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D0A-66D6-A453-368C-3AE965509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37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D1BBA-4250-29B0-23BD-7E5CCF048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F6C59-478D-B662-B13A-2C3BF950A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297AB-E8E1-43E1-B816-FE0DF6EF7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https://www.fda.gov/news-events/press-announcements/fda-launches-agency-wide-ai-tool-optimize-performance-american-people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EE67F-5FF7-D537-FFD1-9FAD4F3B1B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0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6B69-F49C-F8E9-C3D0-55A231D53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6F297-D671-1E03-B3F5-C0978208F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BEDC3-BCC7-85A5-2A79-D07F562CF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https://www.taftlaw.com/news-events/law-bulletins/doj-data-security-program-full-enforcement-began-july-8/</a:t>
            </a:r>
          </a:p>
          <a:p>
            <a:r>
              <a:rPr lang="en-US"/>
              <a:t>https://www.jdsupra.com/legalnews/fda-opens-a-cms-linked-side-door-use-of-7396348/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CBCAE-686E-8171-9B7B-8811247DF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9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13844-DFDA-11D4-902B-D7878539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88A7B8-3141-8513-ACED-70BFB6C19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1B717F-3B6D-4BC2-B730-F9A7A511C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https://www.advamed.org/industry-updates/news/advamed-leads-with-integrity-updated-code-of-ethics-now-available/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DF9F-58E4-EE21-19E6-1FFF6B264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132AC-E0EF-7C45-3379-348E83D6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DEF09-07B0-F0A3-5B4E-36EDA4912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D654F-8FE0-32C2-6C15-156F38E34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https://artificialintelligenceact.eu/article/16/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BFF22-02BD-C0A6-F303-CAD585814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55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00A4-EA86-700D-374D-E2A56A7B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531EC-BBB4-F9E2-04F1-4D1D0DC86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473E3-5845-7C07-D3C0-DE9BBA9E9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https://www.fda.gov/medical-devices/software-medical-device-samd/good-machine-learning-practice-medical-device-development-guiding-principles</a:t>
            </a:r>
          </a:p>
          <a:p>
            <a:r>
              <a:rPr lang="en-US"/>
              <a:t>https://www.imdrf.org/working-groups/artificial-intelligencemachine-learning-enabled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5BEBC-45DC-D345-79A5-12F4984E6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https://www.justice.gov/usao-sdny/pr/us-attorney-announces-202-million-settlement-gilead-sciences-using-speaker-programs</a:t>
            </a:r>
          </a:p>
          <a:p>
            <a:r>
              <a:rPr lang="en-US"/>
              <a:t>https://www.justice.gov/opa/pr/pfizer-agrees-pay-nearly-60m-resolve-false-claims-allegations-relating-improper-physician</a:t>
            </a:r>
          </a:p>
          <a:p>
            <a:r>
              <a:rPr lang="en-US"/>
              <a:t>https://www.justice.gov/usao-nj/pr/diopsys-inc-agrees-pay-1425-million-resolve-alleged-federal-false-claims-act-and-state</a:t>
            </a:r>
          </a:p>
          <a:p>
            <a:r>
              <a:rPr lang="en-US"/>
              <a:t>https://www.justice.gov/opa/pr/pharmaceutical-manufacturer-assertio-therapeutics-inc-agrees-pay-36m-resolve-allegations-it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https://www.justice.gov/opa/pr/semler-scientific-inc-and-bard-peripheral-vascular-inc-pay-nearly-37m-resolve-false-claims</a:t>
            </a:r>
          </a:p>
          <a:p>
            <a:r>
              <a:rPr lang="en-US"/>
              <a:t>https://www.justice.gov/usao-md/pr/exactech-agrees-pay-8-million-resolve-false-claims-act-allegations-selling-defective</a:t>
            </a:r>
          </a:p>
          <a:p>
            <a:r>
              <a:rPr lang="en-US"/>
              <a:t>https://www.justice.gov/opa/pr/aesculap-implant-systems-agrees-pay-385m-resolve-false-claims-act-allegations-related-knee</a:t>
            </a:r>
          </a:p>
          <a:p>
            <a:r>
              <a:rPr lang="en-US"/>
              <a:t>https://www.justice.gov/opa/pr/wound-graft-company-owners-sentenced-12b-health-care-fraud-and-agree-pay-309m-resolve-civil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0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https://www.justice.gov/opa/pr/illumina-inc-pay-98m-resolve-false-claims-act-allegations-arising-cybersecurity</a:t>
            </a:r>
          </a:p>
          <a:p>
            <a:r>
              <a:rPr lang="en-US"/>
              <a:t>https://www.justice.gov/archives/opa/pr/athira-pharma-inc-agrees-pay-4m-settle-false-claims-act-allegations-related-scientific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8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https://www.lw.com/en/insights/fda-begins-crackdown-on-direct-to-consumer-pharmaceutical-advertising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98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3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5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74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EF9D1-BB73-4B07-94BD-BBDF3A6B9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4E093-22E7-3DEF-8EB9-EC4A677DF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053F05-2F93-4778-7BB2-589A3E1DC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https://www.reuters.com/business/healthcare-pharmaceuticals/jazz-pharma-pay-145-million-settle-narcolepsy-drug-antitrust-case-2025-04-08/</a:t>
            </a:r>
          </a:p>
          <a:p>
            <a:r>
              <a:rPr lang="en-US"/>
              <a:t>https://www.reuters.com/legal/government/teva-agrees-pay-35-million-settle-asthma-inhaler-antitrust-lawsuit-2025-10-27/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A24BD-83B1-4077-594D-46CC60293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00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https://www.medtechdive.com/news/biosense-webster-antitrust-lawsuit-reprocessed-catheters/748585/</a:t>
            </a:r>
          </a:p>
          <a:p>
            <a:r>
              <a:rPr lang="en-US"/>
              <a:t>https://sunpharma.com/wp-content/uploads/2025/07/SEIntimationsettlement.pdf</a:t>
            </a:r>
          </a:p>
          <a:p>
            <a:r>
              <a:rPr lang="en-US"/>
              <a:t>https://investor.regeneron.com/news-releases/news-release-details/regeneron-prevails-over-amgen-antitrust-pcsk9-lawsuit-protecting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5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3D783-7F42-123D-8EDD-F536BABD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47CAF-32CD-0477-1853-E29749651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14FC2-1374-71C5-8141-A60618D2A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https://healthexec.com/topics/healthcare-management/legal-news/court-approves-28b-bcbs-class-action-settlement-insurer-make-changes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2F8EA-C6D1-ECD2-0BCA-3CF07A334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4823E-3BCB-E232-4B3D-8B9724C2A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AAE23-DAA1-9097-E9D4-4A19C344E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B2F64-B383-7588-E59B-AADA1D810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https://www.wmar2news.com/news/region/baltimore-city/baltimore-jury-orders-johnson-johnson-to-pay-woman-1-5-billion-over-alleged-powder-related-cancer-diagnosis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https://www.cnbc.com/2025/10/07/johnson-johnson-ordered-to-pay-966-million-after-jury-finds-company-liable-in-talc-cancer-case.html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https://www.nbcnews.com/news/us-news/johnson-johnson-owes-655-million-woman-cancer-used-talcum-powder-rcna250209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3B53-39FE-F289-2D4A-F3E7259CF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13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04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https://www.americanbar.org/groups/health_law/news/2025/9/cvs-takes-second-fca-punch/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https://www.cnbc.com/2025/03/28/jj-janssen-false-claims-hiv-drug-marketing-case-.html?msockid=1b11417fc53c65372d7055eac4fb64a5</a:t>
            </a:r>
          </a:p>
          <a:p>
            <a:r>
              <a:rPr lang="en-US"/>
              <a:t>https://www.reuters.com/legal/government/judge-orders-cvs-omnicare-unit-pay-949-million-over-invalid-prescriptions-2025-07-08/</a:t>
            </a:r>
          </a:p>
          <a:p>
            <a:r>
              <a:rPr lang="en-US"/>
              <a:t>https://www.reuters.com/legal/government/cvs-unit-must-pay-290-million-drug-whistleblower-lawsuit-judge-rules-2025-08-20/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https://www.federalregister.gov/presidential-documents/executive-orders/donald-trump/2025</a:t>
            </a:r>
          </a:p>
          <a:p>
            <a:r>
              <a:rPr lang="en-US"/>
              <a:t>https://www.whitehouse.gov/fact-sheets/2025/01/fact-sheet-president-donald-j-trump-launches-massive-10-to-1-deregulation-initiative/</a:t>
            </a:r>
          </a:p>
          <a:p>
            <a:r>
              <a:rPr lang="en-US"/>
              <a:t>https://www.whitehouse.gov/presidential-actions/2025/02/ensuring-accountability-for-all-agencies/</a:t>
            </a:r>
          </a:p>
          <a:p>
            <a:r>
              <a:rPr lang="en-US"/>
              <a:t>https://www.whitehouse.gov/presidential-actions/2025/02/pausing-foreign-corrupt-practices-act-enforcement-to-further-american-economic-and-national-security/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48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https://www.texasattorneygeneral.gov/news/releases/attorney-general-paxton-secures-415-million-pfizer-and-tris-pharma-providing-adulterated-drugs</a:t>
            </a:r>
          </a:p>
          <a:p>
            <a:r>
              <a:rPr lang="en-US"/>
              <a:t>https://www.texasattorneygeneral.gov/sites/default/files/images/press/Lilly%20Marshall%20Petition%20Filed.pdf     </a:t>
            </a:r>
          </a:p>
          <a:p>
            <a:r>
              <a:rPr lang="en-US"/>
              <a:t>https://www.jdsupra.com/legalnews/maine-ag-secures-insulin-price-cap-3549524/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6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https://www.scag.gov/about-the-office/news/attorney-general-alan-wilson-announces-720-million-settlement-with-eight-opioid-drug-makers/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https://www.attorneygeneral.gov/taking-action/ag-sunday-announces-settlement-that-holds-8-opioid-manufacturers-accountable-brings-millions-to-pa-for-prevention-and-treatment/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https://virginiamercury.com/2025/07/10/virginia-lands-16-4m-from-new-opioid-settlement-with-drugmakers/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https://investor.viatris.com/news-releases/news-release-details/viatris-statement-nationwide-settlement-resolve-opioid-related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https://www.hikma.com/news/hikma-announces-agreement-in-principle-for-nationwide-us-opioid-settlement-framework/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https://www.colonialheightsva.gov/AgendaCenter/ViewFile/Item/7986?fileID=12126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https://ag.ny.gov/press-release/2024/attorney-general-james-secures-over-270-million-multistate-settlement-principle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https://rhodeislandcurrent.com/briefs/r-i-s-share-of-latest-national-opioid-settlement-with-drug-manufacturers-is-3m/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00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https://firstwordpharma.com/story/6644728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08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915D-36E4-EBBF-DF81-A44C6012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C73D7-5FA3-9563-D0F8-EFC4FD5F4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A80F4-2B69-D76A-17F9-39AD10884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https://www.reuters.com/sustainability/boards-policy-regulation/us-judge-rejects-jjs-10-billion-baby-powder-settlement-2025-04-01/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CAA01-6043-3DB2-6A15-63A3EC242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16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https://www.justice.gov/opa/pr/national-health-care-fraud-takedown-results-324-defendants-charged-connection-over-146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92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https://www.justice.gov/opa/pr/arizona-couple-pleads-guilty-12b-health-care-fraud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https://www.justice.gov/opa/pr/wound-graft-company-owners-sentenced-12b-health-care-fraud-and-agree-pay-309m-resolve-civil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76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https://www.justice.gov/usao-ma/pr/ceo-spine-device-company-sentenced-false-statements-connection-mandatory-reporting-cms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https://www.ratemds.com/doctor-ratings/890750/Dr-Kingsley+R.-Chin-Wilton+Manors-FL.html/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5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https://www.reuters.com/business/healthcare-pharmaceuticals/organon-ceo-kevin-ali-resign-after-probe-into-wholesaler-sales-practices-2025-10-27/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713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https://www.reuters.com/legal/litigation/us-fdas-drug-division-chief-resigns-amid-ethics-concerns-lawsuit-2025-11-03/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49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https://www.balch.com/insights/publications/2025/09/alabama-new-pbm-law</a:t>
            </a:r>
          </a:p>
          <a:p>
            <a:r>
              <a:rPr lang="en-US"/>
              <a:t>https://www.whitecase.com/insight-alert/arkansas-bans-pbms-owning-pharmacies-escalating-scrutiny-vertical-integration</a:t>
            </a:r>
          </a:p>
          <a:p>
            <a:r>
              <a:rPr lang="en-US"/>
              <a:t>https://www.amcp.org/letters-statements-analysis/legislative-update-california-governor-signs-pbm-reform-bill</a:t>
            </a:r>
          </a:p>
          <a:p>
            <a:r>
              <a:rPr lang="en-US"/>
              <a:t>https://www.afslaw.com/perspectives/health-care-counsel-blog/massachusetts-enacts-drug-pricing-legislation-introducing-pbm</a:t>
            </a:r>
          </a:p>
          <a:p>
            <a:r>
              <a:rPr lang="en-US"/>
              <a:t>https://www.billtrack50.com/billdetail/1793650</a:t>
            </a:r>
          </a:p>
          <a:p>
            <a:r>
              <a:rPr lang="en-US"/>
              <a:t>https://www.frierlevitt.com/articles/new-pbm-rules-and-regulations-in-oklahoma/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8468-7B11-E0C3-0A3B-A56B3B19E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8A026-F99E-D86D-9B47-82BC48D81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E5CB5C-CA61-FA2A-7006-C84B505BA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https://www.whitehouse.gov/presidential-actions/2025/05/delivering-most-favored-nation-prescription-drug-pricing-to-american-patients/</a:t>
            </a:r>
          </a:p>
          <a:p>
            <a:r>
              <a:rPr lang="en-US"/>
              <a:t>https://www.whitehouse.gov/fact-sheets/2025/09/fact-sheet-president-donald-j-trump-modifies-the-scope-of-reciprocal-tariffs-and-establishes-procedures-for-implementing-trade-deals/</a:t>
            </a:r>
          </a:p>
          <a:p>
            <a:r>
              <a:rPr lang="en-US"/>
              <a:t>https://www.fda.gov/drugs/nda-and-bla-approvals/accelerated-approval-program</a:t>
            </a:r>
          </a:p>
          <a:p>
            <a:r>
              <a:rPr lang="en-US"/>
              <a:t>https://www.fda.gov/drugs/drug-safety-and-availability/fda-announces-new-anda-prioritization-pilot-support-us-generic-drug-manufacturing-and-testing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467B0-8146-06AD-BBD4-17FE8329C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3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https://www.gov.ca.gov/2025/10/16/governor-newsom-announces-affordable-calrx-insulin-11-a-pen-will-soon-be-available-for-purchase/</a:t>
            </a:r>
          </a:p>
          <a:p>
            <a:r>
              <a:rPr lang="en-US"/>
              <a:t>https://www.advisory.com/daily-briefing/2025/10/13/around-the-nation</a:t>
            </a:r>
          </a:p>
          <a:p>
            <a:r>
              <a:rPr lang="en-US"/>
              <a:t>https://nashp.org/maryland-passes-nation%C2%92s-first-prescription-drug-affordability-board-legislation/</a:t>
            </a:r>
          </a:p>
          <a:p>
            <a:r>
              <a:rPr lang="en-US"/>
              <a:t>https://www.nysenate.gov/legislation/bills/2023/S504/amendment/A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78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https://www.justice.gov/opa/pr/doj-hhs-false-claims-act-working-group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21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https://www.biospace.com/fda/vanda-sues-fda-again-this-time-over-off-label-use-of-hetlioz-for-jet-lag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https://www.prnewswire.com/news-releases/in-a-major-win-for-vanda-a-federal-appeals-court-overturns-fdas-order-denying-approval-of-hetlioz-for-the-treatment-of-jet-lag-disorder-302531842.html</a:t>
            </a:r>
          </a:p>
          <a:p>
            <a:r>
              <a:rPr lang="en-US"/>
              <a:t>https://www.pharmexec.com/view/fda-sends-decision-letter-vanda-pharmaceuticals-nda-hetlioz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74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02C4-56D2-143E-7EF6-F1CB9352D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9D9EC8-4ABC-3199-6DA8-825D8827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34D92-639E-98F7-F169-852A86C5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https://www.biospace.com/fda/vanda-sues-fda-again-this-time-over-off-label-use-of-hetlioz-for-jet-lag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https://www.prnewswire.com/news-releases/in-a-major-win-for-vanda-a-federal-appeals-court-overturns-fdas-order-denying-approval-of-hetlioz-for-the-treatment-of-jet-lag-disorder-302531842.html</a:t>
            </a:r>
          </a:p>
          <a:p>
            <a:r>
              <a:rPr lang="en-US"/>
              <a:t>https://www.pharmexec.com/view/fda-sends-decision-letter-vanda-pharmaceuticals-nda-hetlioz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43B3E-5625-0892-BD62-2143E3D6E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65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8F734-FF83-3677-98E9-D1AADD35D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11F2C-8F6A-442C-F70F-FEF26A9A8D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760376-F75C-85ED-800C-09F9E72C7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https://www.ropesgray.com/en/insights/alerts/2025/01/fda-finalizes-guidance-on-communication-of-scientific-information</a:t>
            </a:r>
          </a:p>
          <a:p>
            <a:r>
              <a:rPr lang="en-US"/>
              <a:t>https://www.fda.gov/media/184871/download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BF867-CD85-CD3E-AA20-E9129E41C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94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https://www.fda.gov/regulatory-information/search-fda-guidance-documents/promotional-labeling-and-advertising-considerations-prescription-biological-reference-products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650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4AF06-7C68-9ECA-504D-575597C59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D39DA-DD1D-3292-B011-9FAFDA0BE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442C4-FC1C-AB0B-FB8B-16C8FD697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https://www.fda.gov/regulatory-information/search-fda-guidance-documents/promotional-labeling-and-advertising-considerations-prescription-biological-reference-products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C307F-21A6-A86F-DADB-EAB46D7E7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32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A756B-2B27-148D-BC96-3FF6C3419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DCB05-7A3D-49C2-C462-5A9ECC7DF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66696-2996-72B3-837A-7DCEA0FFB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https://www.fda.gov/medical-devices/in-vitro-diagnostics/laboratory-developed-tests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4CF6C-4F22-3966-B0F9-333F75C222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36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B1B7B-65C6-1744-F80C-2471EDA38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858FB-F237-F7CC-212F-8E756E4D3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929F6-AB69-DC37-5451-1F6964148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https://www.fda.gov/news-events/press-announcements/fda-takes-steps-enhance-state-importation-programs-help-lower-prescription-drug-prices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53C2C-DA36-E350-1523-4B86A1EC9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679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7BCFE-6157-7D72-785C-F9035DDA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A5D9C1-59F4-5B9F-6C9C-02836164D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B1C3A-F554-1EE0-1377-22D41AE8F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https://www.fda.gov/regulatory-information/search-fda-guidance-documents/use-real-world-evidence-support-regulatory-decision-making-medical-devices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CF9D-1121-6525-662C-D837F080A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5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00BE3-C052-E1A5-46E1-56DCF5D26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E3BE2-7E4B-D109-1D82-5556B5797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60503-7870-26FB-8BE8-0B31F4E68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https://www.whitehouse.gov/fact-sheets/2025/12/fact-sheet-president-donald-j-trump-announces-largest-developments-to-date-in-bringing-most-favored-nation-pricing-to-american-patients</a:t>
            </a:r>
          </a:p>
          <a:p>
            <a:r>
              <a:rPr lang="en-US"/>
              <a:t>https://www.whitehouse.gov/presidential-actions/2025/02/making-america-healthy-again-by-empowering-patients-with-clear-accurate-and-actionable-healthcare-pricing-information/</a:t>
            </a:r>
          </a:p>
          <a:p>
            <a:r>
              <a:rPr lang="en-US"/>
              <a:t>https://doggett.house.gov/media/in-the-news/wsj-white-house-unveils-trumprx-drug-buying-site-and-pfizer-pricing-deal</a:t>
            </a:r>
          </a:p>
          <a:p>
            <a:r>
              <a:rPr lang="en-US"/>
              <a:t>https://investor.lilly.com/news-releases/news-release-details/lilly-and-us-government-agree-expand-access-obesity-medicines</a:t>
            </a:r>
          </a:p>
          <a:p>
            <a:r>
              <a:rPr lang="en-US"/>
              <a:t>https://www.whitehouse.gov/fact-sheets/2025/11/fact-sheet-president-donald-j-trump-announces-major-developments-in-bringing-most-favored-nation-pricing-to-american-patients/</a:t>
            </a:r>
          </a:p>
          <a:p>
            <a:r>
              <a:rPr lang="en-US"/>
              <a:t>https://www.astrazeneca.com/media-centre/press-releases/2025/astrazeneca-announces-historic-agreement-with-us-government-to-lower-the-cost-of-medicines-for-american-patients.html</a:t>
            </a:r>
          </a:p>
          <a:p>
            <a:r>
              <a:rPr lang="en-US"/>
              <a:t>https://www.amcp.org/letters-statements-analysis/federal-update-trump-administration-announces-deal-bring-most-favored-nation-pricing-glp-1s</a:t>
            </a:r>
          </a:p>
          <a:p>
            <a:r>
              <a:rPr lang="en-US"/>
              <a:t>https://www.emdserono.com/us-en/company/news/press-releases/agreement-with-u-s-government-to-expand-access-to-ivf-therapies-16-10-2025.html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B0E3D-86EC-AACF-52A5-D49BCCA51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https://btlaw.com/en/insights/alerts/2025/hhs-oig-issues-favorable-opinion-on-drug-manufacturers-free-genetic-testing-counseling-for-patients</a:t>
            </a:r>
          </a:p>
          <a:p>
            <a:r>
              <a:rPr lang="en-US"/>
              <a:t>https://oig.hhs.gov/compliance/advisory-opinions/25-04/</a:t>
            </a:r>
          </a:p>
          <a:p>
            <a:r>
              <a:rPr lang="en-US"/>
              <a:t>https://oig.hhs.gov/compliance/advisory-opinions/25-08/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14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https://www.reuters.com/sustainability/boards-policy-regulation/us-judge-rejects-jjs-10-billion-baby-powder-settlement-2025-04-01/</a:t>
            </a:r>
          </a:p>
          <a:p>
            <a:r>
              <a:rPr lang="en-US"/>
              <a:t>https://www.hoganlovells.com/en/publications/first-circuit-upholds-but-for-causation-standard-for-false-claims-act-cases-premised-on-anti-kickback-statute-violations</a:t>
            </a:r>
          </a:p>
          <a:p>
            <a:r>
              <a:rPr lang="en-US"/>
              <a:t>https://ecf.dcd.uscourts.gov/cgi-bin/show_public_doc?2024cv2046-31</a:t>
            </a:r>
          </a:p>
          <a:p>
            <a:r>
              <a:rPr lang="en-US"/>
              <a:t>https://foleyhoag.com/news-and-insights/blogs/white-collar-law-and-investigations/2025/may/federal-district-court-upholds-hhs-advisory-opinion-blocking-fertility-assistance-program/</a:t>
            </a:r>
          </a:p>
          <a:p>
            <a:r>
              <a:rPr lang="en-US"/>
              <a:t>https://www.lw.com/admin/upload/SiteAttachments/First-Circuit-Reins-In-Broad-Theory-of-Liability-Under-Anti-Kickback-Statute-by-Adopting-But-For-Causation-Standard.pdf</a:t>
            </a:r>
          </a:p>
          <a:p>
            <a:r>
              <a:rPr lang="en-US"/>
              <a:t>https://masslawyersweekly.com/files/2025/11/02-621-25.pdf</a:t>
            </a:r>
          </a:p>
          <a:p>
            <a:r>
              <a:rPr lang="en-US"/>
              <a:t>https://assets.alm.com/c8/ef/bcd76c3742a7a0129ff62b943850/gov-uscourts-mad-136368-336-0.pdf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40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https://www.lw.com/en/insights/bipartisan-bill-aims-to-expand-sunshine-act-reporting-for-manufacturers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602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https://www.hoganlovells.com/en/publications/cms-announces-voluntary-generous-medicaid-mostfavorednation-drug-pricing-model-planned-to-launch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07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https://chinadigitaltimes.net/2025/01/chinas-drug-evaluation-center-curtails-public-data-access-amid-generic-medications-scandal-whistleblower-deletes-weibo-account/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1"/>
                </a:solidFill>
              </a:rPr>
              <a:t>https://www.reuters.com/business/healthcare-pharmaceuticals/australia-blocks-cosette-pharmaceuticals-bid-buy-mayne-pharma-2025-11-21/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https://www.pymnts.com/cpi-posts/astrazeneca-pfizer-and-sanovel-among-17-drugmakers-fined-by-turkish-regulator/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548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0F07-E5A1-9A90-C83D-4B5FFB23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3B684-5E6C-AF00-4297-6B43EA4FD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546E0-CD9C-78F6-B99C-D9F1C6E49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https://www.raps.org/news-and-articles/news-articles/2025/12/eu-legislators-reach-agreement-on-landmark-pharmac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https://www.gov.uk/government/news/uk-france-and-switzerland-announce-new-anti-corruption-alliance</a:t>
            </a:r>
          </a:p>
          <a:p>
            <a:r>
              <a:rPr lang="en-US"/>
              <a:t>https://www.jdsupra.com/legalnews/china-s-2025-anti-unfair-competition-9805564/#:~:text=The%202025%20revision%20of%20the,with%20the%20new%20legal%20landscape.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https://www.hsa.gov.sg/announcements/regulatory-updates/update-for-guidelines-on-risk-classification-of-samd-and-qualification-of-clinical-decision-support-software-(cdss)</a:t>
            </a:r>
          </a:p>
          <a:p>
            <a:r>
              <a:rPr lang="en-US"/>
              <a:t>https://www.raps.org/News-and-Articles/News-Articles/2025/7/Asia-Pacific-Roundup-DRAP-publishes-guidance-on-tr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22790-4846-909F-A0E7-51BA7F4DD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90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5754-E70C-7190-F2A8-1701E14F0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C03F8-72D8-3A42-658E-CDF12A31A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F49AF-8951-91DE-3B10-E48A2A3CB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https://www.pmcpa.org.uk/cases/completed-cases/case02720824-complainantchief-executive-v-gsk/</a:t>
            </a:r>
          </a:p>
          <a:p>
            <a:r>
              <a:rPr lang="en-US"/>
              <a:t>https://www.pmcpa.org.uk/cases/completed-cases/auth3760423-complainant-v-gsk/</a:t>
            </a:r>
          </a:p>
          <a:p>
            <a:r>
              <a:rPr lang="en-US"/>
              <a:t>https://www.abpi.org.uk/media/news/2025/march/novo-nordisk-abpi-membership-restored/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2B568-EC17-BD7D-3164-3CE0BF786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08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https://www.fda.gov/drugs/novel-drug-approvals-fda/novel-drug-approvals-2025</a:t>
            </a:r>
          </a:p>
          <a:p>
            <a:r>
              <a:rPr lang="en-US"/>
              <a:t>https://www.astrazeneca.com/media-centre/press-releases/2025/dato-dxd-approved-in-us-for-hr-p-breast-cancer.html</a:t>
            </a:r>
          </a:p>
          <a:p>
            <a:r>
              <a:rPr lang="en-US"/>
              <a:t>https://investor.insmed.com/2025-08-12-FDA-Approves-BRINSUPRI-TM-brensocatib-as-the-First-and-Only-Treatment-for-Non-Cystic-Fibrosis-Bronchiectasis,-a-Serious,-Chronic-Lung-Disease</a:t>
            </a:r>
          </a:p>
          <a:p>
            <a:r>
              <a:rPr lang="en-US"/>
              <a:t>https://www.novartis.com/news/media-releases/novartis-receives-fda-approval-rhapsido-remibrutinib-only-oral-targeted-btki-treatment-chronic-spontaneous-urticaria-csu</a:t>
            </a:r>
          </a:p>
          <a:p>
            <a:r>
              <a:rPr lang="en-US"/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</a:p>
          <a:p>
            <a:r>
              <a:rPr lang="en-US"/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</a:p>
          <a:p>
            <a:r>
              <a:rPr lang="en-US"/>
              <a:t>https://www.gsk.com/en-gb/media/press-releases/exdensur-depemokimab-approved-by-us-fda-for-the-treatment-of-severe-asthma/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01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7CFB5-E70C-BF49-1B93-65C94856F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041E2-F316-028D-7B4E-708F3B652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0E86E-A113-5679-308D-54FD68DD1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https://www.fda.gov/drugs/novel-drug-approvals-fda/novel-drug-approvals-2025</a:t>
            </a:r>
          </a:p>
          <a:p>
            <a:r>
              <a:rPr lang="en-US"/>
              <a:t>https://www.astrazeneca.com/media-centre/press-releases/2025/dato-dxd-approved-in-us-for-hr-p-breast-cancer.html</a:t>
            </a:r>
          </a:p>
          <a:p>
            <a:r>
              <a:rPr lang="en-US"/>
              <a:t>https://investor.insmed.com/2025-08-12-FDA-Approves-BRINSUPRI-TM-brensocatib-as-the-First-and-Only-Treatment-for-Non-Cystic-Fibrosis-Bronchiectasis,-a-Serious,-Chronic-Lung-Disease</a:t>
            </a:r>
          </a:p>
          <a:p>
            <a:r>
              <a:rPr lang="en-US"/>
              <a:t>https://www.novartis.com/news/media-releases/novartis-receives-fda-approval-rhapsido-remibrutinib-only-oral-targeted-btki-treatment-chronic-spontaneous-urticaria-csu</a:t>
            </a:r>
          </a:p>
          <a:p>
            <a:r>
              <a:rPr lang="en-US"/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</a:p>
          <a:p>
            <a:r>
              <a:rPr lang="en-US"/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</a:p>
          <a:p>
            <a:r>
              <a:rPr lang="en-US"/>
              <a:t>https://www.gsk.com/en-gb/media/press-releases/exdensur-depemokimab-approved-by-us-fda-for-the-treatment-of-severe-asthma/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68240-C51A-23CB-6CFC-CFB3ACCAE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567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https://www.dlapiper.com/en/insights/publications/2025/07/relaunch-of-doj-hhs-working-group-reinforces-false-claims-act-enforcement-focus</a:t>
            </a:r>
          </a:p>
          <a:p>
            <a:pPr marL="0" indent="0">
              <a:buFontTx/>
              <a:buNone/>
            </a:pPr>
            <a:r>
              <a:rPr lang="en-US"/>
              <a:t>https://ciberspring.com/articles/fda-is-using-ai-to-police-drug-advertising-across-social-and-digital-channels/</a:t>
            </a:r>
          </a:p>
          <a:p>
            <a:pPr marL="0" indent="0">
              <a:buFontTx/>
              <a:buNone/>
            </a:pPr>
            <a:r>
              <a:rPr lang="en-US"/>
              <a:t>https://www.fda.gov/news-events/press-announcements/fda-launches-crackdown-deceptive-drug-advertising</a:t>
            </a:r>
          </a:p>
          <a:p>
            <a:pPr marL="0" indent="0">
              <a:buFontTx/>
              <a:buNone/>
            </a:pPr>
            <a:r>
              <a:rPr lang="en-US"/>
              <a:t>https://www.pharma-mkting.com/uncategorized/fda-digital-promotion-updates-2025-what-pharma-marketers-must-know/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https://www.whitehouse.gov/presidential-actions/2025/09/memorandum-for-the-secretary-of-health-and-human-services-the-commissioner-of-food-and-drugs/</a:t>
            </a:r>
          </a:p>
          <a:p>
            <a:r>
              <a:rPr lang="en-US"/>
              <a:t>https://www.fda.gov/news-events/press-announcements/fda-launches-crackdown-deceptive-drug-advertising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825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22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15AEB-AE7B-DDBB-FF56-16103FC10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CA8DA-0197-42B4-91C0-04DD8FD6A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317CE-E3A0-43DE-DB43-1E202142E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9E561-A677-BD4E-8C64-BC5748D43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9360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3FF7D-6AA4-2B88-7E7A-AEE595B07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E1244F-34C4-7C59-8261-1BB2F16E0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1C52A-6464-1730-B177-097A1F57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39624-5A09-17B8-F23F-9DE9AFFDA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358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A7838-93B6-5C6C-2586-2E4BAC5B5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94763-97AE-1455-CE02-8E04BC232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08722-8D21-8E5C-4D34-9949F9623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5E45C-E1A6-4481-8F27-8DA3E4C1F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218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3D54-7295-A777-F4C5-5DC466BB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F676F-F5E0-F8B3-9A8E-89561179D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FF341A-C52C-10C0-ED80-43C4D7BC0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47F0D-F5C4-8EF5-F16F-F6A0C9687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4249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A66D-66BA-9883-5EAF-113C76EBC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F1AFC-B06F-74C0-513B-1ECC7156B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9C61E-272C-CEFD-1361-6EE3D6E1F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9975F-6E0F-FDB9-1864-B33BB6D9B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27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C3D8-DBAB-46BB-E1A7-68204F4C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108BD-6FA5-01B8-5A8C-9271C86EF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8D774-E05E-6AFC-062C-8E9383B19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46E2-F0AF-5385-1747-F6860E59C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4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DC9D3-F521-F3F0-C9CC-FD74EC37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E3A69-9654-5086-EC1B-9564866CA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B8D61-C64A-D45B-9CA4-09A8DCE52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https://www.fda.gov/drugs/warning-letters-and-notice-violation-letters-pharmaceutical-companies/untitled-letters</a:t>
            </a:r>
          </a:p>
          <a:p>
            <a:r>
              <a:rPr lang="en-US"/>
              <a:t>https://www.fda.gov/inspections-compliance-enforcement-and-criminal-investigations/compliance-actions-and-activities/warning-letters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745FE-F266-6960-EB57-67E85C4D4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71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47E3-2A2D-94CE-D05B-A7609BED8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7AB1E-51AC-9439-C058-BE7C46945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9052F-A5F1-A823-D735-50258CA8C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https://www.durbin.senate.gov/newsroom/press-releases/durbin-grassley-introduce-bill-to-crack-down-on-prescription-drug-advertisements-boost-price-transparency</a:t>
            </a:r>
          </a:p>
          <a:p>
            <a:r>
              <a:rPr lang="en-US"/>
              <a:t>https://schakowsky.house.gov/media/press-releases/schakowsky-taylor-introduce-bill-requiring-price-transparency-prescription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7A2F-D520-5FB9-43D0-B2F1CC75D9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B6177-F129-4D4B-A724-43A5F8477B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46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43B6F-1824-C361-BDA6-0A55C0F4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03872-7B2C-D5FD-74E3-DB4D6C48F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DC7C7-24A3-E50B-1DAC-4EBD8706C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https://www.pmcpa.org.uk/cases/completed-cases/auth38431123-and-auth38441123-complainants-v-novartis/</a:t>
            </a:r>
          </a:p>
          <a:p>
            <a:r>
              <a:rPr lang="en-US"/>
              <a:t>https://www.pmcpa.org.uk/cases/completed-cases/auth38541123-complainant-v-gsk/</a:t>
            </a:r>
          </a:p>
          <a:p>
            <a:r>
              <a:rPr lang="en-US"/>
              <a:t>https://www.pmcpa.org.uk/cases/completed-cases/auth3815823-complainant-v-moderna/</a:t>
            </a:r>
          </a:p>
          <a:p>
            <a:r>
              <a:rPr lang="en-US"/>
              <a:t>https://www.pmcpa.org.uk/cases/completed-cases/auth38571123-complainant-v-astrazeneca/</a:t>
            </a:r>
          </a:p>
          <a:p>
            <a:r>
              <a:rPr lang="en-US"/>
              <a:t>https://www.pmcpa.org.uk/cases/completed-cases/auth3879224-complainant-v-pfizer/</a:t>
            </a:r>
          </a:p>
          <a:p>
            <a:r>
              <a:rPr lang="en-US"/>
              <a:t>https://www.pmcpa.org.uk/cases/completed-cases/auth38481123-complainant-v-gilead/</a:t>
            </a:r>
          </a:p>
          <a:p>
            <a:r>
              <a:rPr lang="en-US"/>
              <a:t>https://www.pmcpa.org.uk/cases/completed-cases/case02840924-voluntary-admission-by-sanofi/</a:t>
            </a:r>
          </a:p>
          <a:p>
            <a:r>
              <a:rPr lang="en-US"/>
              <a:t>https://pmcpa.org.uk/cases/completed-cases/auth3888424-complainantchief-executive-v-pfizer/</a:t>
            </a:r>
          </a:p>
          <a:p>
            <a:r>
              <a:rPr lang="en-US"/>
              <a:t>https://www.pmcpa.org.uk/cases/completed-cases/auth38611223-complainant-v-novartis-pharmaceuticals/</a:t>
            </a:r>
          </a:p>
          <a:p>
            <a:r>
              <a:rPr lang="en-US"/>
              <a:t>https://www.pmcpa.org.uk/cases/completed-cases/auth38691223-complainant-v-eli-lilly/</a:t>
            </a:r>
          </a:p>
          <a:p>
            <a:r>
              <a:rPr lang="en-US"/>
              <a:t>https://www.pmcpa.org.uk/cases/completed-cases/auth3760423-complainant-v-gsk/</a:t>
            </a:r>
          </a:p>
          <a:p>
            <a:r>
              <a:rPr lang="en-US"/>
              <a:t>https://www.pmcpa.org.uk/cases/completed-cases/case03871224-complainant-v-astrazeneca/</a:t>
            </a:r>
          </a:p>
          <a:p>
            <a:r>
              <a:rPr lang="en-US"/>
              <a:t>https://www.pmcpa.org.uk/cases/completed-cases/case02620824-complainant-v-organon/https://www.pmcpa.org.uk/cases/completed-cases/case02620824-complainant-v-organon/</a:t>
            </a:r>
          </a:p>
          <a:p>
            <a:r>
              <a:rPr lang="en-US"/>
              <a:t>https://www.pmcpa.org.uk/about-us/media/news/pmcpa-press-release-21-july-2025-case-ruled-in-breach-of-clause-2/</a:t>
            </a:r>
          </a:p>
          <a:p>
            <a:r>
              <a:rPr lang="en-US"/>
              <a:t>https://www.pmcpa.org.uk/cases/completed-cases/case02090624-complainant-v-jazz-pharmaceuticals-uk/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B4609-AA67-71D6-C236-B58C25C24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E387F-4D0E-8641-A92A-C0A6F39E00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C97-22C0-E89F-9B85-23B3269EA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31F34-1E68-E616-05B6-9B370BA43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7EC0-3672-7718-3262-8A67E7D8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3598-0503-9AEE-BF5E-F0C2AD8E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3E17E-3821-BEA6-4A9E-5699912B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698-4FC1-868A-B791-0E5A4CFD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98204-E59A-7E40-0C0F-B75E06DA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4FEE-6ACC-2F40-E753-1B5B4680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B3CD-A3B4-916C-CC3E-27532581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0A68-A281-4002-D6D8-211B12DC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BC6ED-ED18-44E8-D9E3-4BEA0705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C4D82-E5B3-6083-B570-CB5B6C9D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FB23-CFC2-70A9-4CE9-FAEBCCEE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99EE-D218-D0C8-6A51-01361B62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02F9-E925-9D62-C43E-E460F850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8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C16EEC-6234-721D-7D3D-C011FD4250E8}"/>
              </a:ext>
            </a:extLst>
          </p:cNvPr>
          <p:cNvSpPr/>
          <p:nvPr userDrawn="1"/>
        </p:nvSpPr>
        <p:spPr>
          <a:xfrm>
            <a:off x="459031" y="6462531"/>
            <a:ext cx="3025750" cy="395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pink wavy lines&#10;&#10;AI-generated content may be incorrect.">
            <a:extLst>
              <a:ext uri="{FF2B5EF4-FFF2-40B4-BE49-F238E27FC236}">
                <a16:creationId xmlns:a16="http://schemas.microsoft.com/office/drawing/2014/main" id="{EBD1F1A2-0E8A-48E2-8A9E-3EC0DD543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 flipH="1">
            <a:off x="6725279" y="5210301"/>
            <a:ext cx="5484682" cy="23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3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C16EEC-6234-721D-7D3D-C011FD4250E8}"/>
              </a:ext>
            </a:extLst>
          </p:cNvPr>
          <p:cNvSpPr/>
          <p:nvPr userDrawn="1"/>
        </p:nvSpPr>
        <p:spPr>
          <a:xfrm>
            <a:off x="459031" y="6462531"/>
            <a:ext cx="3025750" cy="395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14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C97-22C0-E89F-9B85-23B3269EA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31F34-1E68-E616-05B6-9B370BA43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7EC0-3672-7718-3262-8A67E7D8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93598-0503-9AEE-BF5E-F0C2AD8E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3E17E-3821-BEA6-4A9E-5699912B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24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6B0D-1989-5EC7-93A6-DFE61D71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16C1-09AF-628A-A853-8238535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6044-6533-780E-FA75-74915E0B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F573-F8C5-DAC8-A073-1A61F0B9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E957C-35FC-EB17-C66B-2FC3BF65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3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29424-9C82-945E-AE4C-B019F176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6690-FEC6-318C-4391-BAD002B88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5F83E-1AE1-1E6D-5C7F-2C26D5D4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D6F8-E664-4BCC-A114-4997A0CE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92E3C-2C62-CBCC-CC39-201D927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5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4CD91-B06F-E0B8-E69F-0C7E5A25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D3A83-312C-7E84-7CF0-778ECFDDD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F2982-B9BD-3D81-84D4-C842EC997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4DECC-C378-0941-D0E0-C71D9162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ED25-EC57-E8F4-5420-7A38B4C9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4E18-8A31-6D96-B85E-02F8DBC0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54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FF9-FB13-953F-5E56-D7FA7A4D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3297-D9C6-8E3B-1B7B-67643F85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AFD6E-8375-D70E-74B8-E6648421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A5345-31CD-5344-C0EF-19A09A1EE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38735-3BF9-5190-AAC8-9D2AAE43D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EBAF0-7346-344F-0E96-641E3013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8B8B4-1B99-1456-52C4-142CAB3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E81B4-89A5-C641-F721-EECD8671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56B0D-1989-5EC7-93A6-DFE61D71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16C1-09AF-628A-A853-8238535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C6044-6533-780E-FA75-74915E0B4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CF573-F8C5-DAC8-A073-1A61F0B9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E957C-35FC-EB17-C66B-2FC3BF65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18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3717-7B5E-0595-AE2C-9431439E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FA64E-A75C-CFD7-E849-99F9D2A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AF017-435C-3047-AEF7-454EAB4C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6426-5E88-B7FC-CB51-08AB8CA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3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96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DF47-77B6-EC17-D5E1-9CD2A9CE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57591-F456-9ADE-99D9-F2BEAC3F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5B3BC-326D-616F-A40D-AD9CD89F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0F8F-79E6-218F-BC2A-2C59623E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4AB73-4FC5-362B-B243-78A98D02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721D0-61FA-FDC9-D4FA-E3048A8C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9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2C79-999B-4BC9-D29D-C8D72214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4843D-F97E-1278-53F4-9B080332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3E7CB-F0CB-FE6F-379E-C3D62A9A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7A747-FCC9-5E05-E51B-C2634D47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05437-465D-F954-FC5C-C5D1B85F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65943-53D2-396E-ACB3-3B976A4A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F698-4FC1-868A-B791-0E5A4CFD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98204-E59A-7E40-0C0F-B75E06DA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4FEE-6ACC-2F40-E753-1B5B4680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5B3CD-A3B4-916C-CC3E-27532581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70A68-A281-4002-D6D8-211B12DC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26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BC6ED-ED18-44E8-D9E3-4BEA07052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C4D82-E5B3-6083-B570-CB5B6C9D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9FB23-CFC2-70A9-4CE9-FAEBCCEE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299EE-D218-D0C8-6A51-01361B62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02F9-E925-9D62-C43E-E460F850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9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548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9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865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AA346847-5B71-5C83-1F2E-40D51B12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119234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29424-9C82-945E-AE4C-B019F1765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46690-FEC6-318C-4391-BAD002B88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5F83E-1AE1-1E6D-5C7F-2C26D5D4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D6F8-E664-4BCC-A114-4997A0CE7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92E3C-2C62-CBCC-CC39-201D927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75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87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76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06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CEECAB-AE9F-65AA-15FA-473C7D345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2376237"/>
            <a:ext cx="2055582" cy="205860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85E75-207D-490A-5A34-6D7F921360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8125327" y="0"/>
            <a:ext cx="4066673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940089-E4BF-A797-84BE-63045FBEE8F7}"/>
              </a:ext>
            </a:extLst>
          </p:cNvPr>
          <p:cNvSpPr>
            <a:spLocks noChangeAspect="1"/>
          </p:cNvSpPr>
          <p:nvPr userDrawn="1"/>
        </p:nvSpPr>
        <p:spPr>
          <a:xfrm>
            <a:off x="7141548" y="2436274"/>
            <a:ext cx="1938528" cy="1938528"/>
          </a:xfrm>
          <a:prstGeom prst="ellipse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8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07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rgbClr val="000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558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97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8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53C78B9-BFAC-B7B0-8D4C-D18F5CD8AABF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39071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4CD91-B06F-E0B8-E69F-0C7E5A25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D3A83-312C-7E84-7CF0-778ECFDDD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EF2982-B9BD-3D81-84D4-C842EC997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4DECC-C378-0941-D0E0-C71D9162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2ED25-EC57-E8F4-5420-7A38B4C9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4E18-8A31-6D96-B85E-02F8DBC0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528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495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249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16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4">
            <a:extLst>
              <a:ext uri="{FF2B5EF4-FFF2-40B4-BE49-F238E27FC236}">
                <a16:creationId xmlns:a16="http://schemas.microsoft.com/office/drawing/2014/main" id="{73860D57-85C6-DB98-6B95-EDE87C40A3B7}"/>
              </a:ext>
            </a:extLst>
          </p:cNvPr>
          <p:cNvSpPr txBox="1">
            <a:spLocks/>
          </p:cNvSpPr>
          <p:nvPr userDrawn="1"/>
        </p:nvSpPr>
        <p:spPr>
          <a:xfrm>
            <a:off x="550863" y="549275"/>
            <a:ext cx="6472789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14" name="Picture 13" descr="A close up of a network&#10;&#10;Description automatically generated">
            <a:extLst>
              <a:ext uri="{FF2B5EF4-FFF2-40B4-BE49-F238E27FC236}">
                <a16:creationId xmlns:a16="http://schemas.microsoft.com/office/drawing/2014/main" id="{F1DFB1A1-0FCE-5EA8-8ABC-1EFA4A057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9"/>
          <a:stretch/>
        </p:blipFill>
        <p:spPr>
          <a:xfrm rot="5400000">
            <a:off x="5849807" y="515807"/>
            <a:ext cx="6858000" cy="5826386"/>
          </a:xfrm>
          <a:prstGeom prst="rect">
            <a:avLst/>
          </a:prstGeom>
        </p:spPr>
      </p:pic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AD72A40-B8D3-2216-D0DB-77E0BE49BB06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944143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C1D45F9-9A05-8074-D3FB-991CCE43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8112292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A799C83D-DDF8-D9C4-B94D-A19D90F09A37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2802117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8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34EC0A-3490-E047-92D6-B18299ECA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4000"/>
          </a:blip>
          <a:srcRect/>
          <a:stretch/>
        </p:blipFill>
        <p:spPr>
          <a:xfrm>
            <a:off x="0" y="0"/>
            <a:ext cx="12207240" cy="6873732"/>
          </a:xfrm>
          <a:prstGeom prst="rect">
            <a:avLst/>
          </a:prstGeom>
        </p:spPr>
      </p:pic>
      <p:pic>
        <p:nvPicPr>
          <p:cNvPr id="21" name="Picture 20" descr="A large body of water&#10;&#10;Description automatically generated">
            <a:extLst>
              <a:ext uri="{FF2B5EF4-FFF2-40B4-BE49-F238E27FC236}">
                <a16:creationId xmlns:a16="http://schemas.microsoft.com/office/drawing/2014/main" id="{8E52150E-159C-46A1-9363-255E086D3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8096" cy="6868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82E848-AAAC-FD60-D09B-488D39BBBBEE}"/>
              </a:ext>
            </a:extLst>
          </p:cNvPr>
          <p:cNvSpPr/>
          <p:nvPr userDrawn="1"/>
        </p:nvSpPr>
        <p:spPr>
          <a:xfrm>
            <a:off x="0" y="-5148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33506B-8B4A-C839-7C2E-3A1AAD178B17}"/>
              </a:ext>
            </a:extLst>
          </p:cNvPr>
          <p:cNvSpPr/>
          <p:nvPr userDrawn="1"/>
        </p:nvSpPr>
        <p:spPr>
          <a:xfrm>
            <a:off x="-1524" y="0"/>
            <a:ext cx="12192000" cy="6858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322CC-C8AB-9849-A3F1-43469BB6E540}"/>
              </a:ext>
            </a:extLst>
          </p:cNvPr>
          <p:cNvSpPr/>
          <p:nvPr userDrawn="1"/>
        </p:nvSpPr>
        <p:spPr>
          <a:xfrm>
            <a:off x="0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FCBA6-02D1-9CA8-93B8-E9BF709C495F}"/>
              </a:ext>
            </a:extLst>
          </p:cNvPr>
          <p:cNvSpPr/>
          <p:nvPr userDrawn="1"/>
        </p:nvSpPr>
        <p:spPr>
          <a:xfrm>
            <a:off x="6122019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837930C-3752-DF4F-B958-650AB10C6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6390"/>
            <a:ext cx="6063466" cy="261610"/>
          </a:xfrm>
          <a:prstGeom prst="rect">
            <a:avLst/>
          </a:prstGeom>
        </p:spPr>
      </p:pic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9A6A54D-2966-397B-9DDA-AEBC637E0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548" y="6596390"/>
            <a:ext cx="6074404" cy="261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9B977D-A3FF-7F44-AA57-6781E5F3A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33" t="32003" r="21053" b="29747"/>
          <a:stretch/>
        </p:blipFill>
        <p:spPr>
          <a:xfrm>
            <a:off x="4553744" y="1682543"/>
            <a:ext cx="3204074" cy="1615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2073D-0860-0D4A-18F7-66C0723987B2}"/>
              </a:ext>
            </a:extLst>
          </p:cNvPr>
          <p:cNvSpPr/>
          <p:nvPr userDrawn="1"/>
        </p:nvSpPr>
        <p:spPr>
          <a:xfrm>
            <a:off x="6114548" y="6596390"/>
            <a:ext cx="1643270" cy="26161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Year-in-Review</a:t>
            </a:r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2022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9DCB0-16C1-B1EC-1720-4FE2F30AC151}"/>
              </a:ext>
            </a:extLst>
          </p:cNvPr>
          <p:cNvSpPr/>
          <p:nvPr userDrawn="1"/>
        </p:nvSpPr>
        <p:spPr>
          <a:xfrm>
            <a:off x="4155571" y="6596390"/>
            <a:ext cx="1907895" cy="2616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PotomacRiverPartners.com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5FF9-FB13-953F-5E56-D7FA7A4D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33297-D9C6-8E3B-1B7B-67643F85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AFD6E-8375-D70E-74B8-E6648421C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A5345-31CD-5344-C0EF-19A09A1EE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38735-3BF9-5190-AAC8-9D2AAE43D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CEBAF0-7346-344F-0E96-641E30139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8B8B4-1B99-1456-52C4-142CAB30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E81B4-89A5-C641-F721-EECD8671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3717-7B5E-0595-AE2C-9431439E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FA64E-A75C-CFD7-E849-99F9D2AA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AF017-435C-3047-AEF7-454EAB4C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6426-5E88-B7FC-CB51-08AB8CA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721A56-108F-E930-E158-D12BFA43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5A6B5-765F-C5FE-2872-6D260874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10514-5143-AE04-8047-441C2713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3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DF47-77B6-EC17-D5E1-9CD2A9CE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57591-F456-9ADE-99D9-F2BEAC3F9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5B3BC-326D-616F-A40D-AD9CD89FC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60F8F-79E6-218F-BC2A-2C59623E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4AB73-4FC5-362B-B243-78A98D02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721D0-61FA-FDC9-D4FA-E3048A8C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2C79-999B-4BC9-D29D-C8D72214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4843D-F97E-1278-53F4-9B080332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3E7CB-F0CB-FE6F-379E-C3D62A9A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7A747-FCC9-5E05-E51B-C2634D47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5681ED-7F69-5147-92FC-78D7947909D3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05437-465D-F954-FC5C-C5D1B85F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65943-53D2-396E-ACB3-3B976A4A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F928-4184-4E4C-B2D8-2AF596540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9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86C4-4900-F2BF-0548-B682D9A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F3342-B707-9EBC-1A55-93FFA0111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3D5618EC-44BD-B99F-E58F-E7E4E6814FB8}"/>
              </a:ext>
            </a:extLst>
          </p:cNvPr>
          <p:cNvSpPr txBox="1">
            <a:spLocks/>
          </p:cNvSpPr>
          <p:nvPr userDrawn="1"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78974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ckwell Nova Light" panose="020603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D86C4-4900-F2BF-0548-B682D9A6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F3342-B707-9EBC-1A55-93FFA0111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7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ckwell Nova Light" panose="020603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FC4A7DDB-2523-0599-3E0D-40C1FC98B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 lIns="0"/>
          <a:lstStyle>
            <a:lvl1pPr>
              <a:defRPr sz="900"/>
            </a:lvl1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2816530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microsoft.com/office/2007/relationships/hdphoto" Target="../media/hdphoto10.wdp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microsoft.com/office/2007/relationships/hdphoto" Target="../media/hdphoto9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59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22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00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03.png"/><Relationship Id="rId4" Type="http://schemas.microsoft.com/office/2007/relationships/hdphoto" Target="../media/hdphoto14.wdp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106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108.png"/><Relationship Id="rId4" Type="http://schemas.microsoft.com/office/2007/relationships/hdphoto" Target="../media/hdphoto20.wdp"/><Relationship Id="rId9" Type="http://schemas.openxmlformats.org/officeDocument/2006/relationships/image" Target="../media/image112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13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microsoft.com/office/2007/relationships/hdphoto" Target="../media/hdphoto24.wdp"/><Relationship Id="rId4" Type="http://schemas.microsoft.com/office/2007/relationships/hdphoto" Target="../media/hdphoto22.wdp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5.png"/><Relationship Id="rId5" Type="http://schemas.microsoft.com/office/2007/relationships/hdphoto" Target="../media/hdphoto25.wdp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128.png"/><Relationship Id="rId7" Type="http://schemas.openxmlformats.org/officeDocument/2006/relationships/image" Target="../media/image117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openxmlformats.org/officeDocument/2006/relationships/image" Target="../media/image130.svg"/><Relationship Id="rId10" Type="http://schemas.openxmlformats.org/officeDocument/2006/relationships/image" Target="../media/image125.png"/><Relationship Id="rId4" Type="http://schemas.openxmlformats.org/officeDocument/2006/relationships/image" Target="../media/image129.png"/><Relationship Id="rId9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32.png"/><Relationship Id="rId18" Type="http://schemas.openxmlformats.org/officeDocument/2006/relationships/image" Target="../media/image131.png"/><Relationship Id="rId3" Type="http://schemas.openxmlformats.org/officeDocument/2006/relationships/image" Target="../media/image133.png"/><Relationship Id="rId7" Type="http://schemas.openxmlformats.org/officeDocument/2006/relationships/image" Target="../media/image117.png"/><Relationship Id="rId12" Type="http://schemas.openxmlformats.org/officeDocument/2006/relationships/image" Target="../media/image119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30.svg"/><Relationship Id="rId5" Type="http://schemas.openxmlformats.org/officeDocument/2006/relationships/image" Target="../media/image134.png"/><Relationship Id="rId15" Type="http://schemas.openxmlformats.org/officeDocument/2006/relationships/image" Target="../media/image125.png"/><Relationship Id="rId10" Type="http://schemas.openxmlformats.org/officeDocument/2006/relationships/image" Target="../media/image129.png"/><Relationship Id="rId4" Type="http://schemas.microsoft.com/office/2007/relationships/hdphoto" Target="../media/hdphoto27.wdp"/><Relationship Id="rId9" Type="http://schemas.openxmlformats.org/officeDocument/2006/relationships/image" Target="../media/image128.png"/><Relationship Id="rId1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115.png"/><Relationship Id="rId4" Type="http://schemas.microsoft.com/office/2007/relationships/hdphoto" Target="../media/hdphoto2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40.png"/><Relationship Id="rId10" Type="http://schemas.microsoft.com/office/2007/relationships/hdphoto" Target="../media/hdphoto32.wdp"/><Relationship Id="rId4" Type="http://schemas.microsoft.com/office/2007/relationships/hdphoto" Target="../media/hdphoto30.wdp"/><Relationship Id="rId9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39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11" Type="http://schemas.openxmlformats.org/officeDocument/2006/relationships/image" Target="../media/image148.png"/><Relationship Id="rId5" Type="http://schemas.openxmlformats.org/officeDocument/2006/relationships/image" Target="../media/image140.png"/><Relationship Id="rId10" Type="http://schemas.openxmlformats.org/officeDocument/2006/relationships/image" Target="../media/image147.png"/><Relationship Id="rId4" Type="http://schemas.microsoft.com/office/2007/relationships/hdphoto" Target="../media/hdphoto33.wdp"/><Relationship Id="rId9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5" Type="http://schemas.openxmlformats.org/officeDocument/2006/relationships/image" Target="../media/image140.png"/><Relationship Id="rId4" Type="http://schemas.microsoft.com/office/2007/relationships/hdphoto" Target="../media/hdphoto33.wdp"/><Relationship Id="rId9" Type="http://schemas.openxmlformats.org/officeDocument/2006/relationships/image" Target="../media/image145.sv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39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1.wdp"/><Relationship Id="rId11" Type="http://schemas.openxmlformats.org/officeDocument/2006/relationships/image" Target="../media/image151.svg"/><Relationship Id="rId5" Type="http://schemas.openxmlformats.org/officeDocument/2006/relationships/image" Target="../media/image140.png"/><Relationship Id="rId10" Type="http://schemas.openxmlformats.org/officeDocument/2006/relationships/image" Target="../media/image150.png"/><Relationship Id="rId4" Type="http://schemas.microsoft.com/office/2007/relationships/hdphoto" Target="../media/hdphoto33.wdp"/><Relationship Id="rId9" Type="http://schemas.openxmlformats.org/officeDocument/2006/relationships/image" Target="../media/image1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35.wdp"/><Relationship Id="rId5" Type="http://schemas.openxmlformats.org/officeDocument/2006/relationships/image" Target="../media/image15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9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153.png"/><Relationship Id="rId4" Type="http://schemas.microsoft.com/office/2007/relationships/hdphoto" Target="../media/hdphoto38.wdp"/><Relationship Id="rId9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3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3.png"/><Relationship Id="rId5" Type="http://schemas.openxmlformats.org/officeDocument/2006/relationships/image" Target="../media/image160.pn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svg"/><Relationship Id="rId4" Type="http://schemas.microsoft.com/office/2007/relationships/hdphoto" Target="../media/hdphoto40.wdp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5.png"/><Relationship Id="rId4" Type="http://schemas.microsoft.com/office/2007/relationships/hdphoto" Target="../media/hdphoto4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75.png"/><Relationship Id="rId4" Type="http://schemas.microsoft.com/office/2007/relationships/hdphoto" Target="../media/hdphoto4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microsoft.com/office/2007/relationships/hdphoto" Target="../media/hdphoto42.wdp"/><Relationship Id="rId4" Type="http://schemas.openxmlformats.org/officeDocument/2006/relationships/image" Target="../media/image18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svg"/><Relationship Id="rId12" Type="http://schemas.openxmlformats.org/officeDocument/2006/relationships/image" Target="../media/image2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sv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2.png"/><Relationship Id="rId7" Type="http://schemas.openxmlformats.org/officeDocument/2006/relationships/image" Target="../media/image203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2.png"/><Relationship Id="rId11" Type="http://schemas.openxmlformats.org/officeDocument/2006/relationships/image" Target="../media/image207.svg"/><Relationship Id="rId5" Type="http://schemas.openxmlformats.org/officeDocument/2006/relationships/image" Target="../media/image198.svg"/><Relationship Id="rId10" Type="http://schemas.openxmlformats.org/officeDocument/2006/relationships/image" Target="../media/image206.png"/><Relationship Id="rId4" Type="http://schemas.openxmlformats.org/officeDocument/2006/relationships/image" Target="../media/image197.png"/><Relationship Id="rId9" Type="http://schemas.openxmlformats.org/officeDocument/2006/relationships/image" Target="../media/image20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09.png"/><Relationship Id="rId7" Type="http://schemas.openxmlformats.org/officeDocument/2006/relationships/image" Target="../media/image212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11.jpeg"/><Relationship Id="rId4" Type="http://schemas.openxmlformats.org/officeDocument/2006/relationships/image" Target="../media/image210.png"/><Relationship Id="rId9" Type="http://schemas.openxmlformats.org/officeDocument/2006/relationships/image" Target="../media/image2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svg"/><Relationship Id="rId5" Type="http://schemas.openxmlformats.org/officeDocument/2006/relationships/image" Target="../media/image36.png"/><Relationship Id="rId4" Type="http://schemas.openxmlformats.org/officeDocument/2006/relationships/image" Target="../media/image2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18.jpeg"/><Relationship Id="rId7" Type="http://schemas.microsoft.com/office/2007/relationships/hdphoto" Target="../media/hdphoto43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22.jpe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3.png"/><Relationship Id="rId5" Type="http://schemas.microsoft.com/office/2007/relationships/hdphoto" Target="../media/hdphoto43.wdp"/><Relationship Id="rId4" Type="http://schemas.openxmlformats.org/officeDocument/2006/relationships/image" Target="../media/image2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44.wdp"/><Relationship Id="rId5" Type="http://schemas.openxmlformats.org/officeDocument/2006/relationships/image" Target="../media/image224.png"/><Relationship Id="rId4" Type="http://schemas.openxmlformats.org/officeDocument/2006/relationships/image" Target="../media/image2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8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8.png"/><Relationship Id="rId5" Type="http://schemas.microsoft.com/office/2007/relationships/hdphoto" Target="../media/hdphoto45.wdp"/><Relationship Id="rId4" Type="http://schemas.openxmlformats.org/officeDocument/2006/relationships/image" Target="../media/image227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234.png"/><Relationship Id="rId18" Type="http://schemas.microsoft.com/office/2007/relationships/hdphoto" Target="../media/hdphoto53.wdp"/><Relationship Id="rId26" Type="http://schemas.openxmlformats.org/officeDocument/2006/relationships/image" Target="../media/image228.png"/><Relationship Id="rId3" Type="http://schemas.openxmlformats.org/officeDocument/2006/relationships/image" Target="../media/image229.png"/><Relationship Id="rId21" Type="http://schemas.openxmlformats.org/officeDocument/2006/relationships/image" Target="../media/image238.jpeg"/><Relationship Id="rId7" Type="http://schemas.openxmlformats.org/officeDocument/2006/relationships/image" Target="../media/image231.png"/><Relationship Id="rId12" Type="http://schemas.microsoft.com/office/2007/relationships/hdphoto" Target="../media/hdphoto50.wdp"/><Relationship Id="rId17" Type="http://schemas.openxmlformats.org/officeDocument/2006/relationships/image" Target="../media/image236.png"/><Relationship Id="rId25" Type="http://schemas.openxmlformats.org/officeDocument/2006/relationships/image" Target="../media/image242.png"/><Relationship Id="rId2" Type="http://schemas.openxmlformats.org/officeDocument/2006/relationships/notesSlide" Target="../notesSlides/notesSlide54.xml"/><Relationship Id="rId16" Type="http://schemas.microsoft.com/office/2007/relationships/hdphoto" Target="../media/hdphoto52.wdp"/><Relationship Id="rId20" Type="http://schemas.microsoft.com/office/2007/relationships/hdphoto" Target="../media/hdphoto54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47.wdp"/><Relationship Id="rId11" Type="http://schemas.openxmlformats.org/officeDocument/2006/relationships/image" Target="../media/image233.png"/><Relationship Id="rId24" Type="http://schemas.openxmlformats.org/officeDocument/2006/relationships/image" Target="../media/image241.png"/><Relationship Id="rId5" Type="http://schemas.openxmlformats.org/officeDocument/2006/relationships/image" Target="../media/image230.png"/><Relationship Id="rId15" Type="http://schemas.openxmlformats.org/officeDocument/2006/relationships/image" Target="../media/image235.png"/><Relationship Id="rId23" Type="http://schemas.openxmlformats.org/officeDocument/2006/relationships/image" Target="../media/image240.png"/><Relationship Id="rId10" Type="http://schemas.microsoft.com/office/2007/relationships/hdphoto" Target="../media/hdphoto49.wdp"/><Relationship Id="rId19" Type="http://schemas.openxmlformats.org/officeDocument/2006/relationships/image" Target="../media/image237.png"/><Relationship Id="rId4" Type="http://schemas.microsoft.com/office/2007/relationships/hdphoto" Target="../media/hdphoto46.wdp"/><Relationship Id="rId9" Type="http://schemas.openxmlformats.org/officeDocument/2006/relationships/image" Target="../media/image232.png"/><Relationship Id="rId14" Type="http://schemas.microsoft.com/office/2007/relationships/hdphoto" Target="../media/hdphoto51.wdp"/><Relationship Id="rId22" Type="http://schemas.openxmlformats.org/officeDocument/2006/relationships/image" Target="../media/image239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47.png"/><Relationship Id="rId18" Type="http://schemas.microsoft.com/office/2007/relationships/hdphoto" Target="../media/hdphoto61.wdp"/><Relationship Id="rId26" Type="http://schemas.openxmlformats.org/officeDocument/2006/relationships/image" Target="../media/image228.png"/><Relationship Id="rId3" Type="http://schemas.openxmlformats.org/officeDocument/2006/relationships/image" Target="../media/image243.png"/><Relationship Id="rId21" Type="http://schemas.openxmlformats.org/officeDocument/2006/relationships/image" Target="../media/image251.png"/><Relationship Id="rId7" Type="http://schemas.openxmlformats.org/officeDocument/2006/relationships/image" Target="../media/image245.png"/><Relationship Id="rId12" Type="http://schemas.microsoft.com/office/2007/relationships/hdphoto" Target="../media/hdphoto46.wdp"/><Relationship Id="rId17" Type="http://schemas.openxmlformats.org/officeDocument/2006/relationships/image" Target="../media/image249.png"/><Relationship Id="rId25" Type="http://schemas.openxmlformats.org/officeDocument/2006/relationships/image" Target="../media/image255.png"/><Relationship Id="rId2" Type="http://schemas.openxmlformats.org/officeDocument/2006/relationships/notesSlide" Target="../notesSlides/notesSlide55.xml"/><Relationship Id="rId16" Type="http://schemas.microsoft.com/office/2007/relationships/hdphoto" Target="../media/hdphoto60.wdp"/><Relationship Id="rId20" Type="http://schemas.microsoft.com/office/2007/relationships/hdphoto" Target="../media/hdphoto62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56.wdp"/><Relationship Id="rId11" Type="http://schemas.openxmlformats.org/officeDocument/2006/relationships/image" Target="../media/image229.png"/><Relationship Id="rId24" Type="http://schemas.openxmlformats.org/officeDocument/2006/relationships/image" Target="../media/image254.png"/><Relationship Id="rId5" Type="http://schemas.openxmlformats.org/officeDocument/2006/relationships/image" Target="../media/image244.png"/><Relationship Id="rId15" Type="http://schemas.openxmlformats.org/officeDocument/2006/relationships/image" Target="../media/image248.png"/><Relationship Id="rId23" Type="http://schemas.openxmlformats.org/officeDocument/2006/relationships/image" Target="../media/image253.jpeg"/><Relationship Id="rId10" Type="http://schemas.microsoft.com/office/2007/relationships/hdphoto" Target="../media/hdphoto58.wdp"/><Relationship Id="rId19" Type="http://schemas.openxmlformats.org/officeDocument/2006/relationships/image" Target="../media/image250.png"/><Relationship Id="rId4" Type="http://schemas.microsoft.com/office/2007/relationships/hdphoto" Target="../media/hdphoto55.wdp"/><Relationship Id="rId9" Type="http://schemas.openxmlformats.org/officeDocument/2006/relationships/image" Target="../media/image246.png"/><Relationship Id="rId14" Type="http://schemas.microsoft.com/office/2007/relationships/hdphoto" Target="../media/hdphoto59.wdp"/><Relationship Id="rId22" Type="http://schemas.openxmlformats.org/officeDocument/2006/relationships/image" Target="../media/image252.png"/><Relationship Id="rId27" Type="http://schemas.openxmlformats.org/officeDocument/2006/relationships/image" Target="../media/image256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openxmlformats.org/officeDocument/2006/relationships/image" Target="../media/image247.png"/><Relationship Id="rId18" Type="http://schemas.microsoft.com/office/2007/relationships/hdphoto" Target="../media/hdphoto61.wdp"/><Relationship Id="rId3" Type="http://schemas.openxmlformats.org/officeDocument/2006/relationships/image" Target="../media/image243.png"/><Relationship Id="rId21" Type="http://schemas.openxmlformats.org/officeDocument/2006/relationships/image" Target="../media/image257.png"/><Relationship Id="rId7" Type="http://schemas.openxmlformats.org/officeDocument/2006/relationships/image" Target="../media/image245.png"/><Relationship Id="rId12" Type="http://schemas.microsoft.com/office/2007/relationships/hdphoto" Target="../media/hdphoto46.wdp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56.xml"/><Relationship Id="rId16" Type="http://schemas.microsoft.com/office/2007/relationships/hdphoto" Target="../media/hdphoto60.wdp"/><Relationship Id="rId20" Type="http://schemas.microsoft.com/office/2007/relationships/hdphoto" Target="../media/hdphoto62.wdp"/><Relationship Id="rId1" Type="http://schemas.openxmlformats.org/officeDocument/2006/relationships/slideLayout" Target="../slideLayouts/slideLayout15.xml"/><Relationship Id="rId6" Type="http://schemas.microsoft.com/office/2007/relationships/hdphoto" Target="../media/hdphoto56.wdp"/><Relationship Id="rId11" Type="http://schemas.openxmlformats.org/officeDocument/2006/relationships/image" Target="../media/image229.png"/><Relationship Id="rId24" Type="http://schemas.openxmlformats.org/officeDocument/2006/relationships/image" Target="../media/image259.png"/><Relationship Id="rId5" Type="http://schemas.openxmlformats.org/officeDocument/2006/relationships/image" Target="../media/image244.png"/><Relationship Id="rId15" Type="http://schemas.openxmlformats.org/officeDocument/2006/relationships/image" Target="../media/image248.png"/><Relationship Id="rId23" Type="http://schemas.openxmlformats.org/officeDocument/2006/relationships/image" Target="../media/image86.png"/><Relationship Id="rId10" Type="http://schemas.microsoft.com/office/2007/relationships/hdphoto" Target="../media/hdphoto58.wdp"/><Relationship Id="rId19" Type="http://schemas.openxmlformats.org/officeDocument/2006/relationships/image" Target="../media/image250.png"/><Relationship Id="rId4" Type="http://schemas.microsoft.com/office/2007/relationships/hdphoto" Target="../media/hdphoto55.wdp"/><Relationship Id="rId9" Type="http://schemas.openxmlformats.org/officeDocument/2006/relationships/image" Target="../media/image246.png"/><Relationship Id="rId14" Type="http://schemas.microsoft.com/office/2007/relationships/hdphoto" Target="../media/hdphoto59.wdp"/><Relationship Id="rId22" Type="http://schemas.openxmlformats.org/officeDocument/2006/relationships/image" Target="../media/image258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3.wdp"/><Relationship Id="rId7" Type="http://schemas.openxmlformats.org/officeDocument/2006/relationships/image" Target="../media/image264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7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4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dserono.com/us-en/company/news/press-releases/agreement-with-u-s-government-to-expand-access-to-ivf-therapies-16-10-2025.html" TargetMode="External"/><Relationship Id="rId13" Type="http://schemas.openxmlformats.org/officeDocument/2006/relationships/hyperlink" Target="https://www.fda.gov/news-events/press-announcements/fda-launches-crackdown-deceptive-drug-advertising" TargetMode="External"/><Relationship Id="rId18" Type="http://schemas.openxmlformats.org/officeDocument/2006/relationships/hyperlink" Target="https://www.whitehouse.gov/fact-sheets/2025/01/fact-sheet-president-donald-j-trump-launches-massive-10-to-1-deregulation-initiative/" TargetMode="External"/><Relationship Id="rId26" Type="http://schemas.openxmlformats.org/officeDocument/2006/relationships/image" Target="../media/image274.png"/><Relationship Id="rId3" Type="http://schemas.openxmlformats.org/officeDocument/2006/relationships/hyperlink" Target="https://doggett.house.gov/media/in-the-news/wsj-white-house-unveils-trumprx-drug-buying-site-and-pfizer-pricing-deal" TargetMode="External"/><Relationship Id="rId21" Type="http://schemas.openxmlformats.org/officeDocument/2006/relationships/hyperlink" Target="https://www.whitehouse.gov/fact-sheets/2025/09/fact-sheet-president-donald-j-trump-modifies-the-scope-of-reciprocal-tariffs-and-establishes-procedures-for-implementing-trade-deals/" TargetMode="External"/><Relationship Id="rId7" Type="http://schemas.openxmlformats.org/officeDocument/2006/relationships/hyperlink" Target="https://www.amcp.org/letters-statements-analysis/federal-update-trump-administration-announces-deal-bring-most-favored-nation-pricing-glp-1s" TargetMode="External"/><Relationship Id="rId12" Type="http://schemas.openxmlformats.org/officeDocument/2006/relationships/hyperlink" Target="https://www.whitehouse.gov/presidential-actions/2025/09/memorandum-for-the-secretary-of-health-and-human-services-the-commissioner-of-food-and-drugs/" TargetMode="External"/><Relationship Id="rId17" Type="http://schemas.openxmlformats.org/officeDocument/2006/relationships/hyperlink" Target="https://www.federalregister.gov/presidential-documents/executive-orders/donald-trump/2025" TargetMode="External"/><Relationship Id="rId25" Type="http://schemas.openxmlformats.org/officeDocument/2006/relationships/hyperlink" Target="https://www.whitehouse.gov/fact-sheets/2025/12/fact-sheet-president-donald-j-trump-announces-largest-developments-to-date-in-bringing-most-favored-nation-pricing-to-american-patients" TargetMode="External"/><Relationship Id="rId2" Type="http://schemas.openxmlformats.org/officeDocument/2006/relationships/notesSlide" Target="../notesSlides/notesSlide60.xml"/><Relationship Id="rId16" Type="http://schemas.openxmlformats.org/officeDocument/2006/relationships/hyperlink" Target="https://www.durbin.senate.gov/newsroom/press-releases/durbin-grassley-introduce-bill-to-crack-down-on-prescription-drug-advertisements-boost-price-transparency" TargetMode="External"/><Relationship Id="rId20" Type="http://schemas.openxmlformats.org/officeDocument/2006/relationships/hyperlink" Target="https://www.whitehouse.gov/presidential-actions/2025/02/pausing-foreign-corrupt-practices-act-enforcement-to-further-american-economic-and-national-security/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strazeneca.com/media-centre/press-releases/2025/astrazeneca-announces-historic-agreement-with-us-government-to-lower-the-cost-of-medicines-for-american-patients.html" TargetMode="External"/><Relationship Id="rId11" Type="http://schemas.openxmlformats.org/officeDocument/2006/relationships/hyperlink" Target="https://www.taftlaw.com/news-events/law-bulletins/doj-data-security-program-full-enforcement-began-july-8/" TargetMode="External"/><Relationship Id="rId24" Type="http://schemas.openxmlformats.org/officeDocument/2006/relationships/hyperlink" Target="https://www.whitehouse.gov/presidential-actions/2025/02/making-america-healthy-again-by-empowering-patients-with-clear-accurate-and-actionable-healthcare-pricing-information/" TargetMode="External"/><Relationship Id="rId5" Type="http://schemas.openxmlformats.org/officeDocument/2006/relationships/hyperlink" Target="https://www.whitehouse.gov/fact-sheets/2025/11/fact-sheet-president-donald-j-trump-announces-major-developments-in-bringing-most-favored-nation-pricing-to-american-patients/" TargetMode="External"/><Relationship Id="rId15" Type="http://schemas.openxmlformats.org/officeDocument/2006/relationships/hyperlink" Target="https://www.fda.gov/inspections-compliance-enforcement-and-criminal-investigations/compliance-actions-and-activities/warning-letters" TargetMode="External"/><Relationship Id="rId23" Type="http://schemas.openxmlformats.org/officeDocument/2006/relationships/hyperlink" Target="https://www.fda.gov/drugs/drug-safety-and-availability/fda-announces-new-anda-prioritization-pilot-support-us-generic-drug-manufacturing-and-testing" TargetMode="External"/><Relationship Id="rId10" Type="http://schemas.openxmlformats.org/officeDocument/2006/relationships/hyperlink" Target="https://www.whitehouse.gov/presidential-actions/2025/05/delivering-most-favored-nation-prescription-drug-pricing-to-american-patients/" TargetMode="External"/><Relationship Id="rId19" Type="http://schemas.openxmlformats.org/officeDocument/2006/relationships/hyperlink" Target="https://www.whitehouse.gov/presidential-actions/2025/02/ensuring-accountability-for-all-agencies/" TargetMode="External"/><Relationship Id="rId4" Type="http://schemas.openxmlformats.org/officeDocument/2006/relationships/hyperlink" Target="https://investor.lilly.com/news-releases/news-release-details/lilly-and-us-government-agree-expand-access-obesity-medicines" TargetMode="External"/><Relationship Id="rId9" Type="http://schemas.openxmlformats.org/officeDocument/2006/relationships/hyperlink" Target="https://www.lw.com/en/insights/fda-begins-crackdown-on-direct-to-consumer-pharmaceutical-advertising" TargetMode="External"/><Relationship Id="rId14" Type="http://schemas.openxmlformats.org/officeDocument/2006/relationships/hyperlink" Target="https://www.fda.gov/drugs/warning-letters-and-notice-violation-letters-pharmaceutical-companies/untitled-letters" TargetMode="External"/><Relationship Id="rId22" Type="http://schemas.openxmlformats.org/officeDocument/2006/relationships/hyperlink" Target="https://www.fda.gov/drugs/nda-and-bla-approvals/accelerated-approval-program" TargetMode="External"/><Relationship Id="rId27" Type="http://schemas.microsoft.com/office/2007/relationships/hdphoto" Target="../media/hdphoto6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mcpa.org.uk/cases/completed-cases/auth3815823-complainant-v-moderna/" TargetMode="External"/><Relationship Id="rId13" Type="http://schemas.openxmlformats.org/officeDocument/2006/relationships/hyperlink" Target="https://pmcpa.org.uk/cases/completed-cases/auth3888424-complainantchief-executive-v-pfizer/" TargetMode="External"/><Relationship Id="rId18" Type="http://schemas.openxmlformats.org/officeDocument/2006/relationships/hyperlink" Target="https://www.pmcpa.org.uk/cases/completed-cases/case02620824-complainant-v-organon/" TargetMode="External"/><Relationship Id="rId26" Type="http://schemas.microsoft.com/office/2007/relationships/hdphoto" Target="../media/hdphoto66.wdp"/><Relationship Id="rId3" Type="http://schemas.openxmlformats.org/officeDocument/2006/relationships/hyperlink" Target="https://www.pmcpa.org.uk/about-us/media/news/pmcpa-press-release-21-july-2025-case-ruled-in-breach-of-clause-2/" TargetMode="External"/><Relationship Id="rId21" Type="http://schemas.openxmlformats.org/officeDocument/2006/relationships/hyperlink" Target="https://www.advamed.org/industry-updates/news/advamed-leads-with-integrity-updated-code-of-ethics-now-available/" TargetMode="External"/><Relationship Id="rId7" Type="http://schemas.openxmlformats.org/officeDocument/2006/relationships/hyperlink" Target="https://www.pmcpa.org.uk/cases/completed-cases/auth38541123-complainant-v-gsk/" TargetMode="External"/><Relationship Id="rId12" Type="http://schemas.openxmlformats.org/officeDocument/2006/relationships/hyperlink" Target="https://www.pmcpa.org.uk/cases/completed-cases/case02840924-voluntary-admission-by-sanofi/" TargetMode="External"/><Relationship Id="rId17" Type="http://schemas.openxmlformats.org/officeDocument/2006/relationships/hyperlink" Target="https://www.pmcpa.org.uk/cases/completed-cases/case03871224-complainant-v-astrazeneca/" TargetMode="External"/><Relationship Id="rId25" Type="http://schemas.openxmlformats.org/officeDocument/2006/relationships/image" Target="../media/image274.png"/><Relationship Id="rId2" Type="http://schemas.openxmlformats.org/officeDocument/2006/relationships/notesSlide" Target="../notesSlides/notesSlide61.xml"/><Relationship Id="rId16" Type="http://schemas.openxmlformats.org/officeDocument/2006/relationships/hyperlink" Target="https://www.pmcpa.org.uk/cases/completed-cases/auth3760423-complainant-v-gsk/" TargetMode="External"/><Relationship Id="rId20" Type="http://schemas.openxmlformats.org/officeDocument/2006/relationships/hyperlink" Target="https://www.jdsupra.com/legalnews/fda-opens-a-cms-linked-side-door-use-of-7396348/" TargetMode="External"/><Relationship Id="rId29" Type="http://schemas.openxmlformats.org/officeDocument/2006/relationships/hyperlink" Target="https://www.justice.gov/opa/pr/pharmaceutical-manufacturer-assertio-therapeutics-inc-agrees-pay-36m-resolve-allegations-it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pmcpa.org.uk/cases/completed-cases/auth38431123-and-auth38441123-complainants-v-novartis/" TargetMode="External"/><Relationship Id="rId11" Type="http://schemas.openxmlformats.org/officeDocument/2006/relationships/hyperlink" Target="https://www.pmcpa.org.uk/cases/completed-cases/auth38481123-complainant-v-gilead/" TargetMode="External"/><Relationship Id="rId24" Type="http://schemas.openxmlformats.org/officeDocument/2006/relationships/hyperlink" Target="https://www.imdrf.org/working-groups/artificial-intelligencemachine-learning-enabled" TargetMode="External"/><Relationship Id="rId5" Type="http://schemas.openxmlformats.org/officeDocument/2006/relationships/hyperlink" Target="https://schakowsky.house.gov/media/press-releases/schakowsky-taylor-introduce-bill-requiring-price-transparency-prescription" TargetMode="External"/><Relationship Id="rId15" Type="http://schemas.openxmlformats.org/officeDocument/2006/relationships/hyperlink" Target="https://www.pmcpa.org.uk/cases/completed-cases/auth38691223-complainant-v-eli-lilly/" TargetMode="External"/><Relationship Id="rId23" Type="http://schemas.openxmlformats.org/officeDocument/2006/relationships/hyperlink" Target="https://www.fda.gov/medical-devices/software-medical-device-samd/good-machine-learning-practice-medical-device-development-guiding-principles" TargetMode="External"/><Relationship Id="rId28" Type="http://schemas.openxmlformats.org/officeDocument/2006/relationships/hyperlink" Target="https://www.justice.gov/opa/pr/pfizer-agrees-pay-nearly-60m-resolve-false-claims-allegations-relating-improper-physician" TargetMode="External"/><Relationship Id="rId10" Type="http://schemas.openxmlformats.org/officeDocument/2006/relationships/hyperlink" Target="https://www.pmcpa.org.uk/cases/completed-cases/auth3879224-complainant-v-pfizer/" TargetMode="External"/><Relationship Id="rId19" Type="http://schemas.openxmlformats.org/officeDocument/2006/relationships/hyperlink" Target="https://www.fda.gov/news-events/press-announcements/fda-launches-agency-wide-ai-tool-optimize-performance-american-people" TargetMode="External"/><Relationship Id="rId4" Type="http://schemas.openxmlformats.org/officeDocument/2006/relationships/hyperlink" Target="https://www.pmcpa.org.uk/cases/completed-cases/case02090624-complainant-v-jazz-pharmaceuticals-uk/" TargetMode="External"/><Relationship Id="rId9" Type="http://schemas.openxmlformats.org/officeDocument/2006/relationships/hyperlink" Target="https://www.pmcpa.org.uk/cases/completed-cases/auth38571123-complainant-v-astrazeneca/" TargetMode="External"/><Relationship Id="rId14" Type="http://schemas.openxmlformats.org/officeDocument/2006/relationships/hyperlink" Target="https://www.pmcpa.org.uk/cases/completed-cases/auth38611223-complainant-v-novartis-pharmaceuticals/" TargetMode="External"/><Relationship Id="rId22" Type="http://schemas.openxmlformats.org/officeDocument/2006/relationships/hyperlink" Target="https://artificialintelligenceact.eu/article/16/" TargetMode="External"/><Relationship Id="rId27" Type="http://schemas.openxmlformats.org/officeDocument/2006/relationships/hyperlink" Target="https://www.justice.gov/usao-sdny/pr/us-attorney-announces-202-million-settlement-gilead-sciences-using-speaker-programs" TargetMode="External"/><Relationship Id="rId30" Type="http://schemas.openxmlformats.org/officeDocument/2006/relationships/hyperlink" Target="https://www.justice.gov/opa/pr/semler-scientific-inc-and-bard-peripheral-vascular-inc-pay-nearly-37m-resolve-false-claims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archives/opa/pr/athira-pharma-inc-agrees-pay-4m-settle-false-claims-act-allegations-related-scientific" TargetMode="External"/><Relationship Id="rId13" Type="http://schemas.openxmlformats.org/officeDocument/2006/relationships/hyperlink" Target="https://investor.regeneron.com/news-releases/news-release-details/regeneron-prevails-over-amgen-antitrust-pcsk9-lawsuit-protecting" TargetMode="External"/><Relationship Id="rId18" Type="http://schemas.openxmlformats.org/officeDocument/2006/relationships/hyperlink" Target="https://www.cnbc.com/2025/03/28/jj-janssen-false-claims-hiv-drug-marketing-case-.html?msockid=1b11417fc53c65372d7055eac4fb64a5" TargetMode="External"/><Relationship Id="rId26" Type="http://schemas.openxmlformats.org/officeDocument/2006/relationships/hyperlink" Target="https://www.attorneygeneral.gov/taking-action/ag-sunday-announces-settlement-that-holds-8-opioid-manufacturers-accountable-brings-millions-to-pa-for-prevention-and-treatment/" TargetMode="External"/><Relationship Id="rId3" Type="http://schemas.openxmlformats.org/officeDocument/2006/relationships/hyperlink" Target="https://www.justice.gov/usao-md/pr/exactech-agrees-pay-8-million-resolve-false-claims-act-allegations-selling-defective" TargetMode="External"/><Relationship Id="rId21" Type="http://schemas.openxmlformats.org/officeDocument/2006/relationships/hyperlink" Target="https://www.texasattorneygeneral.gov/news/releases/attorney-general-paxton-secures-415-million-pfizer-and-tris-pharma-providing-adulterated-drugs" TargetMode="External"/><Relationship Id="rId7" Type="http://schemas.openxmlformats.org/officeDocument/2006/relationships/hyperlink" Target="https://www.justice.gov/opa/pr/illumina-inc-pay-98m-resolve-false-claims-act-allegations-arising-cybersecurity" TargetMode="External"/><Relationship Id="rId12" Type="http://schemas.openxmlformats.org/officeDocument/2006/relationships/hyperlink" Target="https://sunpharma.com/wp-content/uploads/2025/07/SEIntimationsettlement.pdf" TargetMode="External"/><Relationship Id="rId17" Type="http://schemas.openxmlformats.org/officeDocument/2006/relationships/hyperlink" Target="https://www.nbcnews.com/news/us-news/johnson-johnson-owes-655-million-woman-cancer-used-talcum-powder-rcna250209" TargetMode="External"/><Relationship Id="rId25" Type="http://schemas.openxmlformats.org/officeDocument/2006/relationships/hyperlink" Target="https://www.scag.gov/about-the-office/news/attorney-general-alan-wilson-announces-720-million-settlement-with-eight-opioid-drug-makers/" TargetMode="External"/><Relationship Id="rId2" Type="http://schemas.openxmlformats.org/officeDocument/2006/relationships/notesSlide" Target="../notesSlides/notesSlide62.xml"/><Relationship Id="rId16" Type="http://schemas.openxmlformats.org/officeDocument/2006/relationships/hyperlink" Target="https://www.cnbc.com/2025/10/07/johnson-johnson-ordered-to-pay-966-million-after-jury-finds-company-liable-in-talc-cancer-case.html" TargetMode="External"/><Relationship Id="rId20" Type="http://schemas.openxmlformats.org/officeDocument/2006/relationships/hyperlink" Target="https://www.reuters.com/legal/government/cvs-unit-must-pay-290-million-drug-whistleblower-lawsuit-judge-rules-2025-08-20/" TargetMode="External"/><Relationship Id="rId29" Type="http://schemas.microsoft.com/office/2007/relationships/hdphoto" Target="../media/hdphoto67.wdp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justice.gov/usao-nj/pr/diopsys-inc-agrees-pay-1425-million-resolve-alleged-federal-false-claims-act-and-state" TargetMode="External"/><Relationship Id="rId11" Type="http://schemas.openxmlformats.org/officeDocument/2006/relationships/hyperlink" Target="https://www.medtechdive.com/news/biosense-webster-antitrust-lawsuit-reprocessed-catheters/748585/" TargetMode="External"/><Relationship Id="rId24" Type="http://schemas.openxmlformats.org/officeDocument/2006/relationships/hyperlink" Target="https://firstwordpharma.com/story/6644728" TargetMode="External"/><Relationship Id="rId5" Type="http://schemas.openxmlformats.org/officeDocument/2006/relationships/hyperlink" Target="https://www.justice.gov/opa/pr/wound-graft-company-owners-sentenced-12b-health-care-fraud-and-agree-pay-309m-resolve-civil" TargetMode="External"/><Relationship Id="rId15" Type="http://schemas.openxmlformats.org/officeDocument/2006/relationships/hyperlink" Target="https://www.wmar2news.com/news/region/baltimore-city/baltimore-jury-orders-johnson-johnson-to-pay-woman-1-5-billion-over-alleged-powder-related-cancer-diagnosis" TargetMode="External"/><Relationship Id="rId23" Type="http://schemas.openxmlformats.org/officeDocument/2006/relationships/hyperlink" Target="https://www.jdsupra.com/legalnews/maine-ag-secures-insulin-price-cap-3549524/" TargetMode="External"/><Relationship Id="rId28" Type="http://schemas.openxmlformats.org/officeDocument/2006/relationships/image" Target="../media/image274.png"/><Relationship Id="rId10" Type="http://schemas.openxmlformats.org/officeDocument/2006/relationships/hyperlink" Target="https://www.reuters.com/legal/government/teva-agrees-pay-35-million-settle-asthma-inhaler-antitrust-lawsuit-2025-10-27/" TargetMode="External"/><Relationship Id="rId19" Type="http://schemas.openxmlformats.org/officeDocument/2006/relationships/hyperlink" Target="https://www.reuters.com/legal/government/judge-orders-cvs-omnicare-unit-pay-949-million-over-invalid-prescriptions-2025-07-08/" TargetMode="External"/><Relationship Id="rId4" Type="http://schemas.openxmlformats.org/officeDocument/2006/relationships/hyperlink" Target="https://www.justice.gov/opa/pr/aesculap-implant-systems-agrees-pay-385m-resolve-false-claims-act-allegations-related-knee" TargetMode="External"/><Relationship Id="rId9" Type="http://schemas.openxmlformats.org/officeDocument/2006/relationships/hyperlink" Target="https://www.reuters.com/business/healthcare-pharmaceuticals/jazz-pharma-pay-145-million-settle-narcolepsy-drug-antitrust-case-2025-04-08/" TargetMode="External"/><Relationship Id="rId14" Type="http://schemas.openxmlformats.org/officeDocument/2006/relationships/hyperlink" Target="https://healthexec.com/topics/healthcare-management/legal-news/court-approves-28b-bcbs-class-action-settlement-insurer-make-changes" TargetMode="External"/><Relationship Id="rId22" Type="http://schemas.openxmlformats.org/officeDocument/2006/relationships/hyperlink" Target="https://www.texasattorneygeneral.gov/sites/default/files/images/press/Lilly%20Marshall%20Petition%20Filed.pdf" TargetMode="External"/><Relationship Id="rId27" Type="http://schemas.openxmlformats.org/officeDocument/2006/relationships/hyperlink" Target="https://virginiamercury.com/2025/07/10/virginia-lands-16-4m-from-new-opioid-settlement-with-drugmakers/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ters.com/sustainability/boards-policy-regulation/us-judge-rejects-jjs-10-billion-baby-powder-settlement-2025-04-01/" TargetMode="External"/><Relationship Id="rId13" Type="http://schemas.openxmlformats.org/officeDocument/2006/relationships/hyperlink" Target="https://www.justice.gov/usao-ma/pr/ceo-spine-device-company-sentenced-false-statements-connection-mandatory-reporting-cms" TargetMode="External"/><Relationship Id="rId18" Type="http://schemas.openxmlformats.org/officeDocument/2006/relationships/hyperlink" Target="https://www.whitecase.com/insight-alert/arkansas-bans-pbms-owning-pharmacies-escalating-scrutiny-vertical-integration" TargetMode="External"/><Relationship Id="rId26" Type="http://schemas.openxmlformats.org/officeDocument/2006/relationships/hyperlink" Target="https://www.nysenate.gov/legislation/bills/2023/S504/amendment/A" TargetMode="External"/><Relationship Id="rId3" Type="http://schemas.openxmlformats.org/officeDocument/2006/relationships/hyperlink" Target="https://investor.viatris.com/news-releases/news-release-details/viatris-statement-nationwide-settlement-resolve-opioid-related" TargetMode="External"/><Relationship Id="rId21" Type="http://schemas.openxmlformats.org/officeDocument/2006/relationships/hyperlink" Target="https://www.billtrack50.com/billdetail/1793650" TargetMode="External"/><Relationship Id="rId7" Type="http://schemas.openxmlformats.org/officeDocument/2006/relationships/hyperlink" Target="https://rhodeislandcurrent.com/briefs/r-i-s-share-of-latest-national-opioid-settlement-with-drug-manufacturers-is-3m/" TargetMode="External"/><Relationship Id="rId12" Type="http://schemas.openxmlformats.org/officeDocument/2006/relationships/hyperlink" Target="https://www.justice.gov/opa/pr/texas-doctor-who-falsely-diagnosed-patients-sentenced-10-years-imprisonment-118m-health-care" TargetMode="External"/><Relationship Id="rId17" Type="http://schemas.openxmlformats.org/officeDocument/2006/relationships/hyperlink" Target="https://www.balch.com/insights/publications/2025/09/alabama-new-pbm-law" TargetMode="External"/><Relationship Id="rId25" Type="http://schemas.openxmlformats.org/officeDocument/2006/relationships/hyperlink" Target="https://nashp.org/maryland-passes-nation%C2%92s-first-prescription-drug-affordability-board-legislation/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reuters.com/legal/litigation/us-fdas-drug-division-chief-resigns-amid-ethics-concerns-lawsuit-2025-11-03/" TargetMode="External"/><Relationship Id="rId20" Type="http://schemas.openxmlformats.org/officeDocument/2006/relationships/hyperlink" Target="https://www.afslaw.com/perspectives/health-care-counsel-blog/massachusetts-enacts-drug-pricing-legislation-introducing-pbm" TargetMode="External"/><Relationship Id="rId29" Type="http://schemas.openxmlformats.org/officeDocument/2006/relationships/hyperlink" Target="https://www.justice.gov/opa/pr/doj-hhs-false-claims-act-working-group" TargetMode="Externa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ag.ny.gov/press-release/2024/attorney-general-james-secures-over-270-million-multistate-settlement-principle" TargetMode="External"/><Relationship Id="rId11" Type="http://schemas.openxmlformats.org/officeDocument/2006/relationships/hyperlink" Target="https://www.justice.gov/opa/pr/wound-graft-company-owners-sentenced-12b-health-care-fraud-and-agree-pay-309m-resolve-civil" TargetMode="External"/><Relationship Id="rId24" Type="http://schemas.openxmlformats.org/officeDocument/2006/relationships/hyperlink" Target="https://www.advisory.com/daily-briefing/2025/10/13/around-the-nation" TargetMode="External"/><Relationship Id="rId5" Type="http://schemas.openxmlformats.org/officeDocument/2006/relationships/hyperlink" Target="https://www.colonialheightsva.gov/AgendaCenter/ViewFile/Item/7986?fileID=12126" TargetMode="External"/><Relationship Id="rId15" Type="http://schemas.openxmlformats.org/officeDocument/2006/relationships/hyperlink" Target="https://www.reuters.com/business/healthcare-pharmaceuticals/organon-ceo-kevin-ali-resign-after-probe-into-wholesaler-sales-practices-2025-10-27/" TargetMode="External"/><Relationship Id="rId23" Type="http://schemas.openxmlformats.org/officeDocument/2006/relationships/hyperlink" Target="https://www.gov.ca.gov/2025/10/16/governor-newsom-announces-affordable-calrx-insulin-11-a-pen-will-soon-be-available-for-purchase/" TargetMode="External"/><Relationship Id="rId28" Type="http://schemas.microsoft.com/office/2007/relationships/hdphoto" Target="../media/hdphoto66.wdp"/><Relationship Id="rId10" Type="http://schemas.openxmlformats.org/officeDocument/2006/relationships/hyperlink" Target="https://www.justice.gov/opa/pr/arizona-couple-pleads-guilty-12b-health-care-fraud" TargetMode="External"/><Relationship Id="rId19" Type="http://schemas.openxmlformats.org/officeDocument/2006/relationships/hyperlink" Target="https://www.amcp.org/letters-statements-analysis/legislative-update-california-governor-signs-pbm-reform-bill" TargetMode="External"/><Relationship Id="rId31" Type="http://schemas.openxmlformats.org/officeDocument/2006/relationships/hyperlink" Target="https://www.prnewswire.com/news-releases/in-a-major-win-for-vanda-a-federal-appeals-court-overturns-fdas-order-denying-approval-of-hetlioz-for-the-treatment-of-jet-lag-disorder-302531842.html" TargetMode="External"/><Relationship Id="rId4" Type="http://schemas.openxmlformats.org/officeDocument/2006/relationships/hyperlink" Target="https://www.hikma.com/news/hikma-announces-agreement-in-principle-for-nationwide-us-opioid-settlement-framework/" TargetMode="External"/><Relationship Id="rId9" Type="http://schemas.openxmlformats.org/officeDocument/2006/relationships/hyperlink" Target="https://www.justice.gov/opa/pr/national-health-care-fraud-takedown-results-324-defendants-charged-connection-over-146" TargetMode="External"/><Relationship Id="rId14" Type="http://schemas.openxmlformats.org/officeDocument/2006/relationships/hyperlink" Target="https://www.ratemds.com/doctor-ratings/890750/Dr-Kingsley+R.-Chin-Wilton+Manors-FL.html/" TargetMode="External"/><Relationship Id="rId22" Type="http://schemas.openxmlformats.org/officeDocument/2006/relationships/hyperlink" Target="https://www.frierlevitt.com/articles/new-pbm-rules-and-regulations-in-oklahoma/" TargetMode="External"/><Relationship Id="rId27" Type="http://schemas.openxmlformats.org/officeDocument/2006/relationships/image" Target="../media/image274.png"/><Relationship Id="rId30" Type="http://schemas.openxmlformats.org/officeDocument/2006/relationships/hyperlink" Target="https://www.biospace.com/fda/vanda-sues-fda-again-this-time-over-off-label-use-of-hetlioz-for-jet-lag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.gov/news-events/press-announcements/fda-takes-steps-enhance-state-importation-programs-help-lower-prescription-drug-prices" TargetMode="External"/><Relationship Id="rId13" Type="http://schemas.openxmlformats.org/officeDocument/2006/relationships/hyperlink" Target="https://www.hoganlovells.com/en/publications/first-circuit-upholds-but-for-causation-standard-for-false-claims-act-cases-premised-on-anti-kickback-statute-violations" TargetMode="External"/><Relationship Id="rId18" Type="http://schemas.openxmlformats.org/officeDocument/2006/relationships/hyperlink" Target="https://chinadigitaltimes.net/2025/01/chinas-drug-evaluation-center-curtails-public-data-access-amid-generic-medications-scandal-whistleblower-deletes-weibo-account/" TargetMode="External"/><Relationship Id="rId26" Type="http://schemas.openxmlformats.org/officeDocument/2006/relationships/hyperlink" Target="https://www.pmcpa.org.uk/cases/completed-cases/case02720824-complainantchief-executive-v-gsk/" TargetMode="External"/><Relationship Id="rId3" Type="http://schemas.openxmlformats.org/officeDocument/2006/relationships/hyperlink" Target="https://www.pharmexec.com/view/fda-sends-decision-letter-vanda-pharmaceuticals-nda-hetlioz" TargetMode="External"/><Relationship Id="rId21" Type="http://schemas.openxmlformats.org/officeDocument/2006/relationships/hyperlink" Target="https://www.raps.org/news-and-articles/news-articles/2025/12/eu-legislators-reach-agreement-on-landmark-pharmac" TargetMode="External"/><Relationship Id="rId7" Type="http://schemas.openxmlformats.org/officeDocument/2006/relationships/hyperlink" Target="https://www.fda.gov/medical-devices/in-vitro-diagnostics/laboratory-developed-tests" TargetMode="External"/><Relationship Id="rId12" Type="http://schemas.openxmlformats.org/officeDocument/2006/relationships/hyperlink" Target="https://oig.hhs.gov/compliance/advisory-opinions/25-08/" TargetMode="External"/><Relationship Id="rId17" Type="http://schemas.openxmlformats.org/officeDocument/2006/relationships/hyperlink" Target="https://www.justice.gov/opa/pr/doj-hhs-false-claims-act-working-group" TargetMode="External"/><Relationship Id="rId25" Type="http://schemas.openxmlformats.org/officeDocument/2006/relationships/hyperlink" Target="https://www.raps.org/News-and-Articles/News-Articles/2025/7/Asia-Pacific-Roundup-DRAP-publishes-guidance-on-tr" TargetMode="External"/><Relationship Id="rId2" Type="http://schemas.openxmlformats.org/officeDocument/2006/relationships/notesSlide" Target="../notesSlides/notesSlide64.xml"/><Relationship Id="rId16" Type="http://schemas.openxmlformats.org/officeDocument/2006/relationships/hyperlink" Target="https://www.hoganlovells.com/en/publications/cms-announces-voluntary-generous-medicaid-mostfavorednation-drug-pricing-model-planned-to-launch" TargetMode="External"/><Relationship Id="rId20" Type="http://schemas.openxmlformats.org/officeDocument/2006/relationships/hyperlink" Target="https://www.pymnts.com/cpi-posts/astrazeneca-pfizer-and-sanovel-among-17-drugmakers-fined-by-turkish-regulator/" TargetMode="External"/><Relationship Id="rId29" Type="http://schemas.openxmlformats.org/officeDocument/2006/relationships/image" Target="../media/image274.png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fda.gov/regulatory-information/search-fda-guidance-documents/promotional-labeling-and-advertising-considerations-prescription-biological-reference-products" TargetMode="External"/><Relationship Id="rId11" Type="http://schemas.openxmlformats.org/officeDocument/2006/relationships/hyperlink" Target="https://oig.hhs.gov/compliance/advisory-opinions/25-04/" TargetMode="External"/><Relationship Id="rId24" Type="http://schemas.openxmlformats.org/officeDocument/2006/relationships/hyperlink" Target="https://www.hsa.gov.sg/announcements/regulatory-updates/update-for-guidelines-on-risk-classification-of-samd-and-qualification-of-clinical-decision-support-software-(cdss)" TargetMode="External"/><Relationship Id="rId5" Type="http://schemas.openxmlformats.org/officeDocument/2006/relationships/hyperlink" Target="https://www.fda.gov/media/184871/download" TargetMode="External"/><Relationship Id="rId15" Type="http://schemas.openxmlformats.org/officeDocument/2006/relationships/hyperlink" Target="https://www.lw.com/en/insights/bipartisan-bill-aims-to-expand-sunshine-act-reporting-for-manufacturers" TargetMode="External"/><Relationship Id="rId23" Type="http://schemas.openxmlformats.org/officeDocument/2006/relationships/hyperlink" Target="https://www.jdsupra.com/legalnews/china-s-2025-anti-unfair-competition-9805564/" TargetMode="External"/><Relationship Id="rId28" Type="http://schemas.openxmlformats.org/officeDocument/2006/relationships/hyperlink" Target="https://www.abpi.org.uk/media/news/2025/march/novo-nordisk-abpi-membership-restored/" TargetMode="External"/><Relationship Id="rId10" Type="http://schemas.openxmlformats.org/officeDocument/2006/relationships/hyperlink" Target="https://btlaw.com/en/insights/alerts/2025/hhs-oig-issues-favorable-opinion-on-drug-manufacturers-free-genetic-testing-counseling-for-patients" TargetMode="External"/><Relationship Id="rId19" Type="http://schemas.openxmlformats.org/officeDocument/2006/relationships/hyperlink" Target="https://www.reuters.com/business/healthcare-pharmaceuticals/australia-blocks-cosette-pharmaceuticals-bid-buy-mayne-pharma-2025-11-21/" TargetMode="External"/><Relationship Id="rId4" Type="http://schemas.openxmlformats.org/officeDocument/2006/relationships/hyperlink" Target="https://www.ropesgray.com/en/insights/alerts/2025/01/fda-finalizes-guidance-on-communication-of-scientific-information" TargetMode="External"/><Relationship Id="rId9" Type="http://schemas.openxmlformats.org/officeDocument/2006/relationships/hyperlink" Target="https://www.fda.gov/regulatory-information/search-fda-guidance-documents/use-real-world-evidence-support-regulatory-decision-making-medical-devices" TargetMode="External"/><Relationship Id="rId14" Type="http://schemas.openxmlformats.org/officeDocument/2006/relationships/hyperlink" Target="https://www.afslaw.com/perspectives/investigations-blog/medtronic-fca-claims-survive-reconsideration-despite-first" TargetMode="External"/><Relationship Id="rId22" Type="http://schemas.openxmlformats.org/officeDocument/2006/relationships/hyperlink" Target="https://www.gov.uk/government/news/uk-france-and-switzerland-announce-new-anti-corruption-alliance" TargetMode="External"/><Relationship Id="rId27" Type="http://schemas.openxmlformats.org/officeDocument/2006/relationships/hyperlink" Target="https://www.pmcpa.org.uk/cases/completed-cases/auth3760423-complainant-v-gsk/" TargetMode="External"/><Relationship Id="rId30" Type="http://schemas.microsoft.com/office/2007/relationships/hdphoto" Target="../media/hdphoto68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artis.com/news/media-releases/novartis-receives-fda-approval-rhapsido-remibrutinib-only-oral-targeted-btki-treatment-chronic-spontaneous-urticaria-csu" TargetMode="External"/><Relationship Id="rId13" Type="http://schemas.openxmlformats.org/officeDocument/2006/relationships/hyperlink" Target="https://ciberspring.com/articles/fda-is-using-ai-to-police-drug-advertising-across-social-and-digital-channels/" TargetMode="External"/><Relationship Id="rId18" Type="http://schemas.openxmlformats.org/officeDocument/2006/relationships/hyperlink" Target="https://freemusicarchive.org/music/timtaj/back-in-business/the-serious-business/" TargetMode="External"/><Relationship Id="rId3" Type="http://schemas.openxmlformats.org/officeDocument/2006/relationships/hyperlink" Target="https://www.fiercepharma.com/pharma/2025-drug-approvals" TargetMode="External"/><Relationship Id="rId21" Type="http://schemas.microsoft.com/office/2007/relationships/hdphoto" Target="../media/hdphoto69.wdp"/><Relationship Id="rId7" Type="http://schemas.openxmlformats.org/officeDocument/2006/relationships/hyperlink" Target="https://investor.insmed.com/2025-08-12-FDA-Approves-BRINSUPRI-TM-brensocatib-as-the-First-and-Only-Treatment-for-Non-Cystic-Fibrosis-Bronchiectasis,-a-Serious,-Chronic-Lung-Disease" TargetMode="External"/><Relationship Id="rId12" Type="http://schemas.openxmlformats.org/officeDocument/2006/relationships/hyperlink" Target="https://www.dlapiper.com/en/insights/publications/2025/07/relaunch-of-doj-hhs-working-group-reinforces-false-claims-act-enforcement-focus" TargetMode="External"/><Relationship Id="rId17" Type="http://schemas.openxmlformats.org/officeDocument/2006/relationships/hyperlink" Target="https://freemusicarchive.org/music/bodleasons/corporate-collection/aspiration-1/" TargetMode="External"/><Relationship Id="rId2" Type="http://schemas.openxmlformats.org/officeDocument/2006/relationships/notesSlide" Target="../notesSlides/notesSlide65.xml"/><Relationship Id="rId16" Type="http://schemas.openxmlformats.org/officeDocument/2006/relationships/hyperlink" Target="https://freemusicarchive.org/music/audiocoffee/corporate/serious-corporate/" TargetMode="External"/><Relationship Id="rId20" Type="http://schemas.openxmlformats.org/officeDocument/2006/relationships/image" Target="../media/image274.png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strazeneca.com/media-centre/press-releases/2025/dato-dxd-approved-in-us-for-hr-p-breast-cancer.html" TargetMode="External"/><Relationship Id="rId11" Type="http://schemas.openxmlformats.org/officeDocument/2006/relationships/hyperlink" Target="https://www.gsk.com/en-gb/media/press-releases/exdensur-depemokimab-approved-by-us-fda-for-the-treatment-of-severe-asthma/" TargetMode="External"/><Relationship Id="rId5" Type="http://schemas.openxmlformats.org/officeDocument/2006/relationships/hyperlink" Target="https://www.fda.gov/vaccines-blood-biologics/development-approval-process-cber/2025-biological-approvals" TargetMode="External"/><Relationship Id="rId15" Type="http://schemas.openxmlformats.org/officeDocument/2006/relationships/hyperlink" Target="https://www.pharma-mkting.com/uncategorized/fda-digital-promotion-updates-2025-what-pharma-marketers-must-know/" TargetMode="External"/><Relationship Id="rId10" Type="http://schemas.openxmlformats.org/officeDocument/2006/relationships/hyperlink" Target="https://ir.cytokinetics.com/press-releases/press-release-details/2025/Cytokinetics-Announces-FDA-Approval-of-MYQORZO-aficamten-for-the-Treatment-of-Adults-with-Symptomatic-Obstructive-Hypertrophic-Cardiomyopathy-to-Improve-Functional-Capacity-and-Symptoms/default.aspx" TargetMode="External"/><Relationship Id="rId19" Type="http://schemas.openxmlformats.org/officeDocument/2006/relationships/hyperlink" Target="https://freemusicarchive.org/music/lite-saturation/single/corporate-1/" TargetMode="External"/><Relationship Id="rId4" Type="http://schemas.openxmlformats.org/officeDocument/2006/relationships/hyperlink" Target="https://www.fda.gov/drugs/novel-drug-approvals-fda/novel-drug-approvals-2025" TargetMode="External"/><Relationship Id="rId9" Type="http://schemas.openxmlformats.org/officeDocument/2006/relationships/hyperlink" Target="https://www.jnj.com/media-center/press-releases/johnson-johnson-receives-fda-approval-for-imaavytm-nipocalimab-aahu-a-new-fcrn-blocker-offering-long-lasting-disease-control-in-the-broadest-population-of-people-living-with-generalized-myasthenia-gravis-gmg" TargetMode="External"/><Relationship Id="rId14" Type="http://schemas.openxmlformats.org/officeDocument/2006/relationships/hyperlink" Target="https://www.fda.gov/news-events/press-announcements/fda-launches-crackdown-deceptive-drug-advertising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notesSlide" Target="../notesSlides/notesSlide66.xml"/><Relationship Id="rId7" Type="http://schemas.openxmlformats.org/officeDocument/2006/relationships/hyperlink" Target="https://events.teams.microsoft.com/event/7848d831-bae1-4fee-a045-388ac81c46bf@dc5f2910-3f50-4b96-acd7-889af1063798" TargetMode="Externa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hyperlink" Target="http://www.potomacriverpartners.com/" TargetMode="External"/><Relationship Id="rId5" Type="http://schemas.openxmlformats.org/officeDocument/2006/relationships/hyperlink" Target="mailto:ContactUs@potomacriverpartners.com" TargetMode="External"/><Relationship Id="rId4" Type="http://schemas.openxmlformats.org/officeDocument/2006/relationships/image" Target="../media/image27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20.png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21" Type="http://schemas.openxmlformats.org/officeDocument/2006/relationships/image" Target="../media/image53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50" Type="http://schemas.openxmlformats.org/officeDocument/2006/relationships/image" Target="../media/image8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29" Type="http://schemas.openxmlformats.org/officeDocument/2006/relationships/image" Target="../media/image60.png"/><Relationship Id="rId11" Type="http://schemas.openxmlformats.org/officeDocument/2006/relationships/image" Target="../media/image44.png"/><Relationship Id="rId24" Type="http://schemas.openxmlformats.org/officeDocument/2006/relationships/image" Target="../media/image24.png"/><Relationship Id="rId32" Type="http://schemas.openxmlformats.org/officeDocument/2006/relationships/image" Target="../media/image63.png"/><Relationship Id="rId37" Type="http://schemas.openxmlformats.org/officeDocument/2006/relationships/image" Target="../media/image68.png"/><Relationship Id="rId40" Type="http://schemas.openxmlformats.org/officeDocument/2006/relationships/image" Target="../media/image71.png"/><Relationship Id="rId45" Type="http://schemas.openxmlformats.org/officeDocument/2006/relationships/image" Target="../media/image76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5.jpe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31" Type="http://schemas.openxmlformats.org/officeDocument/2006/relationships/image" Target="../media/image62.png"/><Relationship Id="rId44" Type="http://schemas.openxmlformats.org/officeDocument/2006/relationships/image" Target="../media/image75.jpe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4.png"/><Relationship Id="rId48" Type="http://schemas.openxmlformats.org/officeDocument/2006/relationships/image" Target="../media/image79.png"/><Relationship Id="rId8" Type="http://schemas.openxmlformats.org/officeDocument/2006/relationships/image" Target="../media/image41.png"/><Relationship Id="rId51" Type="http://schemas.openxmlformats.org/officeDocument/2006/relationships/image" Target="../media/image82.pn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20" Type="http://schemas.openxmlformats.org/officeDocument/2006/relationships/image" Target="../media/image52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45461C8-A358-0A02-1F7C-AA2677A03B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574" y="-1"/>
            <a:ext cx="12191092" cy="6858001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9C568185-25E8-B406-2EC9-CBB10D6B9601}"/>
              </a:ext>
            </a:extLst>
          </p:cNvPr>
          <p:cNvSpPr/>
          <p:nvPr/>
        </p:nvSpPr>
        <p:spPr>
          <a:xfrm flipH="1" flipV="1">
            <a:off x="4438650" y="3043252"/>
            <a:ext cx="7753350" cy="3814747"/>
          </a:xfrm>
          <a:prstGeom prst="rect">
            <a:avLst/>
          </a:prstGeom>
          <a:gradFill flip="none" rotWithShape="1">
            <a:gsLst>
              <a:gs pos="47000">
                <a:schemeClr val="tx1">
                  <a:alpha val="0"/>
                </a:schemeClr>
              </a:gs>
              <a:gs pos="10000">
                <a:srgbClr val="04032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8278F-1A17-C858-5F36-D11048943261}"/>
              </a:ext>
            </a:extLst>
          </p:cNvPr>
          <p:cNvSpPr txBox="1">
            <a:spLocks/>
          </p:cNvSpPr>
          <p:nvPr/>
        </p:nvSpPr>
        <p:spPr>
          <a:xfrm>
            <a:off x="750636" y="255603"/>
            <a:ext cx="8196319" cy="27876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ckwell Nova Light" panose="02060303020205020403" pitchFamily="18" charset="0"/>
                <a:ea typeface="+mj-ea"/>
                <a:cs typeface="+mj-cs"/>
              </a:defRPr>
            </a:lvl1pPr>
          </a:lstStyle>
          <a:p>
            <a:r>
              <a:rPr lang="en-US" sz="7500" spc="50">
                <a:solidFill>
                  <a:srgbClr val="00B0F0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b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</a:br>
            <a: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Year-in-Review</a:t>
            </a:r>
            <a:r>
              <a:rPr lang="en-US" sz="75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r>
              <a:rPr lang="en-US" sz="7500" spc="50">
                <a:solidFill>
                  <a:srgbClr val="00E1FF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2025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390AC2C0-AA97-32DE-C3E7-4DB4C03357A4}"/>
              </a:ext>
            </a:extLst>
          </p:cNvPr>
          <p:cNvGrpSpPr>
            <a:grpSpLocks noChangeAspect="1"/>
          </p:cNvGrpSpPr>
          <p:nvPr/>
        </p:nvGrpSpPr>
        <p:grpSpPr>
          <a:xfrm>
            <a:off x="9337457" y="5347448"/>
            <a:ext cx="2261318" cy="839041"/>
            <a:chOff x="4181189" y="2739104"/>
            <a:chExt cx="3821905" cy="1418081"/>
          </a:xfrm>
        </p:grpSpPr>
        <p:grpSp>
          <p:nvGrpSpPr>
            <p:cNvPr id="7" name="Graphic 3">
              <a:extLst>
                <a:ext uri="{FF2B5EF4-FFF2-40B4-BE49-F238E27FC236}">
                  <a16:creationId xmlns:a16="http://schemas.microsoft.com/office/drawing/2014/main" id="{AD965017-9A73-FCD1-6438-7C3CD7348EBC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0" name="Graphic 3">
                <a:extLst>
                  <a:ext uri="{FF2B5EF4-FFF2-40B4-BE49-F238E27FC236}">
                    <a16:creationId xmlns:a16="http://schemas.microsoft.com/office/drawing/2014/main" id="{9329D132-512A-45EC-535D-356B8CD58D43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5F6A295-5C4C-0E71-F795-B9142095431F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7C28A00-1FFB-0992-9977-AE96BCEDE64B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0F3426C-C5DA-E11B-B562-6B9C81093D5C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8AA91B9-20F2-E8F0-5258-5CC9480939D9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EDB7C63-32F6-0DF7-463E-11E741D73AAC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41F487F-05F1-CEE8-C77D-21DB4ADFF290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721A30-ED22-4074-9364-099F10575177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6F9FDA9-5E54-7EA3-4B8F-4919F559C5E2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F2293617-B0E2-2FBF-FE7B-196A12347127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9907F4DF-2278-DE3B-B6CB-77ED57B27FCB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D785624-6589-4249-1DF8-5D805E905E61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00EF1DEA-4CA0-B43A-0108-027795C46D65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61EA6BF-2DF7-7A9C-3984-2B3892354E33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20C6C12B-1F21-FA51-03C0-AA00CAA4F88E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3BADD84-725C-69E0-5D9E-808FAA92F9C5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798A6DD-764F-DCB3-1076-20BC7AFA24F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682081F7-BF76-096D-7FD4-82233A015DAA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B1473A26-D67C-4D1C-D698-E54FAFFD9F08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63B4FA3-335F-5753-FD29-7A6791300F55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64C52D60-BF28-4704-D976-E229ECC58580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236040BB-C2F1-F6DD-CA40-F90C45ACEC2E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E05396A-3E62-D87A-4836-2E0D7B3C3DB4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1BBC51-97BA-9BA1-6F5C-5BCB99BF1478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06A4C5-BEDB-83B2-6ADE-10AD3C86DCE1}"/>
              </a:ext>
            </a:extLst>
          </p:cNvPr>
          <p:cNvSpPr txBox="1"/>
          <p:nvPr/>
        </p:nvSpPr>
        <p:spPr>
          <a:xfrm>
            <a:off x="747154" y="538017"/>
            <a:ext cx="33931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300">
                <a:solidFill>
                  <a:schemeClr val="bg1"/>
                </a:solidFill>
                <a:latin typeface="AvenirNext LT Pro Regular" panose="020B0503020202020204" pitchFamily="34" charset="77"/>
              </a:rPr>
              <a:t>18TH ANNUAL</a:t>
            </a:r>
          </a:p>
        </p:txBody>
      </p:sp>
    </p:spTree>
    <p:extLst>
      <p:ext uri="{BB962C8B-B14F-4D97-AF65-F5344CB8AC3E}">
        <p14:creationId xmlns:p14="http://schemas.microsoft.com/office/powerpoint/2010/main" val="148085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10E6D-8C48-727B-EC7C-F79C5C9A6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CAF7C3-351F-13E1-6127-3728DBF413B3}"/>
              </a:ext>
            </a:extLst>
          </p:cNvPr>
          <p:cNvSpPr txBox="1">
            <a:spLocks/>
          </p:cNvSpPr>
          <p:nvPr/>
        </p:nvSpPr>
        <p:spPr>
          <a:xfrm>
            <a:off x="-1927344" y="713684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Scrutiny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2D08E42-2961-754B-091E-EDAB52CBA856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831BDF-5488-73FD-E10D-B049E5351552}"/>
              </a:ext>
            </a:extLst>
          </p:cNvPr>
          <p:cNvGrpSpPr/>
          <p:nvPr/>
        </p:nvGrpSpPr>
        <p:grpSpPr>
          <a:xfrm>
            <a:off x="520820" y="2209725"/>
            <a:ext cx="5800469" cy="1416146"/>
            <a:chOff x="547324" y="1991916"/>
            <a:chExt cx="5800469" cy="1416146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82F4969D-10FE-D933-6EC9-B3C1E9771F2B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1991916"/>
              <a:ext cx="5800469" cy="1416146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3917512"/>
                <a:gd name="csY0" fmla="*/ 0 h 1235668"/>
                <a:gd name="csX1" fmla="*/ 3253927 w 3917512"/>
                <a:gd name="csY1" fmla="*/ 0 h 1235668"/>
                <a:gd name="csX2" fmla="*/ 3917512 w 3917512"/>
                <a:gd name="csY2" fmla="*/ 1235668 h 1235668"/>
                <a:gd name="csX3" fmla="*/ 0 w 3917512"/>
                <a:gd name="csY3" fmla="*/ 1235668 h 1235668"/>
                <a:gd name="csX4" fmla="*/ 0 w 3917512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917512" h="1235668">
                  <a:moveTo>
                    <a:pt x="0" y="0"/>
                  </a:moveTo>
                  <a:lnTo>
                    <a:pt x="3253927" y="0"/>
                  </a:lnTo>
                  <a:lnTo>
                    <a:pt x="3917512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DF6A100-A40C-571A-DDD3-D9D627F6295C}"/>
                </a:ext>
              </a:extLst>
            </p:cNvPr>
            <p:cNvSpPr txBox="1">
              <a:spLocks/>
            </p:cNvSpPr>
            <p:nvPr/>
          </p:nvSpPr>
          <p:spPr>
            <a:xfrm>
              <a:off x="793774" y="2262554"/>
              <a:ext cx="4579042" cy="87940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2400" spc="2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Senators investigate pharma- telehealth partnerships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248DF0-781D-AF7E-10BF-44158CE20CBF}"/>
              </a:ext>
            </a:extLst>
          </p:cNvPr>
          <p:cNvSpPr txBox="1"/>
          <p:nvPr/>
        </p:nvSpPr>
        <p:spPr>
          <a:xfrm>
            <a:off x="6736263" y="2362687"/>
            <a:ext cx="4131277" cy="1186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spc="-40">
                <a:latin typeface="Avenir Next LT Pro" panose="020B0504020202020204" pitchFamily="34" charset="77"/>
                <a:cs typeface="Gill Sans" panose="020B0502020104020203" pitchFamily="34" charset="-79"/>
              </a:rPr>
              <a:t>Raise concerns on data sharing, promotional influence, and conflicts of interest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4BE8CF2-162D-D148-FDBE-DDA06C0B021E}"/>
              </a:ext>
            </a:extLst>
          </p:cNvPr>
          <p:cNvSpPr/>
          <p:nvPr/>
        </p:nvSpPr>
        <p:spPr>
          <a:xfrm rot="5400000">
            <a:off x="5782991" y="2688779"/>
            <a:ext cx="619828" cy="374469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45EDDE-098C-85BC-AA1C-2A3FE8DC4855}"/>
              </a:ext>
            </a:extLst>
          </p:cNvPr>
          <p:cNvSpPr txBox="1">
            <a:spLocks/>
          </p:cNvSpPr>
          <p:nvPr/>
        </p:nvSpPr>
        <p:spPr>
          <a:xfrm>
            <a:off x="5098263" y="5475267"/>
            <a:ext cx="1657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Sen. Dick Durbin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(D-IL)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1A876D3-3428-B120-9678-659D4456638F}"/>
              </a:ext>
            </a:extLst>
          </p:cNvPr>
          <p:cNvSpPr txBox="1">
            <a:spLocks/>
          </p:cNvSpPr>
          <p:nvPr/>
        </p:nvSpPr>
        <p:spPr>
          <a:xfrm>
            <a:off x="8841937" y="5454628"/>
            <a:ext cx="1558914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Rep. Dave Taylor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(R-OH)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6ABE7FC-93F8-9F51-E8A6-A25A34495A82}"/>
              </a:ext>
            </a:extLst>
          </p:cNvPr>
          <p:cNvSpPr txBox="1">
            <a:spLocks/>
          </p:cNvSpPr>
          <p:nvPr/>
        </p:nvSpPr>
        <p:spPr>
          <a:xfrm>
            <a:off x="6822727" y="5454629"/>
            <a:ext cx="1821437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Sen. Bernie Sanders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(I-VT)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6BCD4DE-F486-29D2-132A-E0E86240B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0766" y="3618634"/>
            <a:ext cx="2390828" cy="1764792"/>
          </a:xfrm>
          <a:prstGeom prst="parallelogram">
            <a:avLst>
              <a:gd name="adj" fmla="val 44524"/>
            </a:avLst>
          </a:prstGeom>
          <a:solidFill>
            <a:schemeClr val="tx1"/>
          </a:solidFill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D1758E4-4517-4DFF-5956-8920FA356D31}"/>
              </a:ext>
            </a:extLst>
          </p:cNvPr>
          <p:cNvGrpSpPr/>
          <p:nvPr/>
        </p:nvGrpSpPr>
        <p:grpSpPr>
          <a:xfrm>
            <a:off x="520820" y="4047124"/>
            <a:ext cx="5482415" cy="1416145"/>
            <a:chOff x="547324" y="2111470"/>
            <a:chExt cx="5601686" cy="1416145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04C8595-3FD1-61C2-83D3-F829ABC2A320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2111470"/>
              <a:ext cx="5601686" cy="1416145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3917512"/>
                <a:gd name="csY0" fmla="*/ 0 h 1235668"/>
                <a:gd name="csX1" fmla="*/ 3253927 w 3917512"/>
                <a:gd name="csY1" fmla="*/ 0 h 1235668"/>
                <a:gd name="csX2" fmla="*/ 3917512 w 3917512"/>
                <a:gd name="csY2" fmla="*/ 1235668 h 1235668"/>
                <a:gd name="csX3" fmla="*/ 0 w 3917512"/>
                <a:gd name="csY3" fmla="*/ 1235668 h 1235668"/>
                <a:gd name="csX4" fmla="*/ 0 w 3917512"/>
                <a:gd name="csY4" fmla="*/ 0 h 1235668"/>
                <a:gd name="csX0" fmla="*/ 0 w 3783258"/>
                <a:gd name="csY0" fmla="*/ 0 h 1235668"/>
                <a:gd name="csX1" fmla="*/ 3253927 w 3783258"/>
                <a:gd name="csY1" fmla="*/ 0 h 1235668"/>
                <a:gd name="csX2" fmla="*/ 3783258 w 3783258"/>
                <a:gd name="csY2" fmla="*/ 1235668 h 1235668"/>
                <a:gd name="csX3" fmla="*/ 0 w 3783258"/>
                <a:gd name="csY3" fmla="*/ 1235668 h 1235668"/>
                <a:gd name="csX4" fmla="*/ 0 w 3783258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783258" h="1235668">
                  <a:moveTo>
                    <a:pt x="0" y="0"/>
                  </a:moveTo>
                  <a:lnTo>
                    <a:pt x="3253927" y="0"/>
                  </a:lnTo>
                  <a:lnTo>
                    <a:pt x="3783258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C289EA05-1CA1-CB24-F89B-BE3143991B3A}"/>
                </a:ext>
              </a:extLst>
            </p:cNvPr>
            <p:cNvSpPr txBox="1">
              <a:spLocks/>
            </p:cNvSpPr>
            <p:nvPr/>
          </p:nvSpPr>
          <p:spPr>
            <a:xfrm>
              <a:off x="793774" y="2381739"/>
              <a:ext cx="4260988" cy="88453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2400" spc="2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Legislators make bipartisan push for stricter DTC rules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6344B12-BFF3-C769-359D-1EBC43D149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2921" y="3610763"/>
            <a:ext cx="2390828" cy="1764792"/>
          </a:xfrm>
          <a:prstGeom prst="parallelogram">
            <a:avLst>
              <a:gd name="adj" fmla="val 45093"/>
            </a:avLst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70F6F2-7302-94A0-3809-D50E322876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3316" y="3618634"/>
            <a:ext cx="2390827" cy="1764792"/>
          </a:xfrm>
          <a:prstGeom prst="parallelogram">
            <a:avLst>
              <a:gd name="adj" fmla="val 44524"/>
            </a:avLst>
          </a:prstGeom>
        </p:spPr>
      </p:pic>
      <p:sp>
        <p:nvSpPr>
          <p:cNvPr id="36" name="Triangle 35">
            <a:extLst>
              <a:ext uri="{FF2B5EF4-FFF2-40B4-BE49-F238E27FC236}">
                <a16:creationId xmlns:a16="http://schemas.microsoft.com/office/drawing/2014/main" id="{23C99FA8-862B-1D43-C4F9-97F82668D25B}"/>
              </a:ext>
            </a:extLst>
          </p:cNvPr>
          <p:cNvSpPr/>
          <p:nvPr/>
        </p:nvSpPr>
        <p:spPr>
          <a:xfrm rot="5400000">
            <a:off x="4969861" y="3741314"/>
            <a:ext cx="619828" cy="374469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8B4077-223F-43EE-DFBF-DB218A78DDBC}"/>
              </a:ext>
            </a:extLst>
          </p:cNvPr>
          <p:cNvGrpSpPr/>
          <p:nvPr/>
        </p:nvGrpSpPr>
        <p:grpSpPr>
          <a:xfrm flipH="1">
            <a:off x="-4636442" y="1991932"/>
            <a:ext cx="4937168" cy="2926432"/>
            <a:chOff x="547326" y="1991932"/>
            <a:chExt cx="4937168" cy="292643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F89BC850-455C-7384-AC81-454A14C98745}"/>
                </a:ext>
              </a:extLst>
            </p:cNvPr>
            <p:cNvSpPr txBox="1">
              <a:spLocks/>
            </p:cNvSpPr>
            <p:nvPr/>
          </p:nvSpPr>
          <p:spPr>
            <a:xfrm>
              <a:off x="547326" y="1991932"/>
              <a:ext cx="4937168" cy="2926432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sX0" fmla="*/ 0 w 4457403"/>
                <a:gd name="csY0" fmla="*/ 0 h 1235668"/>
                <a:gd name="csX1" fmla="*/ 3364925 w 4457403"/>
                <a:gd name="csY1" fmla="*/ 0 h 1235668"/>
                <a:gd name="csX2" fmla="*/ 4457403 w 4457403"/>
                <a:gd name="csY2" fmla="*/ 1235668 h 1235668"/>
                <a:gd name="csX3" fmla="*/ 0 w 4457403"/>
                <a:gd name="csY3" fmla="*/ 1235668 h 1235668"/>
                <a:gd name="csX4" fmla="*/ 0 w 4457403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57403" h="1235668">
                  <a:moveTo>
                    <a:pt x="0" y="0"/>
                  </a:moveTo>
                  <a:lnTo>
                    <a:pt x="3364925" y="0"/>
                  </a:lnTo>
                  <a:lnTo>
                    <a:pt x="4457403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F0CE">
                <a:alpha val="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4FBC1-C286-067B-0731-C1AF4D1F4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57" y="2280850"/>
              <a:ext cx="1739960" cy="685254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3735FA9-97A2-BAAA-FF83-58B261D4F44E}"/>
                </a:ext>
              </a:extLst>
            </p:cNvPr>
            <p:cNvSpPr txBox="1">
              <a:spLocks/>
            </p:cNvSpPr>
            <p:nvPr/>
          </p:nvSpPr>
          <p:spPr>
            <a:xfrm>
              <a:off x="838912" y="3452423"/>
              <a:ext cx="3703353" cy="12003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Finds 12 companies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in violation of ABPI Code  across 20 cases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F8178F-CA9A-B76E-3765-9AFD79EF649B}"/>
              </a:ext>
            </a:extLst>
          </p:cNvPr>
          <p:cNvSpPr txBox="1">
            <a:spLocks/>
          </p:cNvSpPr>
          <p:nvPr/>
        </p:nvSpPr>
        <p:spPr>
          <a:xfrm>
            <a:off x="1961764" y="716368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 DTC Scrutiny Continues to Grow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4AE7AF-6A6E-DD57-D733-590790A4991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86F6F-C2F5-9E3A-0003-E51135BAE062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154681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  <p:bldP spid="20" grpId="1" animBg="1"/>
      <p:bldP spid="23" grpId="0"/>
      <p:bldP spid="28" grpId="0"/>
      <p:bldP spid="29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0169-B98F-8F61-75EE-3C85AE292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3FED6FF9-43B2-530E-C493-26CC4081A8B4}"/>
              </a:ext>
            </a:extLst>
          </p:cNvPr>
          <p:cNvGrpSpPr/>
          <p:nvPr/>
        </p:nvGrpSpPr>
        <p:grpSpPr>
          <a:xfrm>
            <a:off x="547326" y="1991932"/>
            <a:ext cx="4937168" cy="2926432"/>
            <a:chOff x="547326" y="1991932"/>
            <a:chExt cx="4937168" cy="2926432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A2BBF4B6-E424-4068-8DB1-F6122CFF7C0D}"/>
                </a:ext>
              </a:extLst>
            </p:cNvPr>
            <p:cNvSpPr txBox="1">
              <a:spLocks/>
            </p:cNvSpPr>
            <p:nvPr/>
          </p:nvSpPr>
          <p:spPr>
            <a:xfrm>
              <a:off x="547326" y="1991932"/>
              <a:ext cx="4937168" cy="2926432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sX0" fmla="*/ 0 w 4457403"/>
                <a:gd name="csY0" fmla="*/ 0 h 1235668"/>
                <a:gd name="csX1" fmla="*/ 3364925 w 4457403"/>
                <a:gd name="csY1" fmla="*/ 0 h 1235668"/>
                <a:gd name="csX2" fmla="*/ 4457403 w 4457403"/>
                <a:gd name="csY2" fmla="*/ 1235668 h 1235668"/>
                <a:gd name="csX3" fmla="*/ 0 w 4457403"/>
                <a:gd name="csY3" fmla="*/ 1235668 h 1235668"/>
                <a:gd name="csX4" fmla="*/ 0 w 4457403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457403" h="1235668">
                  <a:moveTo>
                    <a:pt x="0" y="0"/>
                  </a:moveTo>
                  <a:lnTo>
                    <a:pt x="3364925" y="0"/>
                  </a:lnTo>
                  <a:lnTo>
                    <a:pt x="4457403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CF0CE">
                <a:alpha val="2300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0A67A5-2294-CFA3-9D84-33557F62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57" y="2280850"/>
              <a:ext cx="1739960" cy="685254"/>
            </a:xfrm>
            <a:prstGeom prst="rect">
              <a:avLst/>
            </a:prstGeom>
          </p:spPr>
        </p:pic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BFFCF1A3-9DFA-6FEC-B4F1-8FC8CC67DC0F}"/>
                </a:ext>
              </a:extLst>
            </p:cNvPr>
            <p:cNvSpPr txBox="1">
              <a:spLocks/>
            </p:cNvSpPr>
            <p:nvPr/>
          </p:nvSpPr>
          <p:spPr>
            <a:xfrm>
              <a:off x="838912" y="3452423"/>
              <a:ext cx="3703353" cy="12003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Finds 12 companies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in violation of ABPI Code  across 20 cases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16F72A-E8B1-33F5-F356-B10B1A4DF90A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 DTC Scrutiny Continues to Grow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63FC2-A505-03C6-2DEA-1321A2AA593D}"/>
              </a:ext>
            </a:extLst>
          </p:cNvPr>
          <p:cNvGrpSpPr/>
          <p:nvPr/>
        </p:nvGrpSpPr>
        <p:grpSpPr>
          <a:xfrm>
            <a:off x="6185724" y="2054779"/>
            <a:ext cx="5218651" cy="3780763"/>
            <a:chOff x="6185724" y="2054779"/>
            <a:chExt cx="5218651" cy="3780763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506D2C3D-C367-0B0D-273E-FB6F20CB6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134" y="2054779"/>
              <a:ext cx="1537968" cy="41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GlaxoSmithKline Logo and symbol, meaning, history, PNG, brand">
              <a:extLst>
                <a:ext uri="{FF2B5EF4-FFF2-40B4-BE49-F238E27FC236}">
                  <a16:creationId xmlns:a16="http://schemas.microsoft.com/office/drawing/2014/main" id="{08E16808-0412-FE0E-8DE3-337AE55DC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584" y="2072369"/>
              <a:ext cx="974959" cy="54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8">
              <a:extLst>
                <a:ext uri="{FF2B5EF4-FFF2-40B4-BE49-F238E27FC236}">
                  <a16:creationId xmlns:a16="http://schemas.microsoft.com/office/drawing/2014/main" id="{C39EC074-4EE5-FE68-B8AC-667E49D93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9750" y="3228853"/>
              <a:ext cx="1354625" cy="312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8">
              <a:extLst>
                <a:ext uri="{FF2B5EF4-FFF2-40B4-BE49-F238E27FC236}">
                  <a16:creationId xmlns:a16="http://schemas.microsoft.com/office/drawing/2014/main" id="{794BEF5E-5E2F-21C4-2652-BBEA6C4F9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979" y="5340596"/>
              <a:ext cx="1046801" cy="42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2">
              <a:extLst>
                <a:ext uri="{FF2B5EF4-FFF2-40B4-BE49-F238E27FC236}">
                  <a16:creationId xmlns:a16="http://schemas.microsoft.com/office/drawing/2014/main" id="{A254A2BD-D4FA-2F01-27D2-D5562A1BDF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836" y="5133804"/>
              <a:ext cx="1566380" cy="70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Download Gilead Logo PNG Image for Free">
              <a:extLst>
                <a:ext uri="{FF2B5EF4-FFF2-40B4-BE49-F238E27FC236}">
                  <a16:creationId xmlns:a16="http://schemas.microsoft.com/office/drawing/2014/main" id="{A90C8853-40BC-F6F6-F5B3-0EAA40458A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1177" y="2145851"/>
              <a:ext cx="1403372" cy="40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LEO Pharma Logo PNG Transparent &amp; SVG Vector - Freebie Supply">
              <a:extLst>
                <a:ext uri="{FF2B5EF4-FFF2-40B4-BE49-F238E27FC236}">
                  <a16:creationId xmlns:a16="http://schemas.microsoft.com/office/drawing/2014/main" id="{10832123-B8D5-E3FD-782E-18E9B8FF3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214" y="2869838"/>
              <a:ext cx="871895" cy="87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6863F6DF-BB5A-196C-48A5-40BDD2B95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274" y="4058913"/>
              <a:ext cx="1187263" cy="74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4E7B7C9-CABE-4161-85AB-85CDEAAB9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307" y="5192626"/>
              <a:ext cx="1373229" cy="633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9D76892-5AA1-CA29-0F3C-5E1DCD8D1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9719836" y="4356201"/>
              <a:ext cx="1633252" cy="244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Jazz Pharmaceuticals">
              <a:extLst>
                <a:ext uri="{FF2B5EF4-FFF2-40B4-BE49-F238E27FC236}">
                  <a16:creationId xmlns:a16="http://schemas.microsoft.com/office/drawing/2014/main" id="{2288457E-6897-BAE4-2104-0FD58D246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5724" y="2917898"/>
              <a:ext cx="1692000" cy="57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vartis Logo, symbol, meaning, history, PNG, brand">
              <a:extLst>
                <a:ext uri="{FF2B5EF4-FFF2-40B4-BE49-F238E27FC236}">
                  <a16:creationId xmlns:a16="http://schemas.microsoft.com/office/drawing/2014/main" id="{165A3E64-C613-D3B4-C563-276BD16AD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838" y="4045774"/>
              <a:ext cx="1342541" cy="75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riangle 3">
            <a:extLst>
              <a:ext uri="{FF2B5EF4-FFF2-40B4-BE49-F238E27FC236}">
                <a16:creationId xmlns:a16="http://schemas.microsoft.com/office/drawing/2014/main" id="{D4AF2D18-170C-D09D-56F9-19097B5B0539}"/>
              </a:ext>
            </a:extLst>
          </p:cNvPr>
          <p:cNvSpPr/>
          <p:nvPr/>
        </p:nvSpPr>
        <p:spPr>
          <a:xfrm rot="5400000">
            <a:off x="4410578" y="2622170"/>
            <a:ext cx="619828" cy="374469"/>
          </a:xfrm>
          <a:prstGeom prst="triangle">
            <a:avLst/>
          </a:prstGeom>
          <a:ln w="12700">
            <a:solidFill>
              <a:srgbClr val="3EEA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E4BE49-C6A8-B5E8-DDDF-618587C922BA}"/>
              </a:ext>
            </a:extLst>
          </p:cNvPr>
          <p:cNvSpPr txBox="1">
            <a:spLocks/>
          </p:cNvSpPr>
          <p:nvPr/>
        </p:nvSpPr>
        <p:spPr>
          <a:xfrm>
            <a:off x="-1245919" y="7402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4CC96-5274-9B39-57FD-44712114ECF2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406B33-5CA1-5708-05CE-A7998954EDAD}"/>
              </a:ext>
            </a:extLst>
          </p:cNvPr>
          <p:cNvPicPr>
            <a:picLocks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367186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500">
        <p159:morph option="byObject"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B6B88-F75A-8BF1-570E-EE5B7005A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465366-DB4F-3B4B-8492-84749DC6203C}"/>
              </a:ext>
            </a:extLst>
          </p:cNvPr>
          <p:cNvSpPr/>
          <p:nvPr/>
        </p:nvSpPr>
        <p:spPr>
          <a:xfrm>
            <a:off x="242888" y="6315075"/>
            <a:ext cx="3671887" cy="54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7BD12-1CF5-5AAE-53CD-231C51D80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772"/>
          <a:stretch>
            <a:fillRect/>
          </a:stretch>
        </p:blipFill>
        <p:spPr>
          <a:xfrm flipH="1">
            <a:off x="0" y="1"/>
            <a:ext cx="1219072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2ACD9F-E0D8-4E21-81E2-FD34E98EE8A0}"/>
              </a:ext>
            </a:extLst>
          </p:cNvPr>
          <p:cNvSpPr/>
          <p:nvPr/>
        </p:nvSpPr>
        <p:spPr>
          <a:xfrm>
            <a:off x="-2" y="-1"/>
            <a:ext cx="7823201" cy="6857999"/>
          </a:xfrm>
          <a:prstGeom prst="rect">
            <a:avLst/>
          </a:prstGeom>
          <a:gradFill flip="none" rotWithShape="1">
            <a:gsLst>
              <a:gs pos="62000">
                <a:schemeClr val="tx2">
                  <a:lumMod val="50000"/>
                  <a:alpha val="0"/>
                </a:schemeClr>
              </a:gs>
              <a:gs pos="22000">
                <a:schemeClr val="tx1">
                  <a:lumMod val="0"/>
                  <a:alpha val="19018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50B018-E471-51D1-C84A-17C0A027AF4B}"/>
              </a:ext>
            </a:extLst>
          </p:cNvPr>
          <p:cNvSpPr/>
          <p:nvPr/>
        </p:nvSpPr>
        <p:spPr>
          <a:xfrm>
            <a:off x="0" y="-2"/>
            <a:ext cx="12190730" cy="6583682"/>
          </a:xfrm>
          <a:prstGeom prst="rect">
            <a:avLst/>
          </a:prstGeom>
          <a:gradFill flip="none" rotWithShape="1">
            <a:gsLst>
              <a:gs pos="25000">
                <a:schemeClr val="tx2">
                  <a:lumMod val="50000"/>
                </a:schemeClr>
              </a:gs>
              <a:gs pos="46000">
                <a:schemeClr val="tx2">
                  <a:lumMod val="50000"/>
                  <a:alpha val="86000"/>
                </a:schemeClr>
              </a:gs>
              <a:gs pos="70000">
                <a:schemeClr val="tx2">
                  <a:lumMod val="50000"/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FBBB4B2D-1A27-0E32-FDD6-6E028505F5DB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00BF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6F2FFA-D887-6094-D3CA-920AFCA8923D}"/>
              </a:ext>
            </a:extLst>
          </p:cNvPr>
          <p:cNvSpPr txBox="1">
            <a:spLocks/>
          </p:cNvSpPr>
          <p:nvPr/>
        </p:nvSpPr>
        <p:spPr>
          <a:xfrm>
            <a:off x="658426" y="1756554"/>
            <a:ext cx="10009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EVOLVING AI &amp; </a:t>
            </a:r>
          </a:p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DIGITAL HEALTH STANDARDS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C222CC9-C5D5-5FBC-01CB-A9123F914165}"/>
              </a:ext>
            </a:extLst>
          </p:cNvPr>
          <p:cNvSpPr/>
          <p:nvPr/>
        </p:nvSpPr>
        <p:spPr>
          <a:xfrm flipV="1">
            <a:off x="5015730" y="699037"/>
            <a:ext cx="1967166" cy="1057513"/>
          </a:xfrm>
          <a:prstGeom prst="parallelogram">
            <a:avLst/>
          </a:prstGeom>
          <a:noFill/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83409E-873D-F0CE-A286-5E17B3F6FF0C}"/>
              </a:ext>
            </a:extLst>
          </p:cNvPr>
          <p:cNvSpPr txBox="1">
            <a:spLocks/>
          </p:cNvSpPr>
          <p:nvPr/>
        </p:nvSpPr>
        <p:spPr>
          <a:xfrm>
            <a:off x="560765" y="2217435"/>
            <a:ext cx="6422131" cy="17235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25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216AF-4B73-F503-D3E3-23096785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DECE2D-4309-BACC-A1C5-4B6299EABC4E}"/>
              </a:ext>
            </a:extLst>
          </p:cNvPr>
          <p:cNvSpPr/>
          <p:nvPr/>
        </p:nvSpPr>
        <p:spPr>
          <a:xfrm>
            <a:off x="242888" y="6315075"/>
            <a:ext cx="3671887" cy="54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F49099BA-5D14-D8FD-3E69-88A41A2E350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B2DCF25-AC03-31B0-939E-4543644C3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772"/>
          <a:stretch>
            <a:fillRect/>
          </a:stretch>
        </p:blipFill>
        <p:spPr>
          <a:xfrm>
            <a:off x="9847846" y="912900"/>
            <a:ext cx="2480632" cy="1540239"/>
          </a:xfrm>
          <a:prstGeom prst="parallelogram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9754BC-17C6-6B07-F65A-E98FF1921D47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E28B6-92DC-1B63-3D27-9D7F5D405FB7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189227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9C475698-EE8F-76CB-B63E-88C1FDCDD6D1}"/>
              </a:ext>
            </a:extLst>
          </p:cNvPr>
          <p:cNvSpPr/>
          <p:nvPr/>
        </p:nvSpPr>
        <p:spPr>
          <a:xfrm>
            <a:off x="10668646" y="4268075"/>
            <a:ext cx="2362576" cy="959018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79839417-62FD-A611-5EE1-CBF4501779EC}"/>
              </a:ext>
            </a:extLst>
          </p:cNvPr>
          <p:cNvSpPr/>
          <p:nvPr/>
        </p:nvSpPr>
        <p:spPr>
          <a:xfrm>
            <a:off x="10941620" y="2587241"/>
            <a:ext cx="2166719" cy="154023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4522BE27-6380-10F3-B50C-EDF08C62D744}"/>
              </a:ext>
            </a:extLst>
          </p:cNvPr>
          <p:cNvSpPr/>
          <p:nvPr/>
        </p:nvSpPr>
        <p:spPr>
          <a:xfrm>
            <a:off x="9850700" y="1056329"/>
            <a:ext cx="2477778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FA7B7795-6DC4-2384-F67A-4D7A90CB7EBE}"/>
              </a:ext>
            </a:extLst>
          </p:cNvPr>
          <p:cNvSpPr/>
          <p:nvPr/>
        </p:nvSpPr>
        <p:spPr>
          <a:xfrm>
            <a:off x="8641957" y="4647954"/>
            <a:ext cx="2026689" cy="1124573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446479E-309A-A485-9AF5-9F5FEECCA9DD}"/>
              </a:ext>
            </a:extLst>
          </p:cNvPr>
          <p:cNvSpPr txBox="1">
            <a:spLocks/>
          </p:cNvSpPr>
          <p:nvPr/>
        </p:nvSpPr>
        <p:spPr>
          <a:xfrm>
            <a:off x="437523" y="3075360"/>
            <a:ext cx="4415832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launches Data Security Program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A8575E-78F5-1A32-43DC-907F71F214A4}"/>
              </a:ext>
            </a:extLst>
          </p:cNvPr>
          <p:cNvGrpSpPr/>
          <p:nvPr/>
        </p:nvGrpSpPr>
        <p:grpSpPr>
          <a:xfrm>
            <a:off x="7590217" y="2587241"/>
            <a:ext cx="3597524" cy="1933964"/>
            <a:chOff x="6267644" y="4501514"/>
            <a:chExt cx="3597524" cy="1933964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C9209751-7A38-FAF7-5901-D9E5388F457C}"/>
                </a:ext>
              </a:extLst>
            </p:cNvPr>
            <p:cNvSpPr/>
            <p:nvPr/>
          </p:nvSpPr>
          <p:spPr>
            <a:xfrm>
              <a:off x="6267644" y="4501514"/>
              <a:ext cx="3597524" cy="1933964"/>
            </a:xfrm>
            <a:prstGeom prst="parallelogram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36ECB268-25C7-C038-5F75-6C6352A8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78440" y="4694097"/>
              <a:ext cx="1576391" cy="1576391"/>
            </a:xfrm>
            <a:prstGeom prst="rect">
              <a:avLst/>
            </a:prstGeom>
            <a:ln w="14146" cap="flat">
              <a:noFill/>
              <a:prstDash val="solid"/>
              <a:miter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241D742-9413-8695-E895-74CD0847D4CD}"/>
              </a:ext>
            </a:extLst>
          </p:cNvPr>
          <p:cNvSpPr txBox="1">
            <a:spLocks/>
          </p:cNvSpPr>
          <p:nvPr/>
        </p:nvSpPr>
        <p:spPr>
          <a:xfrm>
            <a:off x="2821603" y="3075360"/>
            <a:ext cx="5544067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launches AI tool “Elsa” to modernize agency functions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79AF90-0308-F81F-4D84-9263C6296A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5344597" y="259668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37" name="Parallelogram 36">
            <a:extLst>
              <a:ext uri="{FF2B5EF4-FFF2-40B4-BE49-F238E27FC236}">
                <a16:creationId xmlns:a16="http://schemas.microsoft.com/office/drawing/2014/main" id="{78D4F3BB-38D6-99D6-5FED-7E9920548FE2}"/>
              </a:ext>
            </a:extLst>
          </p:cNvPr>
          <p:cNvSpPr/>
          <p:nvPr/>
        </p:nvSpPr>
        <p:spPr>
          <a:xfrm>
            <a:off x="7590217" y="2587241"/>
            <a:ext cx="3597524" cy="193396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3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5D4C8-7DC0-2626-AC44-88DFBC2A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1946A9C-CF14-EE0D-33FC-3917F1C1CEE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5690" y="2572793"/>
            <a:ext cx="2271363" cy="2503375"/>
          </a:xfrm>
          <a:prstGeom prst="parallelogram">
            <a:avLst>
              <a:gd name="adj" fmla="val 26201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3889905-7CEC-827E-22DD-832B006463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>
            <a:off x="7592514" y="259668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4EB4E6A-6749-BA46-2B84-2A939A36A232}"/>
              </a:ext>
            </a:extLst>
          </p:cNvPr>
          <p:cNvSpPr/>
          <p:nvPr/>
        </p:nvSpPr>
        <p:spPr>
          <a:xfrm>
            <a:off x="7590217" y="2587241"/>
            <a:ext cx="3597524" cy="193396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30815-8F04-CA1C-5471-09F937C1EA7B}"/>
              </a:ext>
            </a:extLst>
          </p:cNvPr>
          <p:cNvGrpSpPr/>
          <p:nvPr/>
        </p:nvGrpSpPr>
        <p:grpSpPr>
          <a:xfrm flipH="1">
            <a:off x="10062936" y="2587241"/>
            <a:ext cx="3597524" cy="1933964"/>
            <a:chOff x="6267644" y="4501514"/>
            <a:chExt cx="3597524" cy="1933964"/>
          </a:xfrm>
          <a:noFill/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57773B42-263E-D174-681F-175240E5DA3F}"/>
                </a:ext>
              </a:extLst>
            </p:cNvPr>
            <p:cNvSpPr/>
            <p:nvPr/>
          </p:nvSpPr>
          <p:spPr>
            <a:xfrm>
              <a:off x="6267644" y="4501514"/>
              <a:ext cx="3597524" cy="1933964"/>
            </a:xfrm>
            <a:prstGeom prst="parallelogram">
              <a:avLst/>
            </a:prstGeom>
            <a:grpFill/>
            <a:ln w="1270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3695604-96C2-6E1B-98F1-9F107026B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78440" y="4694097"/>
              <a:ext cx="1576391" cy="1576391"/>
            </a:xfrm>
            <a:prstGeom prst="rect">
              <a:avLst/>
            </a:prstGeom>
            <a:grpFill/>
            <a:ln w="14146" cap="flat">
              <a:noFill/>
              <a:prstDash val="solid"/>
              <a:miter/>
            </a:ln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0EF81E-3FAB-6752-75AA-27C8CCD9D52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0692B8E7-C8C0-27B5-2589-6CCC82B4E92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CF72-0166-8688-82D9-4E0E69163B8D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3962B21-E3A7-A69E-494F-2A025BB150BB}"/>
              </a:ext>
            </a:extLst>
          </p:cNvPr>
          <p:cNvSpPr txBox="1">
            <a:spLocks/>
          </p:cNvSpPr>
          <p:nvPr/>
        </p:nvSpPr>
        <p:spPr>
          <a:xfrm>
            <a:off x="-2812266" y="787172"/>
            <a:ext cx="594248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Regulatory oversight tightens on digital-health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3978346-5C23-15DB-D5B7-AF21964C9D68}"/>
              </a:ext>
            </a:extLst>
          </p:cNvPr>
          <p:cNvSpPr/>
          <p:nvPr/>
        </p:nvSpPr>
        <p:spPr>
          <a:xfrm>
            <a:off x="10725690" y="2573593"/>
            <a:ext cx="2272017" cy="2503374"/>
          </a:xfrm>
          <a:prstGeom prst="parallelogram">
            <a:avLst>
              <a:gd name="adj" fmla="val 26201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2F94F803-6194-4C3B-94B4-4D192BEF9EE3}"/>
              </a:ext>
            </a:extLst>
          </p:cNvPr>
          <p:cNvSpPr/>
          <p:nvPr/>
        </p:nvSpPr>
        <p:spPr>
          <a:xfrm>
            <a:off x="10191894" y="1056329"/>
            <a:ext cx="1754119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376440E-9C3C-939E-6796-F7CF1E63F2E1}"/>
              </a:ext>
            </a:extLst>
          </p:cNvPr>
          <p:cNvSpPr/>
          <p:nvPr/>
        </p:nvSpPr>
        <p:spPr>
          <a:xfrm>
            <a:off x="8911778" y="4675251"/>
            <a:ext cx="1774419" cy="85209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9C7990-A5DE-667E-C4D3-ACE9517241F0}"/>
              </a:ext>
            </a:extLst>
          </p:cNvPr>
          <p:cNvSpPr txBox="1">
            <a:spLocks/>
          </p:cNvSpPr>
          <p:nvPr/>
        </p:nvSpPr>
        <p:spPr>
          <a:xfrm>
            <a:off x="437522" y="3075360"/>
            <a:ext cx="5544067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launches “Elsa” AI tool to modernize agency functions</a:t>
            </a: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5E128845-544D-F88F-6B50-A2A669506FA4}"/>
              </a:ext>
            </a:extLst>
          </p:cNvPr>
          <p:cNvSpPr/>
          <p:nvPr/>
        </p:nvSpPr>
        <p:spPr>
          <a:xfrm>
            <a:off x="11734946" y="1056329"/>
            <a:ext cx="2477778" cy="138479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7298F10-CA49-0999-94F1-2C0EE4C5C3A1}"/>
              </a:ext>
            </a:extLst>
          </p:cNvPr>
          <p:cNvSpPr txBox="1">
            <a:spLocks/>
          </p:cNvSpPr>
          <p:nvPr/>
        </p:nvSpPr>
        <p:spPr>
          <a:xfrm>
            <a:off x="-2207916" y="3075360"/>
            <a:ext cx="4415832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launches Data Security Program</a:t>
            </a:r>
          </a:p>
        </p:txBody>
      </p:sp>
    </p:spTree>
    <p:extLst>
      <p:ext uri="{BB962C8B-B14F-4D97-AF65-F5344CB8AC3E}">
        <p14:creationId xmlns:p14="http://schemas.microsoft.com/office/powerpoint/2010/main" val="763279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7E0F2-6B5A-7B6A-F59D-D906CA61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804F3A-8B48-52FB-1F69-51A0A197B373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348492" y="4409005"/>
            <a:ext cx="2000301" cy="1554480"/>
          </a:xfrm>
          <a:prstGeom prst="parallelogram">
            <a:avLst>
              <a:gd name="adj" fmla="val 26201"/>
            </a:avLst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D023571-9532-5905-E419-5876139F3A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513"/>
          <a:stretch>
            <a:fillRect/>
          </a:stretch>
        </p:blipFill>
        <p:spPr>
          <a:xfrm flipH="1">
            <a:off x="826008" y="4404007"/>
            <a:ext cx="1631058" cy="1076058"/>
          </a:xfrm>
          <a:prstGeom prst="parallelogram">
            <a:avLst>
              <a:gd name="adj" fmla="val 24637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A7C2ACD-7D19-74D4-5F65-B12227C980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62"/>
          <a:stretch>
            <a:fillRect/>
          </a:stretch>
        </p:blipFill>
        <p:spPr>
          <a:xfrm flipH="1">
            <a:off x="2348491" y="4409431"/>
            <a:ext cx="2000305" cy="1540406"/>
          </a:xfrm>
          <a:prstGeom prst="parallelogram">
            <a:avLst>
              <a:gd name="adj" fmla="val 24623"/>
            </a:avLst>
          </a:prstGeom>
          <a:ln w="127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97A96-A2BC-3207-2500-0D8180A96A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667874" y="2364138"/>
            <a:ext cx="3601372" cy="1937435"/>
          </a:xfrm>
          <a:prstGeom prst="parallelogram">
            <a:avLst>
              <a:gd name="adj" fmla="val 24937"/>
            </a:avLst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E7CDB-37D4-EB6A-9E1D-6F9AD3D6A50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1"/>
          <a:stretch>
            <a:fillRect/>
          </a:stretch>
        </p:blipFill>
        <p:spPr>
          <a:xfrm flipH="1">
            <a:off x="654226" y="2364138"/>
            <a:ext cx="3601372" cy="1937435"/>
          </a:xfrm>
          <a:prstGeom prst="parallelogram">
            <a:avLst>
              <a:gd name="adj" fmla="val 24937"/>
            </a:avLst>
          </a:prstGeom>
        </p:spPr>
      </p:pic>
      <p:sp>
        <p:nvSpPr>
          <p:cNvPr id="35" name="Parallelogram 34">
            <a:extLst>
              <a:ext uri="{FF2B5EF4-FFF2-40B4-BE49-F238E27FC236}">
                <a16:creationId xmlns:a16="http://schemas.microsoft.com/office/drawing/2014/main" id="{1B919284-861E-1F17-14B2-3C9EC6E212FE}"/>
              </a:ext>
            </a:extLst>
          </p:cNvPr>
          <p:cNvSpPr/>
          <p:nvPr/>
        </p:nvSpPr>
        <p:spPr>
          <a:xfrm flipH="1">
            <a:off x="823213" y="4423074"/>
            <a:ext cx="1633853" cy="105699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ED079E12-6413-2A0F-915A-D27CDF7A1A57}"/>
              </a:ext>
            </a:extLst>
          </p:cNvPr>
          <p:cNvSpPr/>
          <p:nvPr/>
        </p:nvSpPr>
        <p:spPr>
          <a:xfrm rot="10800000" flipH="1">
            <a:off x="2348504" y="4409005"/>
            <a:ext cx="2000299" cy="155447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4D642-251F-85A0-2B7E-FB2682EF374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EA656A90-1284-ABEB-FCB3-D19F3DC1B83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E3E3B3C0-A3B4-97DB-03AD-79834BB26C18}"/>
              </a:ext>
            </a:extLst>
          </p:cNvPr>
          <p:cNvSpPr/>
          <p:nvPr/>
        </p:nvSpPr>
        <p:spPr>
          <a:xfrm rot="10800000" flipH="1">
            <a:off x="658075" y="2362205"/>
            <a:ext cx="3597523" cy="1941215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46242410-4A9D-7BFE-8940-76162591F053}"/>
              </a:ext>
            </a:extLst>
          </p:cNvPr>
          <p:cNvSpPr/>
          <p:nvPr/>
        </p:nvSpPr>
        <p:spPr>
          <a:xfrm flipH="1">
            <a:off x="-1491306" y="2734619"/>
            <a:ext cx="2466019" cy="154620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CC050-8E98-2BF9-6050-EE5073B36F70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B2511-30C6-1F09-BA29-9E63D53101BF}"/>
              </a:ext>
            </a:extLst>
          </p:cNvPr>
          <p:cNvSpPr txBox="1">
            <a:spLocks/>
          </p:cNvSpPr>
          <p:nvPr/>
        </p:nvSpPr>
        <p:spPr>
          <a:xfrm>
            <a:off x="5440680" y="2346134"/>
            <a:ext cx="5925312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expands AI oversight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0123A3-FADA-99E6-676B-4A2A19F55B2D}"/>
              </a:ext>
            </a:extLst>
          </p:cNvPr>
          <p:cNvSpPr txBox="1">
            <a:spLocks/>
          </p:cNvSpPr>
          <p:nvPr/>
        </p:nvSpPr>
        <p:spPr>
          <a:xfrm>
            <a:off x="-2812266" y="787172"/>
            <a:ext cx="594248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Regulatory oversight tightens on digital-health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B9989-D090-4AB2-3D35-E9CCC6F87D3E}"/>
              </a:ext>
            </a:extLst>
          </p:cNvPr>
          <p:cNvSpPr txBox="1"/>
          <p:nvPr/>
        </p:nvSpPr>
        <p:spPr>
          <a:xfrm>
            <a:off x="5440680" y="3030883"/>
            <a:ext cx="62261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Defines data quality and model expectations</a:t>
            </a:r>
            <a:endParaRPr lang="en-US" sz="2200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08352-D34B-632E-7F27-A0B494012A4E}"/>
              </a:ext>
            </a:extLst>
          </p:cNvPr>
          <p:cNvSpPr txBox="1"/>
          <p:nvPr/>
        </p:nvSpPr>
        <p:spPr>
          <a:xfrm>
            <a:off x="5440680" y="3655775"/>
            <a:ext cx="5925312" cy="78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5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Creates </a:t>
            </a:r>
            <a:r>
              <a:rPr lang="en-US" sz="2200" b="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CMS pathway for pre-authorization of digital health devices</a:t>
            </a:r>
          </a:p>
        </p:txBody>
      </p:sp>
    </p:spTree>
    <p:extLst>
      <p:ext uri="{BB962C8B-B14F-4D97-AF65-F5344CB8AC3E}">
        <p14:creationId xmlns:p14="http://schemas.microsoft.com/office/powerpoint/2010/main" val="1058160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9D04B3-FCB6-6916-BFCB-B08D4C30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4785D1F-4D48-68A3-141B-C674A1A30859}"/>
              </a:ext>
            </a:extLst>
          </p:cNvPr>
          <p:cNvSpPr txBox="1">
            <a:spLocks/>
          </p:cNvSpPr>
          <p:nvPr/>
        </p:nvSpPr>
        <p:spPr>
          <a:xfrm>
            <a:off x="2905458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237EC5-99BF-16F0-15BE-B8E25D507F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6506" y="4452889"/>
            <a:ext cx="1864948" cy="1449295"/>
          </a:xfrm>
          <a:prstGeom prst="parallelogram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707063-090A-E41B-78EB-B650E8796D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982" y="4444360"/>
            <a:ext cx="1523297" cy="1006538"/>
          </a:xfrm>
          <a:prstGeom prst="parallelogram">
            <a:avLst/>
          </a:prstGeom>
        </p:spPr>
      </p:pic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7DC0AA0-8074-2FAD-A9EE-7F76F1A2DC37}"/>
              </a:ext>
            </a:extLst>
          </p:cNvPr>
          <p:cNvSpPr/>
          <p:nvPr/>
        </p:nvSpPr>
        <p:spPr>
          <a:xfrm>
            <a:off x="265982" y="4452890"/>
            <a:ext cx="1523297" cy="985468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DFCE7A10-411E-52FE-4A90-D2A8A3023030}"/>
              </a:ext>
            </a:extLst>
          </p:cNvPr>
          <p:cNvSpPr/>
          <p:nvPr/>
        </p:nvSpPr>
        <p:spPr>
          <a:xfrm rot="10800000">
            <a:off x="1576506" y="4452889"/>
            <a:ext cx="1864947" cy="144929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C12B8-89C7-5754-7F6E-F9F99EE1966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5110A534-56E2-2DCF-BFA5-6D5D5F2B6CB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5864BB84-3DA0-F30E-8412-33BE17960884}"/>
              </a:ext>
            </a:extLst>
          </p:cNvPr>
          <p:cNvSpPr/>
          <p:nvPr/>
        </p:nvSpPr>
        <p:spPr>
          <a:xfrm rot="10800000">
            <a:off x="547288" y="2524645"/>
            <a:ext cx="3351738" cy="180859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113383C-5B79-281B-95FE-E1DA98921810}"/>
              </a:ext>
            </a:extLst>
          </p:cNvPr>
          <p:cNvSpPr/>
          <p:nvPr/>
        </p:nvSpPr>
        <p:spPr>
          <a:xfrm>
            <a:off x="-1686501" y="2764435"/>
            <a:ext cx="2466019" cy="1546204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0996-CC48-64E9-BB04-A0A423FE2DC7}"/>
              </a:ext>
            </a:extLst>
          </p:cNvPr>
          <p:cNvSpPr txBox="1">
            <a:spLocks/>
          </p:cNvSpPr>
          <p:nvPr/>
        </p:nvSpPr>
        <p:spPr>
          <a:xfrm>
            <a:off x="416110" y="787172"/>
            <a:ext cx="6285479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9A0DF4-4A3D-8E12-0638-B4A801107F26}"/>
              </a:ext>
            </a:extLst>
          </p:cNvPr>
          <p:cNvSpPr txBox="1">
            <a:spLocks/>
          </p:cNvSpPr>
          <p:nvPr/>
        </p:nvSpPr>
        <p:spPr>
          <a:xfrm>
            <a:off x="5440680" y="2947748"/>
            <a:ext cx="5354455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Updates Code of Ethics reflecting digital practices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6F342B-981E-61DC-F70D-EC73FCCFDE50}"/>
              </a:ext>
            </a:extLst>
          </p:cNvPr>
          <p:cNvSpPr txBox="1">
            <a:spLocks/>
          </p:cNvSpPr>
          <p:nvPr/>
        </p:nvSpPr>
        <p:spPr>
          <a:xfrm>
            <a:off x="5042980" y="1338626"/>
            <a:ext cx="1795261" cy="26776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FDA establishes structured oversight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EF7E87-C169-1373-3DD7-3DCB0FB4DE77}"/>
              </a:ext>
            </a:extLst>
          </p:cNvPr>
          <p:cNvSpPr txBox="1">
            <a:spLocks/>
          </p:cNvSpPr>
          <p:nvPr/>
        </p:nvSpPr>
        <p:spPr>
          <a:xfrm>
            <a:off x="5047488" y="2761283"/>
            <a:ext cx="2478727" cy="1815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DOJ expands AI-related data security enforcement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CABE3C-B47B-A34D-2020-DA5EC57D4EC8}"/>
              </a:ext>
            </a:extLst>
          </p:cNvPr>
          <p:cNvGrpSpPr/>
          <p:nvPr/>
        </p:nvGrpSpPr>
        <p:grpSpPr>
          <a:xfrm>
            <a:off x="547288" y="2524645"/>
            <a:ext cx="3964554" cy="1808592"/>
            <a:chOff x="547288" y="2524645"/>
            <a:chExt cx="3964554" cy="1808592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5BE493A4-4827-1DD9-6660-23396728B860}"/>
                </a:ext>
              </a:extLst>
            </p:cNvPr>
            <p:cNvSpPr/>
            <p:nvPr/>
          </p:nvSpPr>
          <p:spPr>
            <a:xfrm>
              <a:off x="547288" y="2524645"/>
              <a:ext cx="3964554" cy="1808592"/>
            </a:xfrm>
            <a:prstGeom prst="parallelogram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0" name="Picture 2" descr="Welcome AdvaMed - Bio Nebraska">
              <a:extLst>
                <a:ext uri="{FF2B5EF4-FFF2-40B4-BE49-F238E27FC236}">
                  <a16:creationId xmlns:a16="http://schemas.microsoft.com/office/drawing/2014/main" id="{C4673DAB-901D-55D1-9D53-AE58EF641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825" y="3070173"/>
              <a:ext cx="2888541" cy="770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7D5E26-7B9C-6F8B-55D2-160416FC3276}"/>
              </a:ext>
            </a:extLst>
          </p:cNvPr>
          <p:cNvSpPr txBox="1">
            <a:spLocks/>
          </p:cNvSpPr>
          <p:nvPr/>
        </p:nvSpPr>
        <p:spPr>
          <a:xfrm>
            <a:off x="2905458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68274-2F57-6AAC-3F82-8980EADF38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317870" y="3447904"/>
            <a:ext cx="2616540" cy="1554808"/>
          </a:xfrm>
          <a:prstGeom prst="parallelogram">
            <a:avLst>
              <a:gd name="adj" fmla="val 24539"/>
            </a:avLst>
          </a:prstGeom>
        </p:spPr>
      </p:pic>
    </p:spTree>
    <p:extLst>
      <p:ext uri="{BB962C8B-B14F-4D97-AF65-F5344CB8AC3E}">
        <p14:creationId xmlns:p14="http://schemas.microsoft.com/office/powerpoint/2010/main" val="50735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746F7-C6B0-5AC8-EFA4-CD769838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3822DA-A5B6-1710-0972-F1C766580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2710" y="3046645"/>
            <a:ext cx="2519555" cy="1699685"/>
          </a:xfrm>
          <a:prstGeom prst="parallelogram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61D7D8-091C-B3E4-C6B2-3FBFA7D7F9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7661" y="1362947"/>
            <a:ext cx="2616540" cy="1554808"/>
          </a:xfrm>
          <a:prstGeom prst="parallelogram">
            <a:avLst>
              <a:gd name="adj" fmla="val 24539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AC2BF5-4281-113D-7DDF-2135960C5C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42" b="-578"/>
          <a:stretch>
            <a:fillRect/>
          </a:stretch>
        </p:blipFill>
        <p:spPr>
          <a:xfrm>
            <a:off x="6867155" y="3969090"/>
            <a:ext cx="2139849" cy="1582317"/>
          </a:xfrm>
          <a:prstGeom prst="parallelogram">
            <a:avLst/>
          </a:prstGeom>
          <a:solidFill>
            <a:srgbClr val="003399"/>
          </a:solidFill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BBD051B6-3E74-BD2D-6F5F-EEFC7F040DD0}"/>
              </a:ext>
            </a:extLst>
          </p:cNvPr>
          <p:cNvSpPr/>
          <p:nvPr/>
        </p:nvSpPr>
        <p:spPr>
          <a:xfrm>
            <a:off x="10883255" y="4733667"/>
            <a:ext cx="1870437" cy="1360254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466C0-2658-DBA2-2ED8-35554651EC2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8A48954-A8C2-D44B-DEAF-7B9C00E49912}"/>
              </a:ext>
            </a:extLst>
          </p:cNvPr>
          <p:cNvSpPr/>
          <p:nvPr/>
        </p:nvSpPr>
        <p:spPr>
          <a:xfrm>
            <a:off x="9827661" y="1362947"/>
            <a:ext cx="2616540" cy="155448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7EDD706F-5D43-506A-0BB7-FB442635F5E0}"/>
              </a:ext>
            </a:extLst>
          </p:cNvPr>
          <p:cNvSpPr/>
          <p:nvPr/>
        </p:nvSpPr>
        <p:spPr>
          <a:xfrm>
            <a:off x="8962710" y="3046645"/>
            <a:ext cx="2519555" cy="168895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5C5BDF96-99BE-6CC7-4341-4D9B4E19B6EE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4E7E54FE-AD5A-2D5A-1CC8-E2BAB01201BE}"/>
              </a:ext>
            </a:extLst>
          </p:cNvPr>
          <p:cNvSpPr/>
          <p:nvPr/>
        </p:nvSpPr>
        <p:spPr>
          <a:xfrm>
            <a:off x="6867155" y="3996949"/>
            <a:ext cx="2113723" cy="1544926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90F6F544-964C-A070-9385-F526AA26A349}"/>
              </a:ext>
            </a:extLst>
          </p:cNvPr>
          <p:cNvSpPr/>
          <p:nvPr/>
        </p:nvSpPr>
        <p:spPr>
          <a:xfrm>
            <a:off x="11251328" y="3046646"/>
            <a:ext cx="1870437" cy="1554480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79312A9-37DC-F936-E0D2-F83EA9544529}"/>
              </a:ext>
            </a:extLst>
          </p:cNvPr>
          <p:cNvSpPr txBox="1">
            <a:spLocks/>
          </p:cNvSpPr>
          <p:nvPr/>
        </p:nvSpPr>
        <p:spPr>
          <a:xfrm>
            <a:off x="8679772" y="1306593"/>
            <a:ext cx="5852495" cy="548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00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Shift from AI experimentation to AI compliance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AEBD-71A3-75E6-7956-3880058EB3E6}"/>
              </a:ext>
            </a:extLst>
          </p:cNvPr>
          <p:cNvSpPr txBox="1">
            <a:spLocks/>
          </p:cNvSpPr>
          <p:nvPr/>
        </p:nvSpPr>
        <p:spPr>
          <a:xfrm>
            <a:off x="416111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ADCEC-1C51-FCBD-70B8-D648DB079371}"/>
              </a:ext>
            </a:extLst>
          </p:cNvPr>
          <p:cNvSpPr txBox="1"/>
          <p:nvPr/>
        </p:nvSpPr>
        <p:spPr>
          <a:xfrm>
            <a:off x="438912" y="3072384"/>
            <a:ext cx="54219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200"/>
              </a:spcAft>
              <a:buClr>
                <a:srgbClr val="00B0F0"/>
              </a:buClr>
              <a:buSzPct val="75000"/>
            </a:pPr>
            <a:r>
              <a:rPr lang="en-US" sz="2800" b="1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EU AI Act sets obligations for     high-risk digital technology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6754079-38AA-6A8C-958E-A120B8F97387}"/>
              </a:ext>
            </a:extLst>
          </p:cNvPr>
          <p:cNvSpPr txBox="1">
            <a:spLocks/>
          </p:cNvSpPr>
          <p:nvPr/>
        </p:nvSpPr>
        <p:spPr>
          <a:xfrm>
            <a:off x="2063807" y="2595632"/>
            <a:ext cx="5105148" cy="9541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&amp; International bodies push alignment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F52EFF-5661-3D27-68E0-CE73769B55AD}"/>
              </a:ext>
            </a:extLst>
          </p:cNvPr>
          <p:cNvSpPr txBox="1">
            <a:spLocks/>
          </p:cNvSpPr>
          <p:nvPr/>
        </p:nvSpPr>
        <p:spPr>
          <a:xfrm>
            <a:off x="-2359369" y="787172"/>
            <a:ext cx="6422131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innovation meets regulatory oversight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14B8F4-2833-8838-948E-59D0E96119E4}"/>
              </a:ext>
            </a:extLst>
          </p:cNvPr>
          <p:cNvSpPr txBox="1">
            <a:spLocks/>
          </p:cNvSpPr>
          <p:nvPr/>
        </p:nvSpPr>
        <p:spPr>
          <a:xfrm>
            <a:off x="2174745" y="2595632"/>
            <a:ext cx="5891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>
                    <a:alpha val="0"/>
                  </a:scheme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seeks global alignment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F12D75-E351-1604-78F3-745396565065}"/>
              </a:ext>
            </a:extLst>
          </p:cNvPr>
          <p:cNvGrpSpPr/>
          <p:nvPr/>
        </p:nvGrpSpPr>
        <p:grpSpPr>
          <a:xfrm flipH="1">
            <a:off x="6011055" y="3996948"/>
            <a:ext cx="2981633" cy="1544926"/>
            <a:chOff x="4633573" y="3160544"/>
            <a:chExt cx="3480332" cy="1803325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D4E9EA3B-D335-7807-6806-B9A43FB69F14}"/>
                </a:ext>
              </a:extLst>
            </p:cNvPr>
            <p:cNvSpPr/>
            <p:nvPr/>
          </p:nvSpPr>
          <p:spPr>
            <a:xfrm>
              <a:off x="4633573" y="3160544"/>
              <a:ext cx="3480332" cy="1803325"/>
            </a:xfrm>
            <a:prstGeom prst="parallelogram">
              <a:avLst/>
            </a:prstGeom>
            <a:solidFill>
              <a:schemeClr val="bg1">
                <a:alpha val="0"/>
              </a:schemeClr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8764B6D8-5AC5-E610-2665-6A792FAA5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alphaModFix amt="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50043"/>
            <a:stretch>
              <a:fillRect/>
            </a:stretch>
          </p:blipFill>
          <p:spPr bwMode="auto">
            <a:xfrm>
              <a:off x="5143427" y="3823821"/>
              <a:ext cx="2446052" cy="50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386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F1F6C-F150-7643-AEAF-1D3006670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41759E-CDE2-9717-2826-B236D7166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49647" y="3050475"/>
            <a:ext cx="2532618" cy="1691640"/>
          </a:xfrm>
          <a:prstGeom prst="parallelogram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609597-8E8B-96E8-21F6-C6C669FC9DF8}"/>
              </a:ext>
            </a:extLst>
          </p:cNvPr>
          <p:cNvGrpSpPr/>
          <p:nvPr/>
        </p:nvGrpSpPr>
        <p:grpSpPr>
          <a:xfrm>
            <a:off x="6011055" y="4056898"/>
            <a:ext cx="2981633" cy="1544926"/>
            <a:chOff x="4633573" y="3160544"/>
            <a:chExt cx="3480332" cy="1803325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51AC792A-AEF6-A3AF-D936-4529DB8057CF}"/>
                </a:ext>
              </a:extLst>
            </p:cNvPr>
            <p:cNvSpPr/>
            <p:nvPr/>
          </p:nvSpPr>
          <p:spPr>
            <a:xfrm>
              <a:off x="4633573" y="3160544"/>
              <a:ext cx="3480332" cy="1803325"/>
            </a:xfrm>
            <a:prstGeom prst="parallelogram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18EBC6-3A56-0D0D-8C36-D6C9D2C67B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50043"/>
            <a:stretch>
              <a:fillRect/>
            </a:stretch>
          </p:blipFill>
          <p:spPr bwMode="auto">
            <a:xfrm>
              <a:off x="5143427" y="3823821"/>
              <a:ext cx="2446052" cy="50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4E12DA9-E79D-A1C5-3DA7-D52BE73BA8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295" y="3046645"/>
            <a:ext cx="2519555" cy="1699685"/>
          </a:xfrm>
          <a:prstGeom prst="parallelogram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406F6-DADA-5F3E-D4C8-9BEF02C60B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27661" y="1362947"/>
            <a:ext cx="2616540" cy="1554808"/>
          </a:xfrm>
          <a:prstGeom prst="parallelogram">
            <a:avLst>
              <a:gd name="adj" fmla="val 24539"/>
            </a:avLst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9ACED37-4262-7C2D-8B2B-A1967FF9143E}"/>
              </a:ext>
            </a:extLst>
          </p:cNvPr>
          <p:cNvSpPr/>
          <p:nvPr/>
        </p:nvSpPr>
        <p:spPr>
          <a:xfrm>
            <a:off x="10883255" y="4733667"/>
            <a:ext cx="1870437" cy="1360254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B99F6-3044-91C9-2E70-9F34CEF9994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54E1F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EVOLVING AI &amp; DIGITAL HEALTH STANDARDS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3D283BD-8BCC-689A-AC65-9D9AB62125C6}"/>
              </a:ext>
            </a:extLst>
          </p:cNvPr>
          <p:cNvSpPr/>
          <p:nvPr/>
        </p:nvSpPr>
        <p:spPr>
          <a:xfrm>
            <a:off x="9827661" y="1362947"/>
            <a:ext cx="2616540" cy="1554480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799F1EE8-D0B7-58DE-5F5E-DD509ABBC647}"/>
              </a:ext>
            </a:extLst>
          </p:cNvPr>
          <p:cNvSpPr/>
          <p:nvPr/>
        </p:nvSpPr>
        <p:spPr>
          <a:xfrm>
            <a:off x="8962710" y="3046645"/>
            <a:ext cx="2519555" cy="1688959"/>
          </a:xfrm>
          <a:prstGeom prst="parallelogram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oter Placeholder 13">
            <a:extLst>
              <a:ext uri="{FF2B5EF4-FFF2-40B4-BE49-F238E27FC236}">
                <a16:creationId xmlns:a16="http://schemas.microsoft.com/office/drawing/2014/main" id="{CAC466E2-019D-1AE2-49C0-C42343CB08D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E9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37DDCBC-1D81-ACEA-ED08-1B206E584644}"/>
              </a:ext>
            </a:extLst>
          </p:cNvPr>
          <p:cNvSpPr/>
          <p:nvPr/>
        </p:nvSpPr>
        <p:spPr>
          <a:xfrm>
            <a:off x="11251328" y="3046646"/>
            <a:ext cx="1870437" cy="1554480"/>
          </a:xfrm>
          <a:prstGeom prst="parallelogram">
            <a:avLst>
              <a:gd name="adj" fmla="val 2442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31A8-52F9-F76E-87D5-CAA587B148DB}"/>
              </a:ext>
            </a:extLst>
          </p:cNvPr>
          <p:cNvSpPr txBox="1">
            <a:spLocks/>
          </p:cNvSpPr>
          <p:nvPr/>
        </p:nvSpPr>
        <p:spPr>
          <a:xfrm>
            <a:off x="416111" y="787172"/>
            <a:ext cx="5444778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Global Momentum Accelerates Regulation</a:t>
            </a:r>
            <a:endParaRPr lang="en-US" sz="3200" b="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866ED4-B3A9-CC60-FBD2-ABC833C29FC7}"/>
              </a:ext>
            </a:extLst>
          </p:cNvPr>
          <p:cNvSpPr txBox="1">
            <a:spLocks/>
          </p:cNvSpPr>
          <p:nvPr/>
        </p:nvSpPr>
        <p:spPr>
          <a:xfrm>
            <a:off x="-3285769" y="787172"/>
            <a:ext cx="6814683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Digital experimentation shifts to compliance frameworks</a:t>
            </a:r>
            <a:endParaRPr lang="en-US" sz="3200" b="0">
              <a:solidFill>
                <a:schemeClr val="bg1">
                  <a:alpha val="0"/>
                </a:scheme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9E7A8-8949-6C7D-1366-9AFF2769F21C}"/>
              </a:ext>
            </a:extLst>
          </p:cNvPr>
          <p:cNvSpPr txBox="1">
            <a:spLocks/>
          </p:cNvSpPr>
          <p:nvPr/>
        </p:nvSpPr>
        <p:spPr>
          <a:xfrm>
            <a:off x="437523" y="2595632"/>
            <a:ext cx="589108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spc="-2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IMDRF seeks global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CAFF0-C2BC-C9CD-D335-3B80C2773590}"/>
              </a:ext>
            </a:extLst>
          </p:cNvPr>
          <p:cNvSpPr txBox="1"/>
          <p:nvPr/>
        </p:nvSpPr>
        <p:spPr>
          <a:xfrm>
            <a:off x="437522" y="3269888"/>
            <a:ext cx="47901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F0"/>
              </a:buClr>
              <a:buSzPct val="75000"/>
              <a:buFont typeface="System Font Regular"/>
              <a:buChar char="▷"/>
            </a:pPr>
            <a:r>
              <a:rPr lang="en-US" sz="2200" b="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Establishes guidance for AI/ML* medical devices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777E2-1B70-FC2F-E1DB-AF32B7126A8F}"/>
              </a:ext>
            </a:extLst>
          </p:cNvPr>
          <p:cNvSpPr txBox="1"/>
          <p:nvPr/>
        </p:nvSpPr>
        <p:spPr>
          <a:xfrm>
            <a:off x="815360" y="4056898"/>
            <a:ext cx="55835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B0F0"/>
              </a:buClr>
              <a:buSzPct val="75000"/>
            </a:pPr>
            <a:r>
              <a:rPr lang="en-US" sz="1600" b="0" i="1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*ML =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89417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4250">
        <p159:morph option="byObject"/>
      </p:transition>
    </mc:Choice>
    <mc:Fallback xmlns="">
      <p:transition spd="slow" advClick="0" advTm="4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1E55-0F5E-2530-BA44-A005DA9A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orful swirly waves&#10;&#10;AI-generated content may be incorrect.">
            <a:extLst>
              <a:ext uri="{FF2B5EF4-FFF2-40B4-BE49-F238E27FC236}">
                <a16:creationId xmlns:a16="http://schemas.microsoft.com/office/drawing/2014/main" id="{7682A883-9DA0-6EDE-D837-87195A035EE9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E3071F-36CD-F118-DEEC-271B35E655E5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32BF79A4-0612-E21E-2F3F-311350668CB5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9EE8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280955-9B99-5F52-8526-90A6CEE6B5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89014" y="3119150"/>
            <a:ext cx="3456585" cy="1554480"/>
          </a:xfrm>
          <a:prstGeom prst="parallelogram">
            <a:avLst>
              <a:gd name="adj" fmla="val 24318"/>
            </a:avLst>
          </a:prstGeom>
          <a:ln w="12700">
            <a:solidFill>
              <a:schemeClr val="bg1">
                <a:alpha val="0"/>
              </a:schemeClr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2E6E77DA-D429-C40F-D821-D7985C0141D8}"/>
              </a:ext>
            </a:extLst>
          </p:cNvPr>
          <p:cNvSpPr txBox="1">
            <a:spLocks/>
          </p:cNvSpPr>
          <p:nvPr/>
        </p:nvSpPr>
        <p:spPr>
          <a:xfrm>
            <a:off x="2954589" y="813697"/>
            <a:ext cx="2750248" cy="7194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5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pic>
        <p:nvPicPr>
          <p:cNvPr id="3" name="1 AudioCoffee - Serious Corporate.mp3">
            <a:hlinkClick r:id="" action="ppaction://media"/>
            <a:extLst>
              <a:ext uri="{FF2B5EF4-FFF2-40B4-BE49-F238E27FC236}">
                <a16:creationId xmlns:a16="http://schemas.microsoft.com/office/drawing/2014/main" id="{96BE7686-7604-5AD7-747A-B24216D5C1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551.0004"/>
                  <p14:fade in="1000" out="23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13292" y="538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F57D288-724E-1C40-6884-4DF67F51CD6E}"/>
              </a:ext>
            </a:extLst>
          </p:cNvPr>
          <p:cNvSpPr/>
          <p:nvPr/>
        </p:nvSpPr>
        <p:spPr>
          <a:xfrm flipH="1" flipV="1">
            <a:off x="4438650" y="3043252"/>
            <a:ext cx="7753350" cy="3814747"/>
          </a:xfrm>
          <a:prstGeom prst="rect">
            <a:avLst/>
          </a:prstGeom>
          <a:gradFill flip="none" rotWithShape="1">
            <a:gsLst>
              <a:gs pos="47000">
                <a:schemeClr val="tx1">
                  <a:alpha val="0"/>
                </a:schemeClr>
              </a:gs>
              <a:gs pos="10000">
                <a:srgbClr val="04032F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D36381-87B6-09EB-AAC5-A09B3F9BA4AE}"/>
              </a:ext>
            </a:extLst>
          </p:cNvPr>
          <p:cNvSpPr txBox="1">
            <a:spLocks/>
          </p:cNvSpPr>
          <p:nvPr/>
        </p:nvSpPr>
        <p:spPr>
          <a:xfrm>
            <a:off x="-6393826" y="279616"/>
            <a:ext cx="10407670" cy="1685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ockwell Nova Light" panose="02060303020205020403" pitchFamily="18" charset="0"/>
                <a:ea typeface="+mj-ea"/>
                <a:cs typeface="+mj-cs"/>
              </a:defRPr>
            </a:lvl1pPr>
          </a:lstStyle>
          <a:p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b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</a:b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Year-in-Review</a:t>
            </a: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SemiBold" panose="020B0502020104020203" pitchFamily="34" charset="-79"/>
              </a:rPr>
              <a:t> </a:t>
            </a:r>
            <a:r>
              <a:rPr lang="en-US" sz="7200" spc="50">
                <a:solidFill>
                  <a:schemeClr val="bg1"/>
                </a:solidFill>
                <a:ea typeface="MingLiU" panose="02020509000000000000" pitchFamily="49" charset="-120"/>
                <a:cs typeface="Gill Sans Light" panose="020B0302020104020203" pitchFamily="34" charset="-79"/>
              </a:rPr>
              <a:t>2025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FA55D3F-E6A0-CD8B-5BDC-E780944C1349}"/>
              </a:ext>
            </a:extLst>
          </p:cNvPr>
          <p:cNvSpPr/>
          <p:nvPr/>
        </p:nvSpPr>
        <p:spPr>
          <a:xfrm>
            <a:off x="7917443" y="2331374"/>
            <a:ext cx="5901656" cy="2212848"/>
          </a:xfrm>
          <a:prstGeom prst="parallelogram">
            <a:avLst/>
          </a:prstGeom>
          <a:solidFill>
            <a:srgbClr val="FB80C2">
              <a:alpha val="131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hand on a wooden surface&#10;&#10;AI-generated content may be incorrect.">
            <a:extLst>
              <a:ext uri="{FF2B5EF4-FFF2-40B4-BE49-F238E27FC236}">
                <a16:creationId xmlns:a16="http://schemas.microsoft.com/office/drawing/2014/main" id="{DEBBBF52-3559-AC86-4C82-5A63F84DD3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2" r="-14643"/>
          <a:stretch>
            <a:fillRect/>
          </a:stretch>
        </p:blipFill>
        <p:spPr>
          <a:xfrm>
            <a:off x="7917443" y="2331374"/>
            <a:ext cx="5010765" cy="2212848"/>
          </a:xfrm>
          <a:prstGeom prst="parallelogram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F4187F3A-D809-5B6C-B855-7D38AE1489AE}"/>
              </a:ext>
            </a:extLst>
          </p:cNvPr>
          <p:cNvSpPr/>
          <p:nvPr/>
        </p:nvSpPr>
        <p:spPr>
          <a:xfrm>
            <a:off x="7332180" y="4662748"/>
            <a:ext cx="5901656" cy="2212848"/>
          </a:xfrm>
          <a:prstGeom prst="parallelogram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4585262-11D0-E7A5-7253-4DF3EE934C84}"/>
              </a:ext>
            </a:extLst>
          </p:cNvPr>
          <p:cNvSpPr/>
          <p:nvPr/>
        </p:nvSpPr>
        <p:spPr>
          <a:xfrm>
            <a:off x="8500891" y="0"/>
            <a:ext cx="5901656" cy="2212848"/>
          </a:xfrm>
          <a:prstGeom prst="parallelogram">
            <a:avLst/>
          </a:prstGeom>
          <a:solidFill>
            <a:srgbClr val="00A4FC">
              <a:alpha val="113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4DA13-14AD-B481-0203-FE1BF17630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8500891" y="0"/>
            <a:ext cx="4427317" cy="2212848"/>
          </a:xfrm>
          <a:prstGeom prst="parallelogram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12DC06-9B15-5334-5F43-774000B334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2180" y="4662748"/>
            <a:ext cx="5778909" cy="2195252"/>
          </a:xfrm>
          <a:prstGeom prst="parallelogram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167130D-A751-B218-8173-6FB15766F15B}"/>
              </a:ext>
            </a:extLst>
          </p:cNvPr>
          <p:cNvSpPr txBox="1">
            <a:spLocks/>
          </p:cNvSpPr>
          <p:nvPr/>
        </p:nvSpPr>
        <p:spPr>
          <a:xfrm>
            <a:off x="658426" y="477673"/>
            <a:ext cx="6088737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pc="50">
                <a:latin typeface="Rockwell Nova Light" panose="02060303020205020403" pitchFamily="18" charset="0"/>
                <a:cs typeface="Gill Sans Light" panose="020B0302020104020203" pitchFamily="34" charset="-79"/>
              </a:rPr>
              <a:t>2025</a:t>
            </a:r>
          </a:p>
          <a:p>
            <a:r>
              <a:rPr lang="en-US" sz="7200" spc="600">
                <a:solidFill>
                  <a:srgbClr val="00BFFF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At a Glance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B9534-E907-76D8-21F7-93AB4DFE1B1F}"/>
              </a:ext>
            </a:extLst>
          </p:cNvPr>
          <p:cNvSpPr txBox="1"/>
          <p:nvPr/>
        </p:nvSpPr>
        <p:spPr>
          <a:xfrm>
            <a:off x="632645" y="4347272"/>
            <a:ext cx="543802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Regulators Scrutinize DTC Promotion</a:t>
            </a:r>
          </a:p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Evolving AI &amp; Digital Health Standards</a:t>
            </a:r>
          </a:p>
        </p:txBody>
      </p:sp>
      <p:pic>
        <p:nvPicPr>
          <p:cNvPr id="13" name="BoDleasons - Aspiration.mp3">
            <a:hlinkClick r:id="" action="ppaction://media"/>
            <a:extLst>
              <a:ext uri="{FF2B5EF4-FFF2-40B4-BE49-F238E27FC236}">
                <a16:creationId xmlns:a16="http://schemas.microsoft.com/office/drawing/2014/main" id="{35AD9334-0070-EA7C-1263-9DE372A1D8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882.4926"/>
                  <p14:fade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11043" y="293624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A8C0A0-E3CE-BD92-7EE1-0F36B5DBFE8B}"/>
              </a:ext>
            </a:extLst>
          </p:cNvPr>
          <p:cNvSpPr txBox="1"/>
          <p:nvPr/>
        </p:nvSpPr>
        <p:spPr>
          <a:xfrm>
            <a:off x="632645" y="3593637"/>
            <a:ext cx="5740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Trump Administration Shakes Things Up</a:t>
            </a:r>
          </a:p>
        </p:txBody>
      </p:sp>
    </p:spTree>
    <p:extLst>
      <p:ext uri="{BB962C8B-B14F-4D97-AF65-F5344CB8AC3E}">
        <p14:creationId xmlns:p14="http://schemas.microsoft.com/office/powerpoint/2010/main" val="234126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200">
        <p159:morph option="byObject"/>
      </p:transition>
    </mc:Choice>
    <mc:Fallback xmlns="">
      <p:transition spd="slow" advClick="0" advTm="7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uild="allAtOnce"/>
      <p:bldP spid="14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B3C6-E3A8-6511-E236-B272E66E0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14D71B-55CA-94B0-5E39-E9E535FB3085}"/>
              </a:ext>
            </a:extLst>
          </p:cNvPr>
          <p:cNvSpPr txBox="1"/>
          <p:nvPr/>
        </p:nvSpPr>
        <p:spPr>
          <a:xfrm>
            <a:off x="1085072" y="4842477"/>
            <a:ext cx="2921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reimbursement claims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9C58C-0138-BDE7-6E52-F79A2C3EE418}"/>
              </a:ext>
            </a:extLst>
          </p:cNvPr>
          <p:cNvSpPr txBox="1"/>
          <p:nvPr/>
        </p:nvSpPr>
        <p:spPr>
          <a:xfrm>
            <a:off x="1699236" y="4429078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>
                    <a:alpha val="0"/>
                  </a:srgbClr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</a:t>
            </a:r>
            <a:r>
              <a:rPr lang="en-US" sz="2200" b="1">
                <a:solidFill>
                  <a:srgbClr val="9D63FF">
                    <a:alpha val="0"/>
                  </a:srgbClr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8A9E588-2086-5117-11E9-F6AD98C20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014" y="3702945"/>
            <a:ext cx="1873501" cy="6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4">
            <a:extLst>
              <a:ext uri="{FF2B5EF4-FFF2-40B4-BE49-F238E27FC236}">
                <a16:creationId xmlns:a16="http://schemas.microsoft.com/office/drawing/2014/main" id="{81A64620-EF44-8E87-61C1-EF2AA79AC33A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2750248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73A5D-A2A3-CC0A-F65C-170CE88C92FC}"/>
              </a:ext>
            </a:extLst>
          </p:cNvPr>
          <p:cNvSpPr txBox="1"/>
          <p:nvPr/>
        </p:nvSpPr>
        <p:spPr>
          <a:xfrm>
            <a:off x="1178512" y="3748763"/>
            <a:ext cx="2750248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AKS speaker program kickback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5B87C7-6D12-1A8B-8502-D2F9A8DBD827}"/>
              </a:ext>
            </a:extLst>
          </p:cNvPr>
          <p:cNvSpPr txBox="1"/>
          <p:nvPr/>
        </p:nvSpPr>
        <p:spPr>
          <a:xfrm>
            <a:off x="1642875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lvl="0" algn="ctr">
              <a:lnSpc>
                <a:spcPct val="95000"/>
              </a:lnSpc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$202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  <a:endParaRPr lang="en-US" sz="2200" b="1">
              <a:solidFill>
                <a:srgbClr val="9D63FF"/>
              </a:solidFill>
              <a:latin typeface="AvenirNext LT Pro Regular" panose="020B0704020202020204" pitchFamily="34" charset="77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13021-127A-4751-7B25-862EB1CC9A33}"/>
              </a:ext>
            </a:extLst>
          </p:cNvPr>
          <p:cNvSpPr txBox="1"/>
          <p:nvPr/>
        </p:nvSpPr>
        <p:spPr>
          <a:xfrm>
            <a:off x="5159250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$60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02BE2EFB-5FC7-E248-24C5-BA02DC76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99" t="-18542" r="461" b="14143"/>
          <a:stretch>
            <a:fillRect/>
          </a:stretch>
        </p:blipFill>
        <p:spPr bwMode="auto">
          <a:xfrm>
            <a:off x="1486568" y="2502402"/>
            <a:ext cx="1933231" cy="5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Assertio Holdings » Compliance &amp; Ethics">
            <a:extLst>
              <a:ext uri="{FF2B5EF4-FFF2-40B4-BE49-F238E27FC236}">
                <a16:creationId xmlns:a16="http://schemas.microsoft.com/office/drawing/2014/main" id="{378BA93A-B76D-78DB-38D2-C628ED3B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5759" y="2684574"/>
            <a:ext cx="1933231" cy="4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4" name="TextBox 63">
            <a:extLst>
              <a:ext uri="{FF2B5EF4-FFF2-40B4-BE49-F238E27FC236}">
                <a16:creationId xmlns:a16="http://schemas.microsoft.com/office/drawing/2014/main" id="{178CA0B3-1DBF-B1DB-E60D-9AFA24902E91}"/>
              </a:ext>
            </a:extLst>
          </p:cNvPr>
          <p:cNvSpPr txBox="1"/>
          <p:nvPr/>
        </p:nvSpPr>
        <p:spPr>
          <a:xfrm>
            <a:off x="8062433" y="3748763"/>
            <a:ext cx="309988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promotion allegations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56D6B7-2C5D-B5F5-523C-844A42E1CCC0}"/>
              </a:ext>
            </a:extLst>
          </p:cNvPr>
          <p:cNvSpPr txBox="1"/>
          <p:nvPr/>
        </p:nvSpPr>
        <p:spPr>
          <a:xfrm>
            <a:off x="8675625" y="3243639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FEB5BE-A268-002C-1A8E-3B118498292F}"/>
              </a:ext>
            </a:extLst>
          </p:cNvPr>
          <p:cNvGrpSpPr/>
          <p:nvPr/>
        </p:nvGrpSpPr>
        <p:grpSpPr>
          <a:xfrm>
            <a:off x="4593373" y="2554497"/>
            <a:ext cx="2943025" cy="533279"/>
            <a:chOff x="8235038" y="2206704"/>
            <a:chExt cx="2943025" cy="533279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DAF86E0-F220-0736-C768-654380D2C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35038" y="2206704"/>
              <a:ext cx="1304925" cy="533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63EB863B-F2BD-5AE2-9B38-6FDB7E547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49147" y="2262804"/>
              <a:ext cx="1528916" cy="445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Title 14">
            <a:extLst>
              <a:ext uri="{FF2B5EF4-FFF2-40B4-BE49-F238E27FC236}">
                <a16:creationId xmlns:a16="http://schemas.microsoft.com/office/drawing/2014/main" id="{4E085BD6-862F-ED21-9BFA-2059E54EB6ED}"/>
              </a:ext>
            </a:extLst>
          </p:cNvPr>
          <p:cNvSpPr txBox="1">
            <a:spLocks/>
          </p:cNvSpPr>
          <p:nvPr/>
        </p:nvSpPr>
        <p:spPr>
          <a:xfrm>
            <a:off x="3297573" y="813697"/>
            <a:ext cx="5102138" cy="65761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>
                <a:solidFill>
                  <a:srgbClr val="01066D">
                    <a:alpha val="0"/>
                  </a:srgbClr>
                </a:solidFill>
                <a:latin typeface="Source Sans Pro Light" panose="020B0403030403020204" pitchFamily="34" charset="0"/>
              </a:rPr>
              <a:t>Medical Device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C1AA549-A266-71F2-B985-730D55E18CF2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44" name="Footer Placeholder 13">
            <a:extLst>
              <a:ext uri="{FF2B5EF4-FFF2-40B4-BE49-F238E27FC236}">
                <a16:creationId xmlns:a16="http://schemas.microsoft.com/office/drawing/2014/main" id="{43503939-DB0E-5AC8-0069-9CE7A1D5D93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46" name="Title 14">
            <a:extLst>
              <a:ext uri="{FF2B5EF4-FFF2-40B4-BE49-F238E27FC236}">
                <a16:creationId xmlns:a16="http://schemas.microsoft.com/office/drawing/2014/main" id="{78B66C07-2BF6-71EC-F4F8-CB6A064BB84F}"/>
              </a:ext>
            </a:extLst>
          </p:cNvPr>
          <p:cNvSpPr txBox="1">
            <a:spLocks/>
          </p:cNvSpPr>
          <p:nvPr/>
        </p:nvSpPr>
        <p:spPr>
          <a:xfrm>
            <a:off x="2328679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D3A9E-9065-EF89-12D1-6E00DE0C4FAE}"/>
              </a:ext>
            </a:extLst>
          </p:cNvPr>
          <p:cNvSpPr txBox="1"/>
          <p:nvPr/>
        </p:nvSpPr>
        <p:spPr>
          <a:xfrm>
            <a:off x="4720876" y="3775055"/>
            <a:ext cx="2750248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AKS speaker program kickback allegations</a:t>
            </a:r>
          </a:p>
        </p:txBody>
      </p:sp>
    </p:spTree>
    <p:extLst>
      <p:ext uri="{BB962C8B-B14F-4D97-AF65-F5344CB8AC3E}">
        <p14:creationId xmlns:p14="http://schemas.microsoft.com/office/powerpoint/2010/main" val="184301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4" grpId="0"/>
      <p:bldP spid="24" grpId="1"/>
      <p:bldP spid="64" grpId="0" animBg="1"/>
      <p:bldP spid="65" grpId="0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4AC9-53EE-74E9-240F-AD46D4086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0638B7D5-B98E-EC3F-7F49-3800E7B6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9499" y="4097943"/>
            <a:ext cx="1618705" cy="10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C8812A-E063-AB18-7BD4-380DFCD97863}"/>
              </a:ext>
            </a:extLst>
          </p:cNvPr>
          <p:cNvSpPr txBox="1"/>
          <p:nvPr/>
        </p:nvSpPr>
        <p:spPr>
          <a:xfrm>
            <a:off x="7240233" y="3179095"/>
            <a:ext cx="3926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FCA false reimbursement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854CCB-3E56-BF99-F049-3F8FD717AD53}"/>
              </a:ext>
            </a:extLst>
          </p:cNvPr>
          <p:cNvSpPr txBox="1"/>
          <p:nvPr/>
        </p:nvSpPr>
        <p:spPr>
          <a:xfrm>
            <a:off x="8071560" y="2765696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$37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33E84-EFAC-0521-927D-BC11B32ABF25}"/>
              </a:ext>
            </a:extLst>
          </p:cNvPr>
          <p:cNvSpPr txBox="1"/>
          <p:nvPr/>
        </p:nvSpPr>
        <p:spPr>
          <a:xfrm>
            <a:off x="6157349" y="5079647"/>
            <a:ext cx="2808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FCA defective products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BBF06-0E9F-847D-1187-B83C834AA707}"/>
              </a:ext>
            </a:extLst>
          </p:cNvPr>
          <p:cNvSpPr txBox="1"/>
          <p:nvPr/>
        </p:nvSpPr>
        <p:spPr>
          <a:xfrm>
            <a:off x="6624883" y="464772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$8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48FB13-1254-5AFE-1693-03FD96C081D8}"/>
              </a:ext>
            </a:extLst>
          </p:cNvPr>
          <p:cNvGrpSpPr/>
          <p:nvPr/>
        </p:nvGrpSpPr>
        <p:grpSpPr>
          <a:xfrm>
            <a:off x="8005298" y="1577950"/>
            <a:ext cx="2533264" cy="1146431"/>
            <a:chOff x="2855844" y="2204120"/>
            <a:chExt cx="2533264" cy="1146431"/>
          </a:xfrm>
        </p:grpSpPr>
        <p:pic>
          <p:nvPicPr>
            <p:cNvPr id="17" name="Picture 8" descr="C.R. Bard: Devices, Recalls &amp; Lawsuits">
              <a:extLst>
                <a:ext uri="{FF2B5EF4-FFF2-40B4-BE49-F238E27FC236}">
                  <a16:creationId xmlns:a16="http://schemas.microsoft.com/office/drawing/2014/main" id="{8F895FEE-4A09-2187-E4C4-82EFD4BB9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427" y="2565721"/>
              <a:ext cx="1455681" cy="784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14B5D2D-8439-AA0F-C428-C3BC33753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5844" y="2204120"/>
              <a:ext cx="959342" cy="951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Exactech | Orthopaedic Implants | Joint Replacement">
            <a:extLst>
              <a:ext uri="{FF2B5EF4-FFF2-40B4-BE49-F238E27FC236}">
                <a16:creationId xmlns:a16="http://schemas.microsoft.com/office/drawing/2014/main" id="{072FFC8A-E02D-C22E-C9BB-6407F72B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667" y="3634112"/>
            <a:ext cx="1449680" cy="8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2D742C-D075-C21F-D6B4-78042BFC737F}"/>
              </a:ext>
            </a:extLst>
          </p:cNvPr>
          <p:cNvSpPr txBox="1"/>
          <p:nvPr/>
        </p:nvSpPr>
        <p:spPr>
          <a:xfrm>
            <a:off x="3971369" y="3179095"/>
            <a:ext cx="3707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FCA defective products allegations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CE2EB1-8B50-9C22-50F2-E36AD87344B1}"/>
              </a:ext>
            </a:extLst>
          </p:cNvPr>
          <p:cNvSpPr txBox="1"/>
          <p:nvPr/>
        </p:nvSpPr>
        <p:spPr>
          <a:xfrm>
            <a:off x="4964741" y="276569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$39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028" name="Picture 4" descr="Aesculap Implant Systems">
            <a:extLst>
              <a:ext uri="{FF2B5EF4-FFF2-40B4-BE49-F238E27FC236}">
                <a16:creationId xmlns:a16="http://schemas.microsoft.com/office/drawing/2014/main" id="{732F3669-109A-75A6-483D-709D6F626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244" y="1987217"/>
            <a:ext cx="1882284" cy="6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4">
            <a:extLst>
              <a:ext uri="{FF2B5EF4-FFF2-40B4-BE49-F238E27FC236}">
                <a16:creationId xmlns:a16="http://schemas.microsoft.com/office/drawing/2014/main" id="{D0E32DB2-8687-4FC8-9F98-5EDCE5015B14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6AC9AC-3FBD-3F00-CB16-B787B1762A7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948AE1B8-B50A-1B0C-9606-EBD6D1A53F3B}"/>
              </a:ext>
            </a:extLst>
          </p:cNvPr>
          <p:cNvSpPr txBox="1">
            <a:spLocks/>
          </p:cNvSpPr>
          <p:nvPr/>
        </p:nvSpPr>
        <p:spPr>
          <a:xfrm>
            <a:off x="-1764966" y="813697"/>
            <a:ext cx="2750248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Pharma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7DC2B09-AB29-179D-6374-7286DEEA741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DC562-EA3A-E3E1-38AF-33F336F45066}"/>
              </a:ext>
            </a:extLst>
          </p:cNvPr>
          <p:cNvSpPr txBox="1"/>
          <p:nvPr/>
        </p:nvSpPr>
        <p:spPr>
          <a:xfrm>
            <a:off x="814039" y="3179095"/>
            <a:ext cx="31924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reimbursement allegations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0CAA2-D71D-C457-1D0F-14D63FEEA33A}"/>
              </a:ext>
            </a:extLst>
          </p:cNvPr>
          <p:cNvSpPr txBox="1"/>
          <p:nvPr/>
        </p:nvSpPr>
        <p:spPr>
          <a:xfrm>
            <a:off x="1699236" y="2765696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D6C0FA7-9DFA-B8D0-D4CA-FC4C72D14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014" y="2039563"/>
            <a:ext cx="1873501" cy="6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88AE1-6040-FF37-31DE-7E0473281BFE}"/>
              </a:ext>
            </a:extLst>
          </p:cNvPr>
          <p:cNvSpPr txBox="1"/>
          <p:nvPr/>
        </p:nvSpPr>
        <p:spPr>
          <a:xfrm>
            <a:off x="3103119" y="5074493"/>
            <a:ext cx="26417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for medically unnecessary use allegations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1470E-8A77-9310-EB24-88854D2E618F}"/>
              </a:ext>
            </a:extLst>
          </p:cNvPr>
          <p:cNvSpPr txBox="1"/>
          <p:nvPr/>
        </p:nvSpPr>
        <p:spPr>
          <a:xfrm>
            <a:off x="3192659" y="4583989"/>
            <a:ext cx="2462667" cy="41395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FC1A27-13C9-2EDA-708C-9606BEFD5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882" y="3996323"/>
            <a:ext cx="156221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4">
            <a:extLst>
              <a:ext uri="{FF2B5EF4-FFF2-40B4-BE49-F238E27FC236}">
                <a16:creationId xmlns:a16="http://schemas.microsoft.com/office/drawing/2014/main" id="{13F7C3E6-53F4-8CD9-365D-01AA6B472B10}"/>
              </a:ext>
            </a:extLst>
          </p:cNvPr>
          <p:cNvSpPr txBox="1">
            <a:spLocks/>
          </p:cNvSpPr>
          <p:nvPr/>
        </p:nvSpPr>
        <p:spPr>
          <a:xfrm>
            <a:off x="2635986" y="813697"/>
            <a:ext cx="90279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Novel FCA Enforcement</a:t>
            </a:r>
          </a:p>
        </p:txBody>
      </p:sp>
    </p:spTree>
    <p:extLst>
      <p:ext uri="{BB962C8B-B14F-4D97-AF65-F5344CB8AC3E}">
        <p14:creationId xmlns:p14="http://schemas.microsoft.com/office/powerpoint/2010/main" val="374455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5500">
        <p159:morph option="byObject"/>
      </p:transition>
    </mc:Choice>
    <mc:Fallback xmlns="">
      <p:transition spd="slow" advClick="0"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8" grpId="0"/>
      <p:bldP spid="19" grpId="0"/>
      <p:bldP spid="3" grpId="0"/>
      <p:bldP spid="3" grpId="1"/>
      <p:bldP spid="4" grpId="0"/>
      <p:bldP spid="4" grpId="1"/>
      <p:bldP spid="5" grpId="0"/>
      <p:bldP spid="6" grpId="0"/>
      <p:bldP spid="2" grpId="0"/>
      <p:bldP spid="2" grpId="1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C89AC-CE83-4479-81CD-83E9445D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438C5C0-55FB-5CED-3A2A-6424902F8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4347" y="3226312"/>
            <a:ext cx="1546458" cy="3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E1D6A8F2-CDAA-DABA-42D7-991E1167AAA0}"/>
              </a:ext>
            </a:extLst>
          </p:cNvPr>
          <p:cNvSpPr txBox="1">
            <a:spLocks/>
          </p:cNvSpPr>
          <p:nvPr/>
        </p:nvSpPr>
        <p:spPr>
          <a:xfrm>
            <a:off x="-1360602" y="813697"/>
            <a:ext cx="58275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>
                    <a:alpha val="0"/>
                  </a:srgbClr>
                </a:solidFill>
                <a:latin typeface="Avenir Next LT Pro Light" panose="020B0304020202020204" pitchFamily="34" charset="77"/>
              </a:rPr>
              <a:t>Medical Device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A1E0D-F223-907F-834B-F575260DDCCA}"/>
              </a:ext>
            </a:extLst>
          </p:cNvPr>
          <p:cNvSpPr txBox="1"/>
          <p:nvPr/>
        </p:nvSpPr>
        <p:spPr>
          <a:xfrm>
            <a:off x="6362584" y="4296220"/>
            <a:ext cx="2992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research misconduct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50486-78CB-A98E-32C9-5C82079DCBD6}"/>
              </a:ext>
            </a:extLst>
          </p:cNvPr>
          <p:cNvSpPr txBox="1"/>
          <p:nvPr/>
        </p:nvSpPr>
        <p:spPr>
          <a:xfrm>
            <a:off x="6726859" y="3848910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085F3-4B5A-484B-55B0-3FC35A0E3097}"/>
              </a:ext>
            </a:extLst>
          </p:cNvPr>
          <p:cNvSpPr txBox="1"/>
          <p:nvPr/>
        </p:nvSpPr>
        <p:spPr>
          <a:xfrm>
            <a:off x="2293030" y="4232219"/>
            <a:ext cx="3493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FCA false cybersecurity claims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D08AB-2184-C6D5-D533-3AF7028C4C18}"/>
              </a:ext>
            </a:extLst>
          </p:cNvPr>
          <p:cNvSpPr txBox="1"/>
          <p:nvPr/>
        </p:nvSpPr>
        <p:spPr>
          <a:xfrm>
            <a:off x="3151559" y="3800298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$10 </a:t>
            </a:r>
            <a:r>
              <a:rPr lang="en-US" sz="2200" b="1">
                <a:solidFill>
                  <a:srgbClr val="9D63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B7EF581-21E3-1466-4F28-B4C681C2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8" r="78"/>
          <a:stretch/>
        </p:blipFill>
        <p:spPr bwMode="auto">
          <a:xfrm>
            <a:off x="6917650" y="2853478"/>
            <a:ext cx="1658701" cy="8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4">
            <a:extLst>
              <a:ext uri="{FF2B5EF4-FFF2-40B4-BE49-F238E27FC236}">
                <a16:creationId xmlns:a16="http://schemas.microsoft.com/office/drawing/2014/main" id="{E2F2A829-68D6-66F8-BDD4-557F59F83FEC}"/>
              </a:ext>
            </a:extLst>
          </p:cNvPr>
          <p:cNvSpPr txBox="1">
            <a:spLocks/>
          </p:cNvSpPr>
          <p:nvPr/>
        </p:nvSpPr>
        <p:spPr>
          <a:xfrm>
            <a:off x="6990504" y="2321895"/>
            <a:ext cx="1846083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5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RESEARCH</a:t>
            </a:r>
          </a:p>
        </p:txBody>
      </p:sp>
      <p:sp>
        <p:nvSpPr>
          <p:cNvPr id="17" name="Title 14">
            <a:extLst>
              <a:ext uri="{FF2B5EF4-FFF2-40B4-BE49-F238E27FC236}">
                <a16:creationId xmlns:a16="http://schemas.microsoft.com/office/drawing/2014/main" id="{6D6F224F-1C44-894B-AAF1-E57E8AD0A7BC}"/>
              </a:ext>
            </a:extLst>
          </p:cNvPr>
          <p:cNvSpPr txBox="1">
            <a:spLocks/>
          </p:cNvSpPr>
          <p:nvPr/>
        </p:nvSpPr>
        <p:spPr>
          <a:xfrm>
            <a:off x="3077438" y="2273283"/>
            <a:ext cx="1846083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5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CYBER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5F493898-85C6-13BD-36B1-0E3687D0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9499" y="2721677"/>
            <a:ext cx="1618705" cy="10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4">
            <a:extLst>
              <a:ext uri="{FF2B5EF4-FFF2-40B4-BE49-F238E27FC236}">
                <a16:creationId xmlns:a16="http://schemas.microsoft.com/office/drawing/2014/main" id="{D3C1624B-3073-D102-9F48-E1D067535E8E}"/>
              </a:ext>
            </a:extLst>
          </p:cNvPr>
          <p:cNvSpPr txBox="1">
            <a:spLocks/>
          </p:cNvSpPr>
          <p:nvPr/>
        </p:nvSpPr>
        <p:spPr>
          <a:xfrm>
            <a:off x="2204267" y="3027211"/>
            <a:ext cx="3692165" cy="58084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000" b="1" spc="20">
                <a:solidFill>
                  <a:srgbClr val="01066D">
                    <a:alpha val="0"/>
                  </a:srgbClr>
                </a:solidFill>
                <a:latin typeface="Source Sans Pro SemiBold" panose="020B0503030403020204" pitchFamily="34" charset="0"/>
                <a:cs typeface="Gill Sans SemiBold" panose="020B0502020104020203" pitchFamily="34" charset="-79"/>
              </a:rPr>
              <a:t>Federal Settlements Summary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4E4B1A6-E879-93AE-E0C9-EFB73F2FA12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7890EB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C00CD5F7-4AC5-C2AF-4499-8F59DD6FAE26}"/>
              </a:ext>
            </a:extLst>
          </p:cNvPr>
          <p:cNvSpPr txBox="1">
            <a:spLocks/>
          </p:cNvSpPr>
          <p:nvPr/>
        </p:nvSpPr>
        <p:spPr>
          <a:xfrm>
            <a:off x="481846" y="813697"/>
            <a:ext cx="9027914" cy="6540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50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Novel FCA Enforcement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2BBF30-84E1-8B16-A5E5-3DABFEEE6A2C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2CDA4F5-6C20-1005-E3D0-D1B58850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5" r="535"/>
          <a:stretch/>
        </p:blipFill>
        <p:spPr bwMode="auto">
          <a:xfrm>
            <a:off x="4149227" y="-831909"/>
            <a:ext cx="1751663" cy="5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A266DA6-F556-2062-030F-9D6F7A383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3488" y="1613026"/>
            <a:ext cx="1398871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xactech | Orthopaedic Implants | Joint Replacement">
            <a:extLst>
              <a:ext uri="{FF2B5EF4-FFF2-40B4-BE49-F238E27FC236}">
                <a16:creationId xmlns:a16="http://schemas.microsoft.com/office/drawing/2014/main" id="{6BCD1382-CCF5-74C3-9363-3FEFC9A41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81" y="6812434"/>
            <a:ext cx="1068883" cy="6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esculap Implant Systems">
            <a:extLst>
              <a:ext uri="{FF2B5EF4-FFF2-40B4-BE49-F238E27FC236}">
                <a16:creationId xmlns:a16="http://schemas.microsoft.com/office/drawing/2014/main" id="{5E37DAF4-64C4-99A9-1ECA-94C432696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0602" y="3189545"/>
            <a:ext cx="1580083" cy="5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C18AE13-510B-25E6-4AC6-611EA62B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8093" y="4823168"/>
            <a:ext cx="746645" cy="7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.R. Bard: Devices, Recalls &amp; Lawsuits">
            <a:extLst>
              <a:ext uri="{FF2B5EF4-FFF2-40B4-BE49-F238E27FC236}">
                <a16:creationId xmlns:a16="http://schemas.microsoft.com/office/drawing/2014/main" id="{E5E6CCD6-BFC6-DDAF-D8FC-FEE90B97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146" y="5032923"/>
            <a:ext cx="1336788" cy="7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974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D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19" grpId="0"/>
      <p:bldP spid="16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olorful swirly waves&#10;&#10;AI-generated content may be incorrect.">
            <a:extLst>
              <a:ext uri="{FF2B5EF4-FFF2-40B4-BE49-F238E27FC236}">
                <a16:creationId xmlns:a16="http://schemas.microsoft.com/office/drawing/2014/main" id="{163229B2-36C1-26EF-DFE4-646F09124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6397624"/>
            <a:ext cx="12214414" cy="460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BBCBD-21AA-1D89-BFF6-BB7542944E16}"/>
              </a:ext>
            </a:extLst>
          </p:cNvPr>
          <p:cNvSpPr txBox="1"/>
          <p:nvPr/>
        </p:nvSpPr>
        <p:spPr>
          <a:xfrm>
            <a:off x="9340765" y="3912580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$10 million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3C4C2-993C-FCA8-1822-5F09BAF5390A}"/>
              </a:ext>
            </a:extLst>
          </p:cNvPr>
          <p:cNvSpPr txBox="1"/>
          <p:nvPr/>
        </p:nvSpPr>
        <p:spPr>
          <a:xfrm>
            <a:off x="1820655" y="5431707"/>
            <a:ext cx="2335709" cy="360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/>
              </a:rPr>
              <a:t>$8 million</a:t>
            </a:r>
            <a:endParaRPr lang="en-US" b="1">
              <a:latin typeface="AvenirNext LT Pro Regular" panose="020B0704020202020204" pitchFamily="34" charset="77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59228-5F47-7987-F465-B7E3D16DCA9C}"/>
              </a:ext>
            </a:extLst>
          </p:cNvPr>
          <p:cNvSpPr txBox="1"/>
          <p:nvPr/>
        </p:nvSpPr>
        <p:spPr>
          <a:xfrm>
            <a:off x="3823039" y="3912580"/>
            <a:ext cx="2335709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$37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900D9-D08B-258C-6ACD-8693DDF06195}"/>
              </a:ext>
            </a:extLst>
          </p:cNvPr>
          <p:cNvSpPr txBox="1"/>
          <p:nvPr/>
        </p:nvSpPr>
        <p:spPr>
          <a:xfrm>
            <a:off x="5087172" y="5425073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5C6F7-F36D-7B66-8174-AF748192B12C}"/>
              </a:ext>
            </a:extLst>
          </p:cNvPr>
          <p:cNvSpPr txBox="1"/>
          <p:nvPr/>
        </p:nvSpPr>
        <p:spPr>
          <a:xfrm>
            <a:off x="6665374" y="3912580"/>
            <a:ext cx="200440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$14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BEB36-2B2F-D182-7D67-778AEB7F59FB}"/>
              </a:ext>
            </a:extLst>
          </p:cNvPr>
          <p:cNvSpPr txBox="1"/>
          <p:nvPr/>
        </p:nvSpPr>
        <p:spPr>
          <a:xfrm>
            <a:off x="7982698" y="2310347"/>
            <a:ext cx="2335709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$60 million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DD53F-D4DC-61A5-4508-4781B12867EF}"/>
              </a:ext>
            </a:extLst>
          </p:cNvPr>
          <p:cNvSpPr txBox="1"/>
          <p:nvPr/>
        </p:nvSpPr>
        <p:spPr>
          <a:xfrm>
            <a:off x="5036785" y="2254517"/>
            <a:ext cx="2004405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$202 million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DAA59-EA4E-8EF7-E2B3-E3E903E3CA95}"/>
              </a:ext>
            </a:extLst>
          </p:cNvPr>
          <p:cNvSpPr txBox="1"/>
          <p:nvPr/>
        </p:nvSpPr>
        <p:spPr>
          <a:xfrm>
            <a:off x="7982698" y="5401499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$4 million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9357CB-5DE4-7B2F-07DE-C106B13F60D3}"/>
              </a:ext>
            </a:extLst>
          </p:cNvPr>
          <p:cNvGrpSpPr/>
          <p:nvPr/>
        </p:nvGrpSpPr>
        <p:grpSpPr>
          <a:xfrm>
            <a:off x="7893096" y="1589149"/>
            <a:ext cx="2514913" cy="460803"/>
            <a:chOff x="3443039" y="3180620"/>
            <a:chExt cx="2514913" cy="46080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9B05FA7-BCCA-8C83-97D4-0FFC698C3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43039" y="3180620"/>
              <a:ext cx="1127579" cy="46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785405F-17E6-CCAB-BD0C-B90A4F1B5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3027" y="3227229"/>
              <a:ext cx="1304925" cy="38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A19FD47C-5E5E-49D4-3B26-3AB8FC97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35" r="535"/>
          <a:stretch/>
        </p:blipFill>
        <p:spPr bwMode="auto">
          <a:xfrm>
            <a:off x="5162534" y="1629149"/>
            <a:ext cx="1751663" cy="5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A8674E9-8540-7836-0F76-591735DB8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347" y="3226312"/>
            <a:ext cx="1546458" cy="3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F6AC8C0-4137-828B-86DA-FC147EEE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5" r="85"/>
          <a:stretch/>
        </p:blipFill>
        <p:spPr bwMode="auto">
          <a:xfrm>
            <a:off x="5420994" y="4591965"/>
            <a:ext cx="1350012" cy="67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ssertio Holdings » Compliance &amp; Ethics">
            <a:extLst>
              <a:ext uri="{FF2B5EF4-FFF2-40B4-BE49-F238E27FC236}">
                <a16:creationId xmlns:a16="http://schemas.microsoft.com/office/drawing/2014/main" id="{DB136231-F75D-361F-2BC3-18D77FE0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455" y="4670674"/>
            <a:ext cx="1729395" cy="3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DF7662D-C3BE-3C05-0BB6-4416D346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8093" y="2911591"/>
            <a:ext cx="746645" cy="7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.R. Bard: Devices, Recalls &amp; Lawsuits">
            <a:extLst>
              <a:ext uri="{FF2B5EF4-FFF2-40B4-BE49-F238E27FC236}">
                <a16:creationId xmlns:a16="http://schemas.microsoft.com/office/drawing/2014/main" id="{AC44D760-C1E3-7F8E-F3F1-92FC5477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146" y="3121346"/>
            <a:ext cx="1336788" cy="7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xactech | Orthopaedic Implants | Joint Replacement">
            <a:extLst>
              <a:ext uri="{FF2B5EF4-FFF2-40B4-BE49-F238E27FC236}">
                <a16:creationId xmlns:a16="http://schemas.microsoft.com/office/drawing/2014/main" id="{9F5CE0A7-96D6-3A14-93EC-18A988569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8787" y="4591965"/>
            <a:ext cx="1068883" cy="6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DC2422C-E636-086D-B4FA-FA170685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6801" y="2947874"/>
            <a:ext cx="1401986" cy="9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esculap Implant Systems">
            <a:extLst>
              <a:ext uri="{FF2B5EF4-FFF2-40B4-BE49-F238E27FC236}">
                <a16:creationId xmlns:a16="http://schemas.microsoft.com/office/drawing/2014/main" id="{85B6CB2E-83BA-2B93-F615-00D2981F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613" y="3189545"/>
            <a:ext cx="1580083" cy="5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01F1622-D12A-9E24-1EA0-4FE185CDA875}"/>
              </a:ext>
            </a:extLst>
          </p:cNvPr>
          <p:cNvSpPr txBox="1"/>
          <p:nvPr/>
        </p:nvSpPr>
        <p:spPr>
          <a:xfrm>
            <a:off x="811826" y="3912580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$39 million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CFB88EF-5DB2-9701-2531-32FD40A9855B}"/>
              </a:ext>
            </a:extLst>
          </p:cNvPr>
          <p:cNvSpPr txBox="1">
            <a:spLocks/>
          </p:cNvSpPr>
          <p:nvPr/>
        </p:nvSpPr>
        <p:spPr>
          <a:xfrm>
            <a:off x="2958025" y="311072"/>
            <a:ext cx="6275949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spc="600">
                <a:solidFill>
                  <a:srgbClr val="7890EB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 SUMMARY</a:t>
            </a:r>
          </a:p>
        </p:txBody>
      </p:sp>
      <p:sp>
        <p:nvSpPr>
          <p:cNvPr id="40" name="Footer Placeholder 13">
            <a:extLst>
              <a:ext uri="{FF2B5EF4-FFF2-40B4-BE49-F238E27FC236}">
                <a16:creationId xmlns:a16="http://schemas.microsoft.com/office/drawing/2014/main" id="{E4BD24C7-0F2D-F002-4616-BD4889ED2E26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4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8FD88-AAB4-5723-C619-5FB527A1772F}"/>
              </a:ext>
            </a:extLst>
          </p:cNvPr>
          <p:cNvSpPr txBox="1"/>
          <p:nvPr/>
        </p:nvSpPr>
        <p:spPr>
          <a:xfrm>
            <a:off x="1820655" y="2284199"/>
            <a:ext cx="2017657" cy="36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b="1"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$280 million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DDFCA9-C709-A8AE-36B9-207ABF962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911" y="1613026"/>
            <a:ext cx="1398871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3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553ED-3696-3D3A-C45D-935C0D99A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orful swirly waves&#10;&#10;AI-generated content may be incorrect.">
            <a:extLst>
              <a:ext uri="{FF2B5EF4-FFF2-40B4-BE49-F238E27FC236}">
                <a16:creationId xmlns:a16="http://schemas.microsoft.com/office/drawing/2014/main" id="{01099103-B2D6-7E0A-275E-7D8B1D24C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9000"/>
                    </a14:imgEffect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7536"/>
            <a:ext cx="12214414" cy="6955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C55B8B-9957-DF41-C2CE-872E252D7278}"/>
              </a:ext>
            </a:extLst>
          </p:cNvPr>
          <p:cNvSpPr/>
          <p:nvPr/>
        </p:nvSpPr>
        <p:spPr>
          <a:xfrm flipV="1">
            <a:off x="0" y="1123702"/>
            <a:ext cx="12214414" cy="5734298"/>
          </a:xfrm>
          <a:prstGeom prst="rect">
            <a:avLst/>
          </a:prstGeom>
          <a:solidFill>
            <a:srgbClr val="0311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8A2C07-8A87-1E6C-686A-01FB2EB1BA48}"/>
              </a:ext>
            </a:extLst>
          </p:cNvPr>
          <p:cNvSpPr txBox="1">
            <a:spLocks/>
          </p:cNvSpPr>
          <p:nvPr/>
        </p:nvSpPr>
        <p:spPr>
          <a:xfrm>
            <a:off x="658426" y="1765132"/>
            <a:ext cx="10827330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600"/>
              </a:spcBef>
            </a:pPr>
            <a:r>
              <a:rPr lang="en-US" sz="3600" b="1">
                <a:solidFill>
                  <a:srgbClr val="FFA9FB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10</a:t>
            </a:r>
            <a:r>
              <a:rPr lang="en-US" sz="36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 LIFE SCIENCES COMPANIES</a:t>
            </a:r>
          </a:p>
          <a:p>
            <a:pPr algn="ctr">
              <a:lnSpc>
                <a:spcPct val="100000"/>
              </a:lnSpc>
              <a:spcBef>
                <a:spcPts val="1600"/>
              </a:spcBef>
            </a:pPr>
            <a:r>
              <a:rPr lang="en-US" sz="3600" b="1" spc="200">
                <a:solidFill>
                  <a:srgbClr val="FFA9FB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~$658 </a:t>
            </a:r>
            <a:r>
              <a:rPr lang="en-US" sz="3600" b="1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M</a:t>
            </a:r>
            <a:r>
              <a:rPr lang="en-US" sz="36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ILLION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DF28D9B-95BC-65E1-BA6C-ADF14A7596C6}"/>
              </a:ext>
            </a:extLst>
          </p:cNvPr>
          <p:cNvSpPr txBox="1">
            <a:spLocks/>
          </p:cNvSpPr>
          <p:nvPr/>
        </p:nvSpPr>
        <p:spPr>
          <a:xfrm>
            <a:off x="2906395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03D3C-F8F0-6AAA-618A-01FF2A4B9727}"/>
              </a:ext>
            </a:extLst>
          </p:cNvPr>
          <p:cNvSpPr txBox="1">
            <a:spLocks/>
          </p:cNvSpPr>
          <p:nvPr/>
        </p:nvSpPr>
        <p:spPr>
          <a:xfrm>
            <a:off x="2467754" y="311072"/>
            <a:ext cx="7256492" cy="51411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spc="6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2025</a:t>
            </a:r>
            <a:r>
              <a:rPr lang="en-US" sz="1800" spc="600">
                <a:solidFill>
                  <a:srgbClr val="0E1B5F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 </a:t>
            </a:r>
            <a:r>
              <a:rPr lang="en-US" sz="1800" spc="600">
                <a:solidFill>
                  <a:srgbClr val="03113C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FEDERAL SETTLEMENTS SUMMARY</a:t>
            </a:r>
          </a:p>
        </p:txBody>
      </p:sp>
    </p:spTree>
    <p:extLst>
      <p:ext uri="{BB962C8B-B14F-4D97-AF65-F5344CB8AC3E}">
        <p14:creationId xmlns:p14="http://schemas.microsoft.com/office/powerpoint/2010/main" val="2262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0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62668-C80B-1593-0E55-C6D9FA422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moke in a dark background&#10;&#10;AI-generated content may be incorrect.">
            <a:extLst>
              <a:ext uri="{FF2B5EF4-FFF2-40B4-BE49-F238E27FC236}">
                <a16:creationId xmlns:a16="http://schemas.microsoft.com/office/drawing/2014/main" id="{347EB249-0FE2-A55F-7330-D591CA2C98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8413"/>
          <a:stretch>
            <a:fillRect/>
          </a:stretch>
        </p:blipFill>
        <p:spPr>
          <a:xfrm>
            <a:off x="0" y="1"/>
            <a:ext cx="12190093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F9E99E-4C26-5E27-3960-3A28162A5AA9}"/>
              </a:ext>
            </a:extLst>
          </p:cNvPr>
          <p:cNvSpPr/>
          <p:nvPr/>
        </p:nvSpPr>
        <p:spPr>
          <a:xfrm>
            <a:off x="0" y="0"/>
            <a:ext cx="12192000" cy="5242704"/>
          </a:xfrm>
          <a:prstGeom prst="rect">
            <a:avLst/>
          </a:prstGeom>
          <a:gradFill flip="none" rotWithShape="1">
            <a:gsLst>
              <a:gs pos="69000">
                <a:schemeClr val="tx2">
                  <a:lumMod val="50000"/>
                  <a:alpha val="0"/>
                </a:schemeClr>
              </a:gs>
              <a:gs pos="4900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6D72CD-FCB3-C068-968A-4F55BFBFD263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61798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A5EAE9A-3F97-AC84-0A48-D90D038267D7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39B3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3CC77-897B-7583-2D86-D12CEBBBB0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89014" y="3119150"/>
            <a:ext cx="3456585" cy="1554480"/>
          </a:xfrm>
          <a:prstGeom prst="parallelogram">
            <a:avLst>
              <a:gd name="adj" fmla="val 24318"/>
            </a:avLst>
          </a:prstGeom>
          <a:ln w="12700">
            <a:solidFill>
              <a:schemeClr val="bg1">
                <a:alpha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552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53DC2-ADBB-384E-03B2-090DC4DA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D66C02C-56B5-6DC1-9016-4A75F4C58052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03B242-82CD-9DF0-0F28-A9F63C86C3E4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41410B-1106-70C1-4833-4FCEDCD4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A933E7-1BD6-905A-AF7D-05EFD6D26526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71D7F50-FDAA-B53E-909D-8AE13A5A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80BEF8B-559C-75D5-9564-92F0FA40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1701" y="3117672"/>
            <a:ext cx="1417378" cy="8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500C89F8-8F7A-9AC9-0547-538402E23EC8}"/>
              </a:ext>
            </a:extLst>
          </p:cNvPr>
          <p:cNvSpPr txBox="1">
            <a:spLocks/>
          </p:cNvSpPr>
          <p:nvPr/>
        </p:nvSpPr>
        <p:spPr>
          <a:xfrm>
            <a:off x="3864243" y="3929445"/>
            <a:ext cx="1976409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$145 million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76F10260-2D45-900F-1711-F4009A423993}"/>
              </a:ext>
            </a:extLst>
          </p:cNvPr>
          <p:cNvSpPr txBox="1">
            <a:spLocks/>
          </p:cNvSpPr>
          <p:nvPr/>
        </p:nvSpPr>
        <p:spPr>
          <a:xfrm>
            <a:off x="6503756" y="3929445"/>
            <a:ext cx="1976409" cy="41395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$35 million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372350F-AC49-7101-91ED-51CF328C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4865" y="2891805"/>
            <a:ext cx="2353250" cy="8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7200E262-ADD1-FB7E-582D-24739454D392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BF33DA-6CF1-F63F-9964-FCE4800139B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90FF56E-BA61-5E5B-173B-1213321786A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5B14657C-ACCB-13F2-4586-78A1DAE0C6CC}"/>
              </a:ext>
            </a:extLst>
          </p:cNvPr>
          <p:cNvSpPr txBox="1">
            <a:spLocks/>
          </p:cNvSpPr>
          <p:nvPr/>
        </p:nvSpPr>
        <p:spPr>
          <a:xfrm>
            <a:off x="4698605" y="2095540"/>
            <a:ext cx="2946474" cy="3993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1800" b="1" spc="30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PAY-FOR-DELAY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4A8603-5620-18CD-D398-6B75E1DF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174" y="4354161"/>
            <a:ext cx="251765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80006"/>
      </p:ext>
    </p:extLst>
  </p:cSld>
  <p:clrMapOvr>
    <a:masterClrMapping/>
  </p:clrMapOvr>
  <p:transition spd="slow" advClick="0" advTm="25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F548D80-F9BE-A399-D910-ED10E472F70C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030401-15E2-326A-23C2-088BA26CD363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3114C6-2E61-FC00-4D86-EA689C8D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00E587-54E2-5BA2-403F-1B507E9CB0FC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9DFCF08-ED6E-1C23-7E32-9C327BC59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CE113D6-90D0-84CF-8C02-F0D60E2F224E}"/>
              </a:ext>
            </a:extLst>
          </p:cNvPr>
          <p:cNvGrpSpPr/>
          <p:nvPr/>
        </p:nvGrpSpPr>
        <p:grpSpPr>
          <a:xfrm>
            <a:off x="4599542" y="3626829"/>
            <a:ext cx="2992917" cy="1978714"/>
            <a:chOff x="4599542" y="3626829"/>
            <a:chExt cx="2992917" cy="1978714"/>
          </a:xfrm>
        </p:grpSpPr>
        <p:sp>
          <p:nvSpPr>
            <p:cNvPr id="45" name="Content Placeholder 4">
              <a:extLst>
                <a:ext uri="{FF2B5EF4-FFF2-40B4-BE49-F238E27FC236}">
                  <a16:creationId xmlns:a16="http://schemas.microsoft.com/office/drawing/2014/main" id="{2E796B04-FEBF-5B19-24A2-4AE87B0D36EE}"/>
                </a:ext>
              </a:extLst>
            </p:cNvPr>
            <p:cNvSpPr txBox="1">
              <a:spLocks/>
            </p:cNvSpPr>
            <p:nvPr/>
          </p:nvSpPr>
          <p:spPr>
            <a:xfrm>
              <a:off x="4599542" y="4507807"/>
              <a:ext cx="2992916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$2.8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solidFill>
                    <a:schemeClr val="tx1">
                      <a:alpha val="0"/>
                    </a:schemeClr>
                  </a:solidFill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for restricting competition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CC371F69-45AB-045D-B96B-146FA373E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2927" t="-19000" r="-2984" b="-26416"/>
            <a:stretch>
              <a:fillRect/>
            </a:stretch>
          </p:blipFill>
          <p:spPr>
            <a:xfrm>
              <a:off x="4599543" y="3626829"/>
              <a:ext cx="2992916" cy="781338"/>
            </a:xfrm>
            <a:prstGeom prst="rect">
              <a:avLst/>
            </a:prstGeom>
          </p:spPr>
        </p:pic>
      </p:grpSp>
      <p:sp>
        <p:nvSpPr>
          <p:cNvPr id="29" name="Footer Placeholder 13">
            <a:extLst>
              <a:ext uri="{FF2B5EF4-FFF2-40B4-BE49-F238E27FC236}">
                <a16:creationId xmlns:a16="http://schemas.microsoft.com/office/drawing/2014/main" id="{A2D742B1-E98D-87BA-636F-8E9F0A6AFB98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BD7C7911-120B-8B95-8FAE-0D70CF43C2FE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6C0F32A-D8F0-E61D-6560-05F4979CA508}"/>
              </a:ext>
            </a:extLst>
          </p:cNvPr>
          <p:cNvSpPr txBox="1">
            <a:spLocks/>
          </p:cNvSpPr>
          <p:nvPr/>
        </p:nvSpPr>
        <p:spPr>
          <a:xfrm>
            <a:off x="4692453" y="2963011"/>
            <a:ext cx="2807095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$200 million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price-fixing and market allocation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2DFC651-26E1-2329-FBEE-1F8C52280DDD}"/>
              </a:ext>
            </a:extLst>
          </p:cNvPr>
          <p:cNvSpPr txBox="1">
            <a:spLocks/>
          </p:cNvSpPr>
          <p:nvPr/>
        </p:nvSpPr>
        <p:spPr>
          <a:xfrm>
            <a:off x="883863" y="2963011"/>
            <a:ext cx="3391848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$147 million 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withholding services for competitor products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68D945A-536B-95F2-6A55-BD9ED0B6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843" y="2189967"/>
            <a:ext cx="2286000" cy="4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3767A-E6C8-D0FD-58CD-4B44B2E576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646" y="1849376"/>
            <a:ext cx="628708" cy="88474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7504F9A-9AAF-6994-C58D-2A88E71136E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9B1EC67-A267-3952-934B-7517A346AEDF}"/>
              </a:ext>
            </a:extLst>
          </p:cNvPr>
          <p:cNvSpPr txBox="1">
            <a:spLocks/>
          </p:cNvSpPr>
          <p:nvPr/>
        </p:nvSpPr>
        <p:spPr>
          <a:xfrm>
            <a:off x="8179784" y="3014839"/>
            <a:ext cx="2807095" cy="10977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2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$407 million </a:t>
            </a:r>
          </a:p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for drug bundling scheme with PBMs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23BF750-7450-DFD2-DE1C-D70ABA7D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16392" y="2225324"/>
            <a:ext cx="1343975" cy="3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4">
            <a:extLst>
              <a:ext uri="{FF2B5EF4-FFF2-40B4-BE49-F238E27FC236}">
                <a16:creationId xmlns:a16="http://schemas.microsoft.com/office/drawing/2014/main" id="{D2167694-951D-CB50-03B3-DFCB32E8D300}"/>
              </a:ext>
            </a:extLst>
          </p:cNvPr>
          <p:cNvSpPr txBox="1">
            <a:spLocks/>
          </p:cNvSpPr>
          <p:nvPr/>
        </p:nvSpPr>
        <p:spPr>
          <a:xfrm>
            <a:off x="965323" y="794950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solidFill>
                  <a:schemeClr val="tx1">
                    <a:alpha val="0"/>
                  </a:schemeClr>
                </a:solidFill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Antitrust: Payers</a:t>
            </a:r>
          </a:p>
        </p:txBody>
      </p:sp>
    </p:spTree>
    <p:extLst>
      <p:ext uri="{BB962C8B-B14F-4D97-AF65-F5344CB8AC3E}">
        <p14:creationId xmlns:p14="http://schemas.microsoft.com/office/powerpoint/2010/main" val="314051762"/>
      </p:ext>
    </p:extLst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734A82-4690-BD13-1342-0C73EFFA6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A2997-D84E-5A5E-A77F-89B4011A9A98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4E8DD0-2DEF-A2D1-59CA-F247CCD391B2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53FF7F-F6A2-AE80-0CBD-5C96FDE0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8CDDD4-000F-F45F-852B-62AD38F9975C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771654-1470-64E6-6543-A118DF738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0B1F93-6B5D-E736-1405-DB089A22C5B3}"/>
              </a:ext>
            </a:extLst>
          </p:cNvPr>
          <p:cNvGrpSpPr/>
          <p:nvPr/>
        </p:nvGrpSpPr>
        <p:grpSpPr>
          <a:xfrm>
            <a:off x="4475803" y="3656429"/>
            <a:ext cx="3172297" cy="1752268"/>
            <a:chOff x="4475803" y="2447965"/>
            <a:chExt cx="3172297" cy="1752268"/>
          </a:xfrm>
        </p:grpSpPr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8B74D5DF-0D4E-E69D-6605-29FBC9088C34}"/>
                </a:ext>
              </a:extLst>
            </p:cNvPr>
            <p:cNvSpPr txBox="1">
              <a:spLocks/>
            </p:cNvSpPr>
            <p:nvPr/>
          </p:nvSpPr>
          <p:spPr>
            <a:xfrm>
              <a:off x="4475803" y="3102497"/>
              <a:ext cx="3172297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$2.5 billion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solidFill>
                    <a:schemeClr val="tx1">
                      <a:alpha val="0"/>
                    </a:schemeClr>
                  </a:solidFill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across 3 lawsuits for talc-related adverse effects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CCA4155-AF35-718F-93F8-27A038F5E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74" y="2447965"/>
              <a:ext cx="2517652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4">
            <a:extLst>
              <a:ext uri="{FF2B5EF4-FFF2-40B4-BE49-F238E27FC236}">
                <a16:creationId xmlns:a16="http://schemas.microsoft.com/office/drawing/2014/main" id="{DC16C612-72A5-3D87-E108-3A203D461F0B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Antitrust: Payers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E3FA4-39DD-D32E-332E-685203B08FC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35ED0DE-4AC4-FCDF-D787-21666BE9A3B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A4384-2EEA-D87B-AAAC-8F3DD87CB6D0}"/>
              </a:ext>
            </a:extLst>
          </p:cNvPr>
          <p:cNvGrpSpPr/>
          <p:nvPr/>
        </p:nvGrpSpPr>
        <p:grpSpPr>
          <a:xfrm>
            <a:off x="4599542" y="2327656"/>
            <a:ext cx="2992917" cy="1978714"/>
            <a:chOff x="4599542" y="2327656"/>
            <a:chExt cx="2992917" cy="1978714"/>
          </a:xfrm>
        </p:grpSpPr>
        <p:sp>
          <p:nvSpPr>
            <p:cNvPr id="9" name="Content Placeholder 4">
              <a:extLst>
                <a:ext uri="{FF2B5EF4-FFF2-40B4-BE49-F238E27FC236}">
                  <a16:creationId xmlns:a16="http://schemas.microsoft.com/office/drawing/2014/main" id="{4D5AE374-880A-9B9A-8B6D-71ABF1122B48}"/>
                </a:ext>
              </a:extLst>
            </p:cNvPr>
            <p:cNvSpPr txBox="1">
              <a:spLocks/>
            </p:cNvSpPr>
            <p:nvPr/>
          </p:nvSpPr>
          <p:spPr>
            <a:xfrm>
              <a:off x="4599542" y="3208634"/>
              <a:ext cx="2992916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$2.8 billion 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for restricting competition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AC7691C-1475-BBE0-5DBE-642624BB8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2927" t="-19000" r="-2984" b="-26416"/>
            <a:stretch>
              <a:fillRect/>
            </a:stretch>
          </p:blipFill>
          <p:spPr>
            <a:xfrm>
              <a:off x="4599543" y="2327656"/>
              <a:ext cx="2992916" cy="781338"/>
            </a:xfrm>
            <a:prstGeom prst="rect">
              <a:avLst/>
            </a:prstGeom>
          </p:spPr>
        </p:pic>
      </p:grpSp>
      <p:sp>
        <p:nvSpPr>
          <p:cNvPr id="23" name="Title 14">
            <a:extLst>
              <a:ext uri="{FF2B5EF4-FFF2-40B4-BE49-F238E27FC236}">
                <a16:creationId xmlns:a16="http://schemas.microsoft.com/office/drawing/2014/main" id="{64A3DA27-6694-1221-8277-097263E5CE48}"/>
              </a:ext>
            </a:extLst>
          </p:cNvPr>
          <p:cNvSpPr txBox="1">
            <a:spLocks/>
          </p:cNvSpPr>
          <p:nvPr/>
        </p:nvSpPr>
        <p:spPr>
          <a:xfrm>
            <a:off x="2339543" y="788224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solidFill>
                  <a:schemeClr val="tx1">
                    <a:alpha val="0"/>
                  </a:schemeClr>
                </a:solidFill>
                <a:latin typeface="Avenir Next LT Pro Light" panose="020B0304020202020204" pitchFamily="34" charset="77"/>
                <a:cs typeface="Gill Sans" panose="020B0502020104020203" pitchFamily="34" charset="-79"/>
              </a:rPr>
              <a:t>Product Liability</a:t>
            </a:r>
          </a:p>
        </p:txBody>
      </p:sp>
    </p:spTree>
    <p:extLst>
      <p:ext uri="{BB962C8B-B14F-4D97-AF65-F5344CB8AC3E}">
        <p14:creationId xmlns:p14="http://schemas.microsoft.com/office/powerpoint/2010/main" val="345272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50" advClick="0" advTm="2500">
        <p159:morph option="byObject"/>
      </p:transition>
    </mc:Choice>
    <mc:Fallback xmlns="">
      <p:transition spd="med" advClick="0" advTm="2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075A4-636A-F41B-24EE-0D902AE97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EF28B-D68B-EA18-8EBC-B84571BA4AFB}"/>
              </a:ext>
            </a:extLst>
          </p:cNvPr>
          <p:cNvGrpSpPr/>
          <p:nvPr/>
        </p:nvGrpSpPr>
        <p:grpSpPr>
          <a:xfrm>
            <a:off x="0" y="0"/>
            <a:ext cx="12190094" cy="6865349"/>
            <a:chOff x="0" y="0"/>
            <a:chExt cx="12190094" cy="68653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76AED3-8C7F-C20E-89A3-AD4F14653BE5}"/>
                </a:ext>
              </a:extLst>
            </p:cNvPr>
            <p:cNvSpPr/>
            <p:nvPr/>
          </p:nvSpPr>
          <p:spPr>
            <a:xfrm>
              <a:off x="0" y="2511188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B47C92-678E-FB66-76EF-F9FC5CF8F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61952" y="1"/>
              <a:ext cx="6128142" cy="6858000"/>
            </a:xfrm>
            <a:prstGeom prst="rect">
              <a:avLst/>
            </a:prstGeom>
            <a:noFill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2D2688-0D4D-D7DF-ECD4-8996FD7DB097}"/>
                </a:ext>
              </a:extLst>
            </p:cNvPr>
            <p:cNvSpPr/>
            <p:nvPr/>
          </p:nvSpPr>
          <p:spPr>
            <a:xfrm>
              <a:off x="0" y="0"/>
              <a:ext cx="9303026" cy="4354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4D517-DD37-ED93-E7DB-4A2D9CA2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3617330"/>
              <a:ext cx="3711843" cy="3240670"/>
            </a:xfrm>
            <a:prstGeom prst="rect">
              <a:avLst/>
            </a:prstGeom>
            <a:noFill/>
          </p:spPr>
        </p:pic>
      </p:grpSp>
      <p:sp>
        <p:nvSpPr>
          <p:cNvPr id="3" name="Title 14">
            <a:extLst>
              <a:ext uri="{FF2B5EF4-FFF2-40B4-BE49-F238E27FC236}">
                <a16:creationId xmlns:a16="http://schemas.microsoft.com/office/drawing/2014/main" id="{2514D2E2-104E-4A75-3822-2367625EDECB}"/>
              </a:ext>
            </a:extLst>
          </p:cNvPr>
          <p:cNvSpPr txBox="1">
            <a:spLocks/>
          </p:cNvSpPr>
          <p:nvPr/>
        </p:nvSpPr>
        <p:spPr>
          <a:xfrm>
            <a:off x="495097" y="794951"/>
            <a:ext cx="8407017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0">
                <a:latin typeface="Avenir Next LT Pro Light" panose="020B0304020202020204" pitchFamily="34" charset="77"/>
                <a:cs typeface="Gill Sans" panose="020B0502020104020203" pitchFamily="34" charset="-79"/>
              </a:rPr>
              <a:t>Product Liability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63ADE7-4BD9-485F-987B-FA2816A67C5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accent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CIVIL LITIGATION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7D91FC0-D2E6-CA2D-B127-938EF09934EA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88C1E77-2E3B-CBAE-C7B1-0B73A916F1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9392" y="2804714"/>
            <a:ext cx="1032722" cy="5370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772AFE1-FF5D-4515-C714-788B0922D692}"/>
              </a:ext>
            </a:extLst>
          </p:cNvPr>
          <p:cNvGrpSpPr/>
          <p:nvPr/>
        </p:nvGrpSpPr>
        <p:grpSpPr>
          <a:xfrm>
            <a:off x="4345715" y="2447965"/>
            <a:ext cx="3432474" cy="1752268"/>
            <a:chOff x="4345715" y="2447965"/>
            <a:chExt cx="3432474" cy="1752268"/>
          </a:xfrm>
        </p:grpSpPr>
        <p:sp>
          <p:nvSpPr>
            <p:cNvPr id="11" name="Content Placeholder 4">
              <a:extLst>
                <a:ext uri="{FF2B5EF4-FFF2-40B4-BE49-F238E27FC236}">
                  <a16:creationId xmlns:a16="http://schemas.microsoft.com/office/drawing/2014/main" id="{580C8520-32D4-C352-21A6-80DEC47BCFD2}"/>
                </a:ext>
              </a:extLst>
            </p:cNvPr>
            <p:cNvSpPr txBox="1">
              <a:spLocks/>
            </p:cNvSpPr>
            <p:nvPr/>
          </p:nvSpPr>
          <p:spPr>
            <a:xfrm>
              <a:off x="4345715" y="3102497"/>
              <a:ext cx="3432474" cy="10977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2200" b="1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$2.5 billion</a:t>
              </a:r>
            </a:p>
            <a:p>
              <a:pPr marL="0" indent="0" algn="ctr">
                <a:lnSpc>
                  <a:spcPct val="100000"/>
                </a:lnSpc>
                <a:spcBef>
                  <a:spcPts val="400"/>
                </a:spcBef>
                <a:buNone/>
              </a:pPr>
              <a:r>
                <a:rPr lang="en-US" sz="2000">
                  <a:latin typeface="Avenir Next LT Pro Light" panose="020B0304020202020204" pitchFamily="34" charset="77"/>
                  <a:cs typeface="Gill Sans Light" panose="020B0302020104020203" pitchFamily="34" charset="-79"/>
                </a:rPr>
                <a:t>across 3 lawsuits for        talc-related adverse effects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DDCCD91-C71A-11A6-ED3F-FDF029573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174" y="2447965"/>
              <a:ext cx="2517652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7DB4B56F-57C0-7B3C-A3BB-3DB5F6260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7143" y="4023604"/>
            <a:ext cx="2637713" cy="5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0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50" advClick="0" advTm="2500">
        <p159:morph option="byObject"/>
      </p:transition>
    </mc:Choice>
    <mc:Fallback xmlns="">
      <p:transition spd="med" advClick="0" advTm="2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2B4C69-32BA-B931-D5A0-7E7C67D4B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>
            <a:fillRect/>
          </a:stretch>
        </p:blipFill>
        <p:spPr>
          <a:xfrm rot="21205140">
            <a:off x="-605479" y="2281110"/>
            <a:ext cx="13402958" cy="55624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6D9209-0C17-C11D-3A46-FFC4658BCA57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10009574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8B6FA13-7217-AACC-9A70-B01238937F00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A65CA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17ABBB-D392-9C04-EB58-806AF0848A15}"/>
              </a:ext>
            </a:extLst>
          </p:cNvPr>
          <p:cNvSpPr txBox="1">
            <a:spLocks/>
          </p:cNvSpPr>
          <p:nvPr/>
        </p:nvSpPr>
        <p:spPr>
          <a:xfrm>
            <a:off x="3717990" y="2957218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00D9EE">
                    <a:alpha val="0"/>
                  </a:srgbClr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217</a:t>
            </a:r>
            <a:r>
              <a:rPr lang="en-US" sz="2200" spc="-2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</p:spTree>
    <p:extLst>
      <p:ext uri="{BB962C8B-B14F-4D97-AF65-F5344CB8AC3E}">
        <p14:creationId xmlns:p14="http://schemas.microsoft.com/office/powerpoint/2010/main" val="382563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93A07-B88E-D18C-7A83-021A5CCFB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6EFD00-1D1F-72F3-ACE6-88DA18872784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22CE08-493A-F269-02F5-7DD9BBD6D5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198"/>
          <a:stretch>
            <a:fillRect/>
          </a:stretch>
        </p:blipFill>
        <p:spPr>
          <a:xfrm flipH="1">
            <a:off x="1907" y="1"/>
            <a:ext cx="12188822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3709BA-932D-4B6C-B454-72F2AF3404D8}"/>
              </a:ext>
            </a:extLst>
          </p:cNvPr>
          <p:cNvSpPr/>
          <p:nvPr/>
        </p:nvSpPr>
        <p:spPr>
          <a:xfrm>
            <a:off x="-2" y="-1"/>
            <a:ext cx="12023680" cy="6857999"/>
          </a:xfrm>
          <a:prstGeom prst="rect">
            <a:avLst/>
          </a:prstGeom>
          <a:gradFill flip="none" rotWithShape="1">
            <a:gsLst>
              <a:gs pos="54000">
                <a:schemeClr val="tx2">
                  <a:lumMod val="50000"/>
                  <a:alpha val="0"/>
                </a:schemeClr>
              </a:gs>
              <a:gs pos="37000">
                <a:schemeClr val="tx1">
                  <a:lumMod val="0"/>
                  <a:alpha val="70295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87C4A3-960D-A78F-0F39-5779949F454C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61798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FCA LITIGATION OUTCOMES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BE470FB6-72F1-98F8-F136-4FC0A447AE38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C92FD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8E995F-5809-C709-8FBE-C6A3886EC16A}"/>
              </a:ext>
            </a:extLst>
          </p:cNvPr>
          <p:cNvSpPr txBox="1">
            <a:spLocks/>
          </p:cNvSpPr>
          <p:nvPr/>
        </p:nvSpPr>
        <p:spPr>
          <a:xfrm>
            <a:off x="532334" y="222469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150">
                <a:solidFill>
                  <a:schemeClr val="tx1">
                    <a:alpha val="0"/>
                  </a:schemeClr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SETTLEMENTS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66639-370D-347F-3E1C-FE37D6C8B9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-2" y="4948740"/>
            <a:ext cx="12190729" cy="1056643"/>
          </a:xfrm>
          <a:prstGeom prst="rect">
            <a:avLst/>
          </a:prstGeom>
        </p:spPr>
      </p:pic>
      <p:pic>
        <p:nvPicPr>
          <p:cNvPr id="6" name="2 TimTaj - The Serious Business.mp3">
            <a:hlinkClick r:id="" action="ppaction://media"/>
            <a:extLst>
              <a:ext uri="{FF2B5EF4-FFF2-40B4-BE49-F238E27FC236}">
                <a16:creationId xmlns:a16="http://schemas.microsoft.com/office/drawing/2014/main" id="{7776B3E9-E977-8E41-FE84-67889D4F4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61.4437"/>
                  <p14:fade out="1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9437" y="4462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6EC39-BC16-5571-BED3-DBFB4C2F0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0876BE-73A3-9D40-142E-F4BA1DAA21D8}"/>
              </a:ext>
            </a:extLst>
          </p:cNvPr>
          <p:cNvSpPr/>
          <p:nvPr/>
        </p:nvSpPr>
        <p:spPr>
          <a:xfrm>
            <a:off x="-1" y="0"/>
            <a:ext cx="12207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024CF-F471-89D4-A74C-3560C3237B1F}"/>
              </a:ext>
            </a:extLst>
          </p:cNvPr>
          <p:cNvSpPr txBox="1"/>
          <p:nvPr/>
        </p:nvSpPr>
        <p:spPr>
          <a:xfrm>
            <a:off x="4916164" y="3726366"/>
            <a:ext cx="3437062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000" spc="-20">
                <a:solidFill>
                  <a:schemeClr val="tx2"/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False prescriptions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A94E75-5F65-0BEC-F94A-45EA0872EFD2}"/>
              </a:ext>
            </a:extLst>
          </p:cNvPr>
          <p:cNvSpPr txBox="1"/>
          <p:nvPr/>
        </p:nvSpPr>
        <p:spPr>
          <a:xfrm>
            <a:off x="5502601" y="3302583"/>
            <a:ext cx="2264189" cy="42857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$949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E6E7E-90CD-BA12-484D-F225BD837E7D}"/>
              </a:ext>
            </a:extLst>
          </p:cNvPr>
          <p:cNvSpPr txBox="1"/>
          <p:nvPr/>
        </p:nvSpPr>
        <p:spPr>
          <a:xfrm>
            <a:off x="8355851" y="3738488"/>
            <a:ext cx="3308101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 spc="-20">
                <a:latin typeface="Avenir Next LT Pro" panose="020B0504020202020204" pitchFamily="34" charset="77"/>
                <a:ea typeface="Source Sans Pro" panose="020B0503030403020204" pitchFamily="34" charset="0"/>
                <a:cs typeface="Gill Sans" panose="020B0502020104020203" pitchFamily="34" charset="-79"/>
              </a:rPr>
              <a:t>Pricing manipulation allegations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454F6-3D34-D162-5108-AAB1848571EE}"/>
              </a:ext>
            </a:extLst>
          </p:cNvPr>
          <p:cNvSpPr txBox="1"/>
          <p:nvPr/>
        </p:nvSpPr>
        <p:spPr>
          <a:xfrm>
            <a:off x="9073153" y="3314705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$290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million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D8AFE5-980E-ECE8-C471-DDFDCC303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4590" y="2650861"/>
            <a:ext cx="1750184" cy="4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66D15ED-55FA-D60C-D1D4-5E0083E9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8033" y="2521441"/>
            <a:ext cx="1330277" cy="6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4">
            <a:extLst>
              <a:ext uri="{FF2B5EF4-FFF2-40B4-BE49-F238E27FC236}">
                <a16:creationId xmlns:a16="http://schemas.microsoft.com/office/drawing/2014/main" id="{DC684563-6435-566D-A3F1-EDE616162E01}"/>
              </a:ext>
            </a:extLst>
          </p:cNvPr>
          <p:cNvSpPr txBox="1">
            <a:spLocks/>
          </p:cNvSpPr>
          <p:nvPr/>
        </p:nvSpPr>
        <p:spPr>
          <a:xfrm>
            <a:off x="493776" y="795528"/>
            <a:ext cx="8997465" cy="54938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200" spc="-20">
                <a:solidFill>
                  <a:srgbClr val="01066D"/>
                </a:solidFill>
                <a:latin typeface="Avenir Next LT Pro Light" panose="020B0304020202020204" pitchFamily="34" charset="77"/>
              </a:rPr>
              <a:t>FCA Trials Escalate Initial Penalties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1C73A4-34DB-8614-5087-8E2A353AE9B3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FCA LITIGATION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37F99-9DB7-7712-9F69-9FE8A693FE07}"/>
              </a:ext>
            </a:extLst>
          </p:cNvPr>
          <p:cNvSpPr txBox="1"/>
          <p:nvPr/>
        </p:nvSpPr>
        <p:spPr>
          <a:xfrm>
            <a:off x="857586" y="3738488"/>
            <a:ext cx="3805938" cy="721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200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Off-label marketing following unsuccessful appeal</a:t>
            </a:r>
          </a:p>
        </p:txBody>
      </p:sp>
      <p:pic>
        <p:nvPicPr>
          <p:cNvPr id="4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1EEEEF13-8E8A-BC08-B2F9-911F08FA6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824" y="2574696"/>
            <a:ext cx="2100118" cy="57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100B8-8B12-1980-2D80-AC3ECD9C58DC}"/>
              </a:ext>
            </a:extLst>
          </p:cNvPr>
          <p:cNvSpPr txBox="1"/>
          <p:nvPr/>
        </p:nvSpPr>
        <p:spPr>
          <a:xfrm>
            <a:off x="1823806" y="3277530"/>
            <a:ext cx="1873500" cy="428579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Arial" panose="020B0604020202020204" pitchFamily="34" charset="0"/>
              </a:rPr>
              <a:t>$1.6 </a:t>
            </a:r>
            <a:r>
              <a:rPr lang="en-US" sz="2200" b="1">
                <a:solidFill>
                  <a:srgbClr val="5F3CCA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billion</a:t>
            </a:r>
          </a:p>
        </p:txBody>
      </p:sp>
      <p:pic>
        <p:nvPicPr>
          <p:cNvPr id="1028" name="Picture 4" descr="▷Janssen-Cilag México: Catálogo de Medicamentos Innovadores y Terapias">
            <a:extLst>
              <a:ext uri="{FF2B5EF4-FFF2-40B4-BE49-F238E27FC236}">
                <a16:creationId xmlns:a16="http://schemas.microsoft.com/office/drawing/2014/main" id="{CC1E8F42-CDEB-26A1-353B-B6A1ADA8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869" y="2383777"/>
            <a:ext cx="1633433" cy="91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5620F-896C-7858-5340-FEC465A1859D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907" y="6241409"/>
            <a:ext cx="12207240" cy="6165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A892C495-0E9F-A41F-B443-21F9A0378AE3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234121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8" grpId="0"/>
      <p:bldP spid="19" grpId="0"/>
      <p:bldP spid="3" grpId="0"/>
      <p:bldP spid="3" grpId="1"/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1B3D6-D064-B690-DD0C-00EE603B0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71D5A7-31D5-7244-B8C2-E70FDBDAE4CB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F97385-D649-A4E9-0D13-A294BAB2F7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1"/>
            <a:ext cx="12190729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AA3B0-B4B2-E0A1-A675-98430CB6C82F}"/>
              </a:ext>
            </a:extLst>
          </p:cNvPr>
          <p:cNvSpPr/>
          <p:nvPr/>
        </p:nvSpPr>
        <p:spPr>
          <a:xfrm>
            <a:off x="-2" y="-1"/>
            <a:ext cx="7823201" cy="6857999"/>
          </a:xfrm>
          <a:prstGeom prst="rect">
            <a:avLst/>
          </a:prstGeom>
          <a:gradFill flip="none" rotWithShape="1">
            <a:gsLst>
              <a:gs pos="62000">
                <a:schemeClr val="tx2">
                  <a:lumMod val="50000"/>
                  <a:alpha val="0"/>
                </a:schemeClr>
              </a:gs>
              <a:gs pos="22000">
                <a:schemeClr val="tx1">
                  <a:lumMod val="0"/>
                  <a:alpha val="27024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772C53-093E-8D3A-F2AA-06AECFDF8832}"/>
              </a:ext>
            </a:extLst>
          </p:cNvPr>
          <p:cNvSpPr txBox="1">
            <a:spLocks/>
          </p:cNvSpPr>
          <p:nvPr/>
        </p:nvSpPr>
        <p:spPr>
          <a:xfrm>
            <a:off x="658427" y="1475200"/>
            <a:ext cx="5714238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AF76EAA1-6599-402E-4DB0-2CF69E32703E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800E83-F531-9118-1E73-031034656947}"/>
              </a:ext>
            </a:extLst>
          </p:cNvPr>
          <p:cNvSpPr txBox="1">
            <a:spLocks/>
          </p:cNvSpPr>
          <p:nvPr/>
        </p:nvSpPr>
        <p:spPr>
          <a:xfrm>
            <a:off x="1097110" y="222469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spc="150">
                <a:solidFill>
                  <a:schemeClr val="tx1">
                    <a:alpha val="0"/>
                  </a:schemeClr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SETTLEMENTS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605FF-9271-3764-9225-E1DAD1CB59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-2" y="4948740"/>
            <a:ext cx="12190729" cy="105664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6F25DCA-9075-E86F-98C2-9E9928183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1567529" y="1660160"/>
            <a:ext cx="1227658" cy="748218"/>
          </a:xfrm>
          <a:prstGeom prst="parallelogram">
            <a:avLst/>
          </a:prstGeom>
          <a:solidFill>
            <a:srgbClr val="002768">
              <a:alpha val="0"/>
            </a:srgbClr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B72A6-AA2E-7F23-943C-8EB10FF2A8C8}"/>
              </a:ext>
            </a:extLst>
          </p:cNvPr>
          <p:cNvSpPr txBox="1"/>
          <p:nvPr/>
        </p:nvSpPr>
        <p:spPr>
          <a:xfrm>
            <a:off x="1912801" y="1635846"/>
            <a:ext cx="5451603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$42 million </a:t>
            </a: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to </a:t>
            </a:r>
            <a:r>
              <a:rPr lang="en-US" sz="2200" b="1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Texas</a:t>
            </a: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for providing   </a:t>
            </a:r>
          </a:p>
          <a:p>
            <a:pPr marL="63500">
              <a:lnSpc>
                <a:spcPct val="110000"/>
              </a:lnSpc>
            </a:pPr>
            <a:r>
              <a:rPr lang="en-US" sz="2200" spc="-10">
                <a:solidFill>
                  <a:schemeClr val="tx1">
                    <a:alpha val="0"/>
                  </a:schemeClr>
                </a:solidFill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compromised medications</a:t>
            </a:r>
            <a:endParaRPr lang="en-US" sz="2200" spc="-10">
              <a:solidFill>
                <a:schemeClr val="tx1">
                  <a:alpha val="0"/>
                </a:schemeClr>
              </a:solidFill>
              <a:latin typeface="Avenir Next LT Pro" panose="020B0504020202020204" pitchFamily="34" charset="77"/>
              <a:ea typeface="Source Sans Pro" panose="020B0503030403020204" pitchFamily="34" charset="0"/>
              <a:cs typeface="Gill Sans Light" panose="020B0302020104020203" pitchFamily="34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083CD-9CF0-605E-3486-7143A41CDDD5}"/>
              </a:ext>
            </a:extLst>
          </p:cNvPr>
          <p:cNvGrpSpPr/>
          <p:nvPr/>
        </p:nvGrpSpPr>
        <p:grpSpPr>
          <a:xfrm>
            <a:off x="-853685" y="1660160"/>
            <a:ext cx="3410329" cy="756938"/>
            <a:chOff x="753078" y="1660160"/>
            <a:chExt cx="3410329" cy="756938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1BBCF559-76FC-4B1C-45D8-520CD58F1016}"/>
                </a:ext>
              </a:extLst>
            </p:cNvPr>
            <p:cNvSpPr/>
            <p:nvPr/>
          </p:nvSpPr>
          <p:spPr>
            <a:xfrm>
              <a:off x="753078" y="1660160"/>
              <a:ext cx="3410329" cy="756938"/>
            </a:xfrm>
            <a:prstGeom prst="parallelogram">
              <a:avLst/>
            </a:prstGeom>
            <a:solidFill>
              <a:schemeClr val="bg1">
                <a:lumMod val="85000"/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Pfizer Logo and symbol, meaning, history, PNG, brand">
              <a:extLst>
                <a:ext uri="{FF2B5EF4-FFF2-40B4-BE49-F238E27FC236}">
                  <a16:creationId xmlns:a16="http://schemas.microsoft.com/office/drawing/2014/main" id="{BEA263ED-9EB9-4483-551B-ABB93C8B8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69" y="1722665"/>
              <a:ext cx="1167402" cy="6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A premier pharma company | Tris Pharma">
              <a:extLst>
                <a:ext uri="{FF2B5EF4-FFF2-40B4-BE49-F238E27FC236}">
                  <a16:creationId xmlns:a16="http://schemas.microsoft.com/office/drawing/2014/main" id="{67828E9E-6EB9-6029-4FDA-A99EE31DC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14" y="1908318"/>
              <a:ext cx="1167402" cy="3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64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5F23B1-B92F-225D-8457-3F4C7CDB8B92}"/>
              </a:ext>
            </a:extLst>
          </p:cNvPr>
          <p:cNvSpPr/>
          <p:nvPr/>
        </p:nvSpPr>
        <p:spPr>
          <a:xfrm>
            <a:off x="0" y="0"/>
            <a:ext cx="12200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7BBB2-6412-DF22-3680-C16A119A74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" y="6005383"/>
            <a:ext cx="12190729" cy="852617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6EAB3B57-D7D4-53BF-ACE1-F39669049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4435642" y="3223003"/>
            <a:ext cx="1227658" cy="748218"/>
          </a:xfrm>
          <a:prstGeom prst="parallelogram">
            <a:avLst/>
          </a:prstGeom>
          <a:solidFill>
            <a:srgbClr val="002768"/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32" name="Parallelogram 31">
            <a:extLst>
              <a:ext uri="{FF2B5EF4-FFF2-40B4-BE49-F238E27FC236}">
                <a16:creationId xmlns:a16="http://schemas.microsoft.com/office/drawing/2014/main" id="{310B9994-EF35-DBA1-86A9-72764E06C05C}"/>
              </a:ext>
            </a:extLst>
          </p:cNvPr>
          <p:cNvSpPr/>
          <p:nvPr/>
        </p:nvSpPr>
        <p:spPr>
          <a:xfrm>
            <a:off x="2331833" y="3223003"/>
            <a:ext cx="2210538" cy="756938"/>
          </a:xfrm>
          <a:prstGeom prst="parallelogram">
            <a:avLst/>
          </a:prstGeom>
          <a:solidFill>
            <a:schemeClr val="bg1">
              <a:lumMod val="85000"/>
              <a:alpha val="4579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B72A3CA1-0F4C-CEC1-5F07-1002C1177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7" r="-38"/>
          <a:stretch>
            <a:fillRect/>
          </a:stretch>
        </p:blipFill>
        <p:spPr bwMode="auto">
          <a:xfrm>
            <a:off x="4435642" y="1822005"/>
            <a:ext cx="1227658" cy="748218"/>
          </a:xfrm>
          <a:prstGeom prst="parallelogram">
            <a:avLst/>
          </a:prstGeom>
          <a:solidFill>
            <a:srgbClr val="002768"/>
          </a:solidFill>
          <a:effectLst>
            <a:outerShdw blurRad="127000" dist="63500" dir="2220000" algn="tl" rotWithShape="0">
              <a:prstClr val="black">
                <a:alpha val="15000"/>
              </a:prstClr>
            </a:outerShdw>
          </a:effectLst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1B07568E-454F-95DD-5C01-7BC5EBB9780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292608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14D1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E6EE1-BA0D-7BB6-730D-85BF9F6B29B5}"/>
              </a:ext>
            </a:extLst>
          </p:cNvPr>
          <p:cNvSpPr txBox="1"/>
          <p:nvPr/>
        </p:nvSpPr>
        <p:spPr>
          <a:xfrm>
            <a:off x="6095999" y="3224191"/>
            <a:ext cx="4740735" cy="1186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Texas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 files complaint related to “Free Nurse” and “Support Services” programs under THFPA*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7D3B265-D368-218D-A0EA-240CC8D0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304" y="3368520"/>
            <a:ext cx="962932" cy="5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5F3C59C7-D6CE-33C2-0352-55F009FC79D3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4BB06F-3558-30F1-37EF-01232404861E}"/>
              </a:ext>
            </a:extLst>
          </p:cNvPr>
          <p:cNvSpPr txBox="1"/>
          <p:nvPr/>
        </p:nvSpPr>
        <p:spPr>
          <a:xfrm>
            <a:off x="6096001" y="1797691"/>
            <a:ext cx="491907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>
              <a:lnSpc>
                <a:spcPct val="110000"/>
              </a:lnSpc>
            </a:pP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$42 million 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Light" panose="020B0302020104020203" pitchFamily="34" charset="-79"/>
              </a:rPr>
              <a:t>to </a:t>
            </a:r>
            <a:r>
              <a:rPr lang="en-US" sz="2200" b="1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Texas</a:t>
            </a: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for providing   </a:t>
            </a:r>
          </a:p>
          <a:p>
            <a:pPr marL="63500">
              <a:lnSpc>
                <a:spcPct val="110000"/>
              </a:lnSpc>
            </a:pPr>
            <a:r>
              <a:rPr lang="en-US" sz="2200" spc="-10">
                <a:latin typeface="Avenir Next LT Pro" panose="020B05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 compromised medications</a:t>
            </a:r>
            <a:endParaRPr lang="en-US" sz="2200" spc="-10">
              <a:latin typeface="Avenir Next LT Pro" panose="020B0504020202020204" pitchFamily="34" charset="77"/>
              <a:ea typeface="Source Sans Pro" panose="020B0503030403020204" pitchFamily="34" charset="0"/>
              <a:cs typeface="Gill Sans Light" panose="020B0302020104020203" pitchFamily="34" charset="-79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673D3F6-0F79-6C7C-293E-9484A4E9CDB0}"/>
              </a:ext>
            </a:extLst>
          </p:cNvPr>
          <p:cNvGrpSpPr/>
          <p:nvPr/>
        </p:nvGrpSpPr>
        <p:grpSpPr>
          <a:xfrm>
            <a:off x="1132042" y="1822005"/>
            <a:ext cx="3410329" cy="756938"/>
            <a:chOff x="753078" y="1660160"/>
            <a:chExt cx="3410329" cy="756938"/>
          </a:xfrm>
        </p:grpSpPr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8C65BCF1-D850-F0E7-6DEC-DFECEFDC9BBF}"/>
                </a:ext>
              </a:extLst>
            </p:cNvPr>
            <p:cNvSpPr/>
            <p:nvPr/>
          </p:nvSpPr>
          <p:spPr>
            <a:xfrm>
              <a:off x="753078" y="1660160"/>
              <a:ext cx="3410329" cy="756938"/>
            </a:xfrm>
            <a:prstGeom prst="parallelogram">
              <a:avLst/>
            </a:prstGeom>
            <a:solidFill>
              <a:schemeClr val="bg1">
                <a:lumMod val="85000"/>
                <a:alpha val="4579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Pfizer Logo and symbol, meaning, history, PNG, brand">
              <a:extLst>
                <a:ext uri="{FF2B5EF4-FFF2-40B4-BE49-F238E27FC236}">
                  <a16:creationId xmlns:a16="http://schemas.microsoft.com/office/drawing/2014/main" id="{9EA58175-2962-04D9-CACD-240FFBAF7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69" y="1722665"/>
              <a:ext cx="1167402" cy="66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A premier pharma company | Tris Pharma">
              <a:extLst>
                <a:ext uri="{FF2B5EF4-FFF2-40B4-BE49-F238E27FC236}">
                  <a16:creationId xmlns:a16="http://schemas.microsoft.com/office/drawing/2014/main" id="{734D7AF6-55B6-E739-F448-6E1861608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214" y="1908318"/>
              <a:ext cx="1167402" cy="307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2FB1A290-2913-550D-C6CE-4B5334CEFDB3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96E6139-63B1-A473-6404-0FE8720D23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8951920" y="3248164"/>
            <a:ext cx="6857999" cy="361679"/>
          </a:xfrm>
          <a:prstGeom prst="rect">
            <a:avLst/>
          </a:prstGeom>
        </p:spPr>
      </p:pic>
      <p:sp>
        <p:nvSpPr>
          <p:cNvPr id="145" name="Title 14">
            <a:extLst>
              <a:ext uri="{FF2B5EF4-FFF2-40B4-BE49-F238E27FC236}">
                <a16:creationId xmlns:a16="http://schemas.microsoft.com/office/drawing/2014/main" id="{4326765C-9B12-05CD-3D7E-9D98DC809246}"/>
              </a:ext>
            </a:extLst>
          </p:cNvPr>
          <p:cNvSpPr txBox="1">
            <a:spLocks/>
          </p:cNvSpPr>
          <p:nvPr/>
        </p:nvSpPr>
        <p:spPr>
          <a:xfrm>
            <a:off x="2839453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Role in Opioid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D918C-7CB6-BC17-2593-25E9428575D9}"/>
              </a:ext>
            </a:extLst>
          </p:cNvPr>
          <p:cNvSpPr txBox="1"/>
          <p:nvPr/>
        </p:nvSpPr>
        <p:spPr>
          <a:xfrm>
            <a:off x="6184397" y="4556981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venirNext LT Pro Regular" panose="020B0503020202020204" pitchFamily="34" charset="77"/>
              </a:rPr>
              <a:t>* Texas Health Care Program Fraud Prevention Act</a:t>
            </a:r>
          </a:p>
        </p:txBody>
      </p:sp>
    </p:spTree>
    <p:extLst>
      <p:ext uri="{BB962C8B-B14F-4D97-AF65-F5344CB8AC3E}">
        <p14:creationId xmlns:p14="http://schemas.microsoft.com/office/powerpoint/2010/main" val="395457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10E75-AFFB-7061-3DE9-82CE2487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C7463729-B60D-A447-AAC9-3ED61B56BE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55EB9B91-F010-622A-CF55-3ACA23C67B2F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7CEEE0-5692-8168-F536-CBA9A5CC6856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E66B9E45-F886-8687-A356-34F6BA0094F5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Role in Opioid Crisis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FEA94-DAEE-4E3D-CF37-673F8B071FCC}"/>
              </a:ext>
            </a:extLst>
          </p:cNvPr>
          <p:cNvGrpSpPr/>
          <p:nvPr/>
        </p:nvGrpSpPr>
        <p:grpSpPr>
          <a:xfrm>
            <a:off x="6860980" y="687578"/>
            <a:ext cx="3499986" cy="408546"/>
            <a:chOff x="6492634" y="2062264"/>
            <a:chExt cx="3499986" cy="408546"/>
          </a:xfrm>
        </p:grpSpPr>
        <p:sp>
          <p:nvSpPr>
            <p:cNvPr id="11" name="Title 14">
              <a:extLst>
                <a:ext uri="{FF2B5EF4-FFF2-40B4-BE49-F238E27FC236}">
                  <a16:creationId xmlns:a16="http://schemas.microsoft.com/office/drawing/2014/main" id="{6286D332-6C8C-376B-99CF-B773740C9E11}"/>
                </a:ext>
              </a:extLst>
            </p:cNvPr>
            <p:cNvSpPr txBox="1">
              <a:spLocks/>
            </p:cNvSpPr>
            <p:nvPr/>
          </p:nvSpPr>
          <p:spPr>
            <a:xfrm>
              <a:off x="8450878" y="2159776"/>
              <a:ext cx="1541742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$284 million</a:t>
              </a: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F0D1A-075F-14B8-FC44-CA0C20966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92634" y="2062264"/>
              <a:ext cx="1541741" cy="408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90ED40-6DB3-9A8E-3A59-499F2253B6A9}"/>
              </a:ext>
            </a:extLst>
          </p:cNvPr>
          <p:cNvSpPr txBox="1"/>
          <p:nvPr/>
        </p:nvSpPr>
        <p:spPr>
          <a:xfrm flipH="1">
            <a:off x="374278" y="2481255"/>
            <a:ext cx="5358756" cy="15840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In 2025 — </a:t>
            </a:r>
          </a:p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solidFill>
                  <a:srgbClr val="0F8B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8</a:t>
            </a:r>
            <a:r>
              <a:rPr lang="en-US" sz="3000" b="1" spc="-20">
                <a:solidFill>
                  <a:srgbClr val="B952FF"/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 </a:t>
            </a:r>
            <a:r>
              <a:rPr lang="en-US" sz="3000" b="1" spc="-2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life sciences companies,</a:t>
            </a:r>
          </a:p>
          <a:p>
            <a:pPr>
              <a:lnSpc>
                <a:spcPct val="110000"/>
              </a:lnSpc>
              <a:tabLst>
                <a:tab pos="2682875" algn="l"/>
              </a:tabLst>
            </a:pPr>
            <a:r>
              <a:rPr lang="en-US" sz="3000" b="1" spc="-20">
                <a:solidFill>
                  <a:srgbClr val="0F8BFF"/>
                </a:solidFill>
                <a:latin typeface="AvenirNext LT Pro Regular" panose="020B0704020202020204" pitchFamily="34" charset="77"/>
                <a:ea typeface="Source Sans Pro" panose="020B0503030403020204" pitchFamily="34" charset="0"/>
                <a:cs typeface="Gill Sans SemiBold" panose="020B0502020104020203" pitchFamily="34" charset="-79"/>
              </a:rPr>
              <a:t>~$720 million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B659AE-1580-500A-BE1C-FDF156CA6565}"/>
              </a:ext>
            </a:extLst>
          </p:cNvPr>
          <p:cNvGrpSpPr/>
          <p:nvPr/>
        </p:nvGrpSpPr>
        <p:grpSpPr>
          <a:xfrm>
            <a:off x="6984761" y="4251218"/>
            <a:ext cx="3198213" cy="720009"/>
            <a:chOff x="4822217" y="3680140"/>
            <a:chExt cx="3198213" cy="720009"/>
          </a:xfrm>
        </p:grpSpPr>
        <p:sp>
          <p:nvSpPr>
            <p:cNvPr id="23" name="Title 14">
              <a:extLst>
                <a:ext uri="{FF2B5EF4-FFF2-40B4-BE49-F238E27FC236}">
                  <a16:creationId xmlns:a16="http://schemas.microsoft.com/office/drawing/2014/main" id="{F1764860-AB77-9C73-F955-DD756E340146}"/>
                </a:ext>
              </a:extLst>
            </p:cNvPr>
            <p:cNvSpPr txBox="1">
              <a:spLocks/>
            </p:cNvSpPr>
            <p:nvPr/>
          </p:nvSpPr>
          <p:spPr>
            <a:xfrm>
              <a:off x="6645565" y="3910193"/>
              <a:ext cx="1374865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$38 million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C622198-0273-A8DE-E134-4C5C31097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2217" y="3680140"/>
              <a:ext cx="1377016" cy="72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C3BD53-D190-64C7-BD3F-2A90CCBF12C5}"/>
              </a:ext>
            </a:extLst>
          </p:cNvPr>
          <p:cNvGrpSpPr/>
          <p:nvPr/>
        </p:nvGrpSpPr>
        <p:grpSpPr>
          <a:xfrm>
            <a:off x="7127863" y="1421365"/>
            <a:ext cx="3074096" cy="328252"/>
            <a:chOff x="4968806" y="2791820"/>
            <a:chExt cx="3074096" cy="328252"/>
          </a:xfrm>
        </p:grpSpPr>
        <p:sp>
          <p:nvSpPr>
            <p:cNvPr id="36" name="Title 14">
              <a:extLst>
                <a:ext uri="{FF2B5EF4-FFF2-40B4-BE49-F238E27FC236}">
                  <a16:creationId xmlns:a16="http://schemas.microsoft.com/office/drawing/2014/main" id="{E3EF6782-DA20-A17E-16A4-A18E52DBD51B}"/>
                </a:ext>
              </a:extLst>
            </p:cNvPr>
            <p:cNvSpPr txBox="1">
              <a:spLocks/>
            </p:cNvSpPr>
            <p:nvPr/>
          </p:nvSpPr>
          <p:spPr>
            <a:xfrm>
              <a:off x="6661064" y="2857692"/>
              <a:ext cx="138183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$96 million</a:t>
              </a: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50307C26-D923-51A5-B83D-4CD48D47D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68806" y="2791820"/>
              <a:ext cx="1193643" cy="32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F5EEA1-8D62-0C43-6D8D-F5057D20ABD2}"/>
              </a:ext>
            </a:extLst>
          </p:cNvPr>
          <p:cNvGrpSpPr/>
          <p:nvPr/>
        </p:nvGrpSpPr>
        <p:grpSpPr>
          <a:xfrm>
            <a:off x="6890074" y="2733406"/>
            <a:ext cx="3366450" cy="617119"/>
            <a:chOff x="4743764" y="2475418"/>
            <a:chExt cx="3366450" cy="617119"/>
          </a:xfrm>
        </p:grpSpPr>
        <p:sp>
          <p:nvSpPr>
            <p:cNvPr id="41" name="Title 14">
              <a:extLst>
                <a:ext uri="{FF2B5EF4-FFF2-40B4-BE49-F238E27FC236}">
                  <a16:creationId xmlns:a16="http://schemas.microsoft.com/office/drawing/2014/main" id="{1500A075-590C-47CD-E945-8B4B2F0A40EB}"/>
                </a:ext>
              </a:extLst>
            </p:cNvPr>
            <p:cNvSpPr txBox="1">
              <a:spLocks/>
            </p:cNvSpPr>
            <p:nvPr/>
          </p:nvSpPr>
          <p:spPr>
            <a:xfrm>
              <a:off x="6661063" y="2716823"/>
              <a:ext cx="1449151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$72 million</a:t>
              </a:r>
            </a:p>
          </p:txBody>
        </p:sp>
        <p:pic>
          <p:nvPicPr>
            <p:cNvPr id="39" name="Picture 8">
              <a:extLst>
                <a:ext uri="{FF2B5EF4-FFF2-40B4-BE49-F238E27FC236}">
                  <a16:creationId xmlns:a16="http://schemas.microsoft.com/office/drawing/2014/main" id="{C38481D3-4E17-86B8-B1F1-E9B45CCCA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3764" y="2475418"/>
              <a:ext cx="1469331" cy="617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6D5E0-81F5-B6C1-B397-9B1412BB5E3E}"/>
              </a:ext>
            </a:extLst>
          </p:cNvPr>
          <p:cNvGrpSpPr/>
          <p:nvPr/>
        </p:nvGrpSpPr>
        <p:grpSpPr>
          <a:xfrm>
            <a:off x="6988091" y="2063450"/>
            <a:ext cx="3173623" cy="413459"/>
            <a:chOff x="4843429" y="4452570"/>
            <a:chExt cx="3173623" cy="413459"/>
          </a:xfrm>
        </p:grpSpPr>
        <p:sp>
          <p:nvSpPr>
            <p:cNvPr id="46" name="Title 14">
              <a:extLst>
                <a:ext uri="{FF2B5EF4-FFF2-40B4-BE49-F238E27FC236}">
                  <a16:creationId xmlns:a16="http://schemas.microsoft.com/office/drawing/2014/main" id="{A22F171B-78AB-5746-56FC-1592E48A10DE}"/>
                </a:ext>
              </a:extLst>
            </p:cNvPr>
            <p:cNvSpPr txBox="1">
              <a:spLocks/>
            </p:cNvSpPr>
            <p:nvPr/>
          </p:nvSpPr>
          <p:spPr>
            <a:xfrm>
              <a:off x="6661064" y="4604419"/>
              <a:ext cx="135598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$64 million</a:t>
              </a:r>
            </a:p>
          </p:txBody>
        </p:sp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888694A0-8051-40D6-5624-10BAABC2D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11551"/>
            <a:stretch>
              <a:fillRect/>
            </a:stretch>
          </p:blipFill>
          <p:spPr bwMode="auto">
            <a:xfrm>
              <a:off x="4843429" y="4452570"/>
              <a:ext cx="1332041" cy="4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BA3B87-65D8-7FDA-F976-F1E0D10F77A4}"/>
              </a:ext>
            </a:extLst>
          </p:cNvPr>
          <p:cNvGrpSpPr/>
          <p:nvPr/>
        </p:nvGrpSpPr>
        <p:grpSpPr>
          <a:xfrm>
            <a:off x="7161275" y="3655289"/>
            <a:ext cx="3031435" cy="393431"/>
            <a:chOff x="9509715" y="2998456"/>
            <a:chExt cx="3031435" cy="393431"/>
          </a:xfrm>
        </p:grpSpPr>
        <p:sp>
          <p:nvSpPr>
            <p:cNvPr id="51" name="Title 14">
              <a:extLst>
                <a:ext uri="{FF2B5EF4-FFF2-40B4-BE49-F238E27FC236}">
                  <a16:creationId xmlns:a16="http://schemas.microsoft.com/office/drawing/2014/main" id="{B061B4F1-C040-B332-A8D3-53B4732F3175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2" y="3060429"/>
              <a:ext cx="1381838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$31 million</a:t>
              </a:r>
            </a:p>
          </p:txBody>
        </p:sp>
        <p:pic>
          <p:nvPicPr>
            <p:cNvPr id="49" name="Picture 22">
              <a:extLst>
                <a:ext uri="{FF2B5EF4-FFF2-40B4-BE49-F238E27FC236}">
                  <a16:creationId xmlns:a16="http://schemas.microsoft.com/office/drawing/2014/main" id="{19FB7BC9-D825-937B-4B8C-007CAD66E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09715" y="2998456"/>
              <a:ext cx="1081543" cy="393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713624-C401-2DD1-44E1-0B64AC6838E3}"/>
              </a:ext>
            </a:extLst>
          </p:cNvPr>
          <p:cNvGrpSpPr/>
          <p:nvPr/>
        </p:nvGrpSpPr>
        <p:grpSpPr>
          <a:xfrm>
            <a:off x="6830084" y="5070985"/>
            <a:ext cx="3354755" cy="513914"/>
            <a:chOff x="9186395" y="3820580"/>
            <a:chExt cx="3354755" cy="513914"/>
          </a:xfrm>
        </p:grpSpPr>
        <p:sp>
          <p:nvSpPr>
            <p:cNvPr id="56" name="Title 14">
              <a:extLst>
                <a:ext uri="{FF2B5EF4-FFF2-40B4-BE49-F238E27FC236}">
                  <a16:creationId xmlns:a16="http://schemas.microsoft.com/office/drawing/2014/main" id="{C653219C-ED01-836D-978E-46B32FA79A37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1" y="3974829"/>
              <a:ext cx="1381839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$19 million</a:t>
              </a:r>
            </a:p>
          </p:txBody>
        </p:sp>
        <p:pic>
          <p:nvPicPr>
            <p:cNvPr id="54" name="Picture 10" descr="Alvogen - Aztiq">
              <a:extLst>
                <a:ext uri="{FF2B5EF4-FFF2-40B4-BE49-F238E27FC236}">
                  <a16:creationId xmlns:a16="http://schemas.microsoft.com/office/drawing/2014/main" id="{832A4B5B-4FFB-080A-8252-36B57481D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395" y="3820580"/>
              <a:ext cx="1541741" cy="513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15EB23A-E711-5CCD-A7B4-75441E8E720E}"/>
              </a:ext>
            </a:extLst>
          </p:cNvPr>
          <p:cNvGrpSpPr/>
          <p:nvPr/>
        </p:nvGrpSpPr>
        <p:grpSpPr>
          <a:xfrm>
            <a:off x="7269151" y="5818611"/>
            <a:ext cx="2897978" cy="463778"/>
            <a:chOff x="9617320" y="4724318"/>
            <a:chExt cx="2897978" cy="463778"/>
          </a:xfrm>
        </p:grpSpPr>
        <p:sp>
          <p:nvSpPr>
            <p:cNvPr id="61" name="Title 14">
              <a:extLst>
                <a:ext uri="{FF2B5EF4-FFF2-40B4-BE49-F238E27FC236}">
                  <a16:creationId xmlns:a16="http://schemas.microsoft.com/office/drawing/2014/main" id="{04AC9AE7-4D4C-F394-8946-FBF20BC8FF7E}"/>
                </a:ext>
              </a:extLst>
            </p:cNvPr>
            <p:cNvSpPr txBox="1">
              <a:spLocks/>
            </p:cNvSpPr>
            <p:nvPr/>
          </p:nvSpPr>
          <p:spPr>
            <a:xfrm>
              <a:off x="11159311" y="4873731"/>
              <a:ext cx="1355987" cy="261610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 spc="50" baseline="0">
                  <a:solidFill>
                    <a:schemeClr val="tx1"/>
                  </a:solidFill>
                  <a:latin typeface="Gill Sans Light" panose="020B0302020104020203" pitchFamily="34" charset="-79"/>
                  <a:ea typeface="+mj-ea"/>
                  <a:cs typeface="Gill Sans Light" panose="020B0302020104020203" pitchFamily="34" charset="-79"/>
                </a:defRPr>
              </a:lvl1pPr>
            </a:lstStyle>
            <a:p>
              <a:pPr>
                <a:lnSpc>
                  <a:spcPct val="85000"/>
                </a:lnSpc>
              </a:pPr>
              <a:r>
                <a:rPr lang="en-US" sz="2000" b="1" spc="0">
                  <a:latin typeface="AvenirNext LT Pro Regular" panose="020B0704020202020204" pitchFamily="34" charset="77"/>
                  <a:ea typeface="Source Sans Pro SemiBold" panose="020B0503030403020204" pitchFamily="34" charset="0"/>
                  <a:cs typeface="Gill Sans" panose="020B0502020104020203" pitchFamily="34" charset="-79"/>
                </a:rPr>
                <a:t>$15 million</a:t>
              </a:r>
            </a:p>
          </p:txBody>
        </p:sp>
        <p:pic>
          <p:nvPicPr>
            <p:cNvPr id="59" name="Picture 14">
              <a:extLst>
                <a:ext uri="{FF2B5EF4-FFF2-40B4-BE49-F238E27FC236}">
                  <a16:creationId xmlns:a16="http://schemas.microsoft.com/office/drawing/2014/main" id="{7F2B213D-485E-1BC2-D08D-ED866E487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39" t="-4275" r="-3427"/>
            <a:stretch>
              <a:fillRect/>
            </a:stretch>
          </p:blipFill>
          <p:spPr bwMode="auto">
            <a:xfrm>
              <a:off x="9617320" y="4724318"/>
              <a:ext cx="1057295" cy="46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B56178-7188-D627-438E-3533470CE478}"/>
              </a:ext>
            </a:extLst>
          </p:cNvPr>
          <p:cNvPicPr>
            <a:picLocks noChangeArrowheads="1"/>
          </p:cNvPicPr>
          <p:nvPr/>
        </p:nvPicPr>
        <p:blipFill>
          <a:blip r:embed="rId1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299586" y="2099957"/>
            <a:ext cx="217043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19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600">
        <p159:morph option="byObject"/>
      </p:transition>
    </mc:Choice>
    <mc:Fallback xmlns="">
      <p:transition spd="slow" advClick="0" advTm="46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1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4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 p14:presetBounceEnd="99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 p14:presetBounceEnd="99000">
                                      <p:stCondLst>
                                        <p:cond delay="10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6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7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3" presetClass="entr" presetSubtype="16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7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7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0EF8-C72B-FDBF-10E7-A06F0CB3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4E68A082-FC19-EBF4-AE7C-64C3AC0E46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DF94EDD0-BE58-8DFC-641F-A2E4B99BA3F0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9262BD-4B1F-C474-E265-6B5856E7550C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9C035C3A-8784-229B-18A8-E10EEAEC87F7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Role in Opioid Crisis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28A8F025-98CF-D3B7-51C6-C5CE5CE1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67841" y="2809460"/>
            <a:ext cx="218526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725FF-CB9A-3E22-5448-44B38BA0686E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0875" y="2099957"/>
            <a:ext cx="217043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910634-6A58-FE4D-4413-25DBF1FB98F5}"/>
              </a:ext>
            </a:extLst>
          </p:cNvPr>
          <p:cNvSpPr txBox="1">
            <a:spLocks/>
          </p:cNvSpPr>
          <p:nvPr/>
        </p:nvSpPr>
        <p:spPr>
          <a:xfrm>
            <a:off x="4386684" y="1838013"/>
            <a:ext cx="5776128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U.S. bankruptcy court approves Purdue’s </a:t>
            </a:r>
            <a:r>
              <a:rPr lang="en-US" sz="2400">
                <a:solidFill>
                  <a:srgbClr val="0F8BFF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$7.4 billion </a:t>
            </a: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opioid settlement</a:t>
            </a:r>
            <a:endParaRPr lang="en-US" sz="2400"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5A78F2-0180-830E-66E0-50CF11681068}"/>
              </a:ext>
            </a:extLst>
          </p:cNvPr>
          <p:cNvSpPr txBox="1">
            <a:spLocks/>
          </p:cNvSpPr>
          <p:nvPr/>
        </p:nvSpPr>
        <p:spPr>
          <a:xfrm>
            <a:off x="4386684" y="3150524"/>
            <a:ext cx="5776128" cy="102829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Resolves state, local government, hospital, and other creditor lawsuits</a:t>
            </a:r>
            <a:endParaRPr lang="en-US" sz="2000" spc="-10"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39F0BE-DF66-0A68-72D0-A99A9672534B}"/>
              </a:ext>
            </a:extLst>
          </p:cNvPr>
          <p:cNvSpPr txBox="1">
            <a:spLocks/>
          </p:cNvSpPr>
          <p:nvPr/>
        </p:nvSpPr>
        <p:spPr>
          <a:xfrm>
            <a:off x="4386683" y="3965178"/>
            <a:ext cx="5883586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No liability protection for Sackler family</a:t>
            </a:r>
            <a:endParaRPr lang="en-US" sz="2000" spc="-10"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pic>
        <p:nvPicPr>
          <p:cNvPr id="4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8B1DD74E-CDC0-3C73-D79E-DA7ECBFAC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7860" y="2190391"/>
            <a:ext cx="2648788" cy="7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956F-7FE4-9D6C-4069-4742925C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73B718A1-3DCD-3A53-DAB5-51FED83445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8631951" y="3289875"/>
            <a:ext cx="6857999" cy="278258"/>
          </a:xfrm>
          <a:prstGeom prst="rect">
            <a:avLst/>
          </a:prstGeom>
        </p:spPr>
      </p:pic>
      <p:sp>
        <p:nvSpPr>
          <p:cNvPr id="18" name="Title 14">
            <a:extLst>
              <a:ext uri="{FF2B5EF4-FFF2-40B4-BE49-F238E27FC236}">
                <a16:creationId xmlns:a16="http://schemas.microsoft.com/office/drawing/2014/main" id="{0446BFAC-445F-34F9-AF7B-D32D02DC0532}"/>
              </a:ext>
            </a:extLst>
          </p:cNvPr>
          <p:cNvSpPr txBox="1">
            <a:spLocks/>
          </p:cNvSpPr>
          <p:nvPr/>
        </p:nvSpPr>
        <p:spPr>
          <a:xfrm>
            <a:off x="2962221" y="869645"/>
            <a:ext cx="6390326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0">
                <a:solidFill>
                  <a:srgbClr val="7030A0">
                    <a:alpha val="0"/>
                  </a:srgbClr>
                </a:solidFill>
                <a:latin typeface="Source Sans Pro Light" panose="020B0403030403020204" pitchFamily="34" charset="0"/>
              </a:rPr>
              <a:t>Role in Opioid Crisis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3F35A9B-A22A-0C75-5AF3-542AD97C7D07}"/>
              </a:ext>
            </a:extLst>
          </p:cNvPr>
          <p:cNvSpPr txBox="1">
            <a:spLocks/>
          </p:cNvSpPr>
          <p:nvPr/>
        </p:nvSpPr>
        <p:spPr>
          <a:xfrm>
            <a:off x="532334" y="213560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300">
                <a:latin typeface="Rockwell Nova" panose="02060503020205020403" pitchFamily="18" charset="0"/>
                <a:cs typeface="Gill Sans Light" panose="020B0302020104020203" pitchFamily="34" charset="-79"/>
              </a:rPr>
              <a:t>STATE &amp; LOCAL NEWS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1EE28E12-545B-A2FC-F6E9-184D3E61DAE6}"/>
              </a:ext>
            </a:extLst>
          </p:cNvPr>
          <p:cNvSpPr txBox="1">
            <a:spLocks/>
          </p:cNvSpPr>
          <p:nvPr/>
        </p:nvSpPr>
        <p:spPr>
          <a:xfrm>
            <a:off x="467577" y="844309"/>
            <a:ext cx="461934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latin typeface="Avenir Next LT Pro Light" panose="020B0304020202020204" pitchFamily="34" charset="77"/>
              </a:rPr>
              <a:t>Other Class Action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0F703D04-CB11-3535-D067-A5B2BFB2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67841" y="2809460"/>
            <a:ext cx="2185260" cy="10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8A48B8-8EA0-ED54-38C0-262E23F7B3CA}"/>
              </a:ext>
            </a:extLst>
          </p:cNvPr>
          <p:cNvSpPr txBox="1">
            <a:spLocks/>
          </p:cNvSpPr>
          <p:nvPr/>
        </p:nvSpPr>
        <p:spPr>
          <a:xfrm>
            <a:off x="4386684" y="1896539"/>
            <a:ext cx="5507943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U.S. bankruptcy court rejects J&amp;J’s </a:t>
            </a:r>
            <a:r>
              <a:rPr lang="en-US" sz="2400">
                <a:solidFill>
                  <a:srgbClr val="0F8BFF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$10 billion </a:t>
            </a:r>
            <a:r>
              <a:rPr lang="en-US" sz="240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Talc settlement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69CD29-23B3-67BC-E6FD-46A2B771CE85}"/>
              </a:ext>
            </a:extLst>
          </p:cNvPr>
          <p:cNvSpPr txBox="1">
            <a:spLocks/>
          </p:cNvSpPr>
          <p:nvPr/>
        </p:nvSpPr>
        <p:spPr>
          <a:xfrm>
            <a:off x="4405900" y="3230734"/>
            <a:ext cx="6399382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Clr>
                <a:schemeClr val="tx1"/>
              </a:buClr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Third attempt rejected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C14477-68F4-F312-F5E0-19C75D7B7C92}"/>
              </a:ext>
            </a:extLst>
          </p:cNvPr>
          <p:cNvSpPr txBox="1">
            <a:spLocks/>
          </p:cNvSpPr>
          <p:nvPr/>
        </p:nvSpPr>
        <p:spPr>
          <a:xfrm>
            <a:off x="4405899" y="3735678"/>
            <a:ext cx="5883586" cy="67743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92608">
              <a:lnSpc>
                <a:spcPct val="114000"/>
              </a:lnSpc>
              <a:spcBef>
                <a:spcPts val="1000"/>
              </a:spcBef>
              <a:buClr>
                <a:schemeClr val="tx1"/>
              </a:buClr>
              <a:buSzPct val="70000"/>
              <a:buFont typeface="System Font Regular"/>
              <a:buChar char="▷"/>
            </a:pPr>
            <a:r>
              <a:rPr lang="en-US" sz="2000" spc="-10"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J&amp;J to continue litigation</a:t>
            </a:r>
          </a:p>
        </p:txBody>
      </p:sp>
      <p:pic>
        <p:nvPicPr>
          <p:cNvPr id="2" name="Picture 2" descr="Johnson &amp; Johnson Logo, symbol, meaning, history, PNG, brand">
            <a:extLst>
              <a:ext uri="{FF2B5EF4-FFF2-40B4-BE49-F238E27FC236}">
                <a16:creationId xmlns:a16="http://schemas.microsoft.com/office/drawing/2014/main" id="{9ECBA6E4-098C-0806-548A-0DC06BC5E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559" y="2190391"/>
            <a:ext cx="2648788" cy="73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8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61CBC-5BEC-6F79-989E-B09EE693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69FA60-5A97-8F54-60C5-A7F48E9D5D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>
            <a:fillRect/>
          </a:stretch>
        </p:blipFill>
        <p:spPr>
          <a:xfrm flipH="1" flipV="1">
            <a:off x="-1" y="-3"/>
            <a:ext cx="12191999" cy="6858001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6750681F-009E-73EA-CE28-AF8FFE5F7EB9}"/>
              </a:ext>
            </a:extLst>
          </p:cNvPr>
          <p:cNvSpPr txBox="1">
            <a:spLocks/>
          </p:cNvSpPr>
          <p:nvPr/>
        </p:nvSpPr>
        <p:spPr>
          <a:xfrm>
            <a:off x="7354965" y="788252"/>
            <a:ext cx="5686477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b="1" spc="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 announces largest healthcare fraud takedown to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02F6E7-DE65-9C3F-9B13-1D3CC13B3D3C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F9E08BE-7D4D-0ACA-E381-AF829490FE7D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accent4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4CFCEC7-8E83-C1DE-430B-AD1031E2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975610" y="1097938"/>
            <a:ext cx="4727509" cy="47974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4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2E74F654-B86B-3457-4130-30C7D9E5AB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032769" y="1660180"/>
            <a:ext cx="5742265" cy="2272810"/>
          </a:xfrm>
          <a:prstGeom prst="parallelogram">
            <a:avLst>
              <a:gd name="adj" fmla="val 41034"/>
            </a:avLst>
          </a:prstGeom>
        </p:spPr>
      </p:pic>
      <p:pic>
        <p:nvPicPr>
          <p:cNvPr id="2" name="Picture 2" descr="Doc Guilty in 'Heinous' Fraud Case Involving False Diagnoses">
            <a:extLst>
              <a:ext uri="{FF2B5EF4-FFF2-40B4-BE49-F238E27FC236}">
                <a16:creationId xmlns:a16="http://schemas.microsoft.com/office/drawing/2014/main" id="{49391952-F67E-7A11-7DED-0BC355B77D5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22472" flipH="1">
            <a:off x="8819779" y="3514704"/>
            <a:ext cx="1920240" cy="19512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3E58711E-E624-54B6-2C3C-A14B01830A6B}"/>
              </a:ext>
            </a:extLst>
          </p:cNvPr>
          <p:cNvSpPr txBox="1">
            <a:spLocks/>
          </p:cNvSpPr>
          <p:nvPr/>
        </p:nvSpPr>
        <p:spPr>
          <a:xfrm>
            <a:off x="477742" y="1838558"/>
            <a:ext cx="5545139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DOJ’s largest healthcare fraud takedown to date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D52BB95-C371-8B8F-ECFE-33F97F9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3041" y="3126545"/>
            <a:ext cx="2072443" cy="21031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53E9D9-BF3B-D65E-715D-95C5B85611C6}"/>
              </a:ext>
            </a:extLst>
          </p:cNvPr>
          <p:cNvSpPr txBox="1"/>
          <p:nvPr/>
        </p:nvSpPr>
        <p:spPr>
          <a:xfrm>
            <a:off x="477742" y="3040438"/>
            <a:ext cx="68879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Allegations total: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$14.6+ billion in fraudulent claims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324 defendants (96 HCPs)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50 federal districts 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Fraud covered — DME providers, wound care, opioid trafficking, telemedicine, and genetic testing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586D0-DC74-D7DD-EA3C-11C736B8830E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121910A-94A9-DE1A-D47E-6D48368DB548}"/>
              </a:ext>
            </a:extLst>
          </p:cNvPr>
          <p:cNvSpPr/>
          <p:nvPr/>
        </p:nvSpPr>
        <p:spPr>
          <a:xfrm flipH="1" flipV="1">
            <a:off x="3239632" y="482814"/>
            <a:ext cx="91440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7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1D354-F681-A407-62E6-6C667C68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AF97B3F5-E68A-C76F-F098-02886F3DDE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485680" y="2149437"/>
            <a:ext cx="6588907" cy="3560668"/>
          </a:xfrm>
          <a:prstGeom prst="parallelogram">
            <a:avLst>
              <a:gd name="adj" fmla="val 41034"/>
            </a:avLst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EB2D99-B02E-732E-DBAA-0B4DA2077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5"/>
          <a:stretch>
            <a:fillRect/>
          </a:stretch>
        </p:blipFill>
        <p:spPr bwMode="auto">
          <a:xfrm>
            <a:off x="7947088" y="1381002"/>
            <a:ext cx="2755507" cy="275635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DDA091AA-C1E3-ACC6-00EE-BC0B3874A8D3}"/>
              </a:ext>
            </a:extLst>
          </p:cNvPr>
          <p:cNvSpPr txBox="1">
            <a:spLocks/>
          </p:cNvSpPr>
          <p:nvPr/>
        </p:nvSpPr>
        <p:spPr>
          <a:xfrm>
            <a:off x="475488" y="2401397"/>
            <a:ext cx="5620512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Pleaded guilty in wound-care wire fraud scheme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8F8E694-F513-8C1D-CA0A-CED56CB57D61}"/>
              </a:ext>
            </a:extLst>
          </p:cNvPr>
          <p:cNvSpPr/>
          <p:nvPr/>
        </p:nvSpPr>
        <p:spPr>
          <a:xfrm flipH="1" flipV="1">
            <a:off x="-546420" y="1900036"/>
            <a:ext cx="77724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82A1F-AA15-A524-9A6A-7FEE1EEAEC39}"/>
              </a:ext>
            </a:extLst>
          </p:cNvPr>
          <p:cNvSpPr txBox="1"/>
          <p:nvPr/>
        </p:nvSpPr>
        <p:spPr>
          <a:xfrm>
            <a:off x="475488" y="1188720"/>
            <a:ext cx="6955726" cy="575863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30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Alexandra Gehrke &amp; Jeffrey 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E5875A-BE48-E435-3C5A-92E84FD27784}"/>
              </a:ext>
            </a:extLst>
          </p:cNvPr>
          <p:cNvSpPr txBox="1"/>
          <p:nvPr/>
        </p:nvSpPr>
        <p:spPr>
          <a:xfrm>
            <a:off x="475488" y="3590469"/>
            <a:ext cx="54848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25425"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Collectively ordered to pay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$1.6 billion </a:t>
            </a: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in restitution and forfeiture</a:t>
            </a:r>
          </a:p>
          <a:p>
            <a:pPr marL="342900" indent="-225425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Gehrke sentenced to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15.5 years </a:t>
            </a:r>
            <a:r>
              <a:rPr lang="en-US" sz="2000" spc="-10">
                <a:latin typeface="Avenir Next LT Pro" panose="020B0504020202020204" pitchFamily="34" charset="77"/>
                <a:cs typeface="Gill Sans" panose="020B0502020104020203" pitchFamily="34" charset="-79"/>
              </a:rPr>
              <a:t>in prison; King sentenced to </a:t>
            </a:r>
            <a:r>
              <a:rPr lang="en-US" sz="2000" b="1" spc="-10">
                <a:latin typeface="AvenirNext LT Pro Medium" panose="020B0503020202020204" pitchFamily="34" charset="77"/>
                <a:cs typeface="Gill Sans" panose="020B0502020104020203" pitchFamily="34" charset="-79"/>
              </a:rPr>
              <a:t>14 years</a:t>
            </a:r>
            <a:endParaRPr lang="en-US" sz="2000" spc="-10">
              <a:latin typeface="Avenir Next LT Pro" panose="020B0504020202020204" pitchFamily="34" charset="77"/>
              <a:cs typeface="Gill Sans" panose="020B0502020104020203" pitchFamily="34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BA62FB-3B07-6CCC-0B8D-A0441D76342D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188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7000">
        <p14:pan dir="u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0B81C2-FD08-7287-56AD-6B40B9C7E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76D9E-A0FE-697E-6A8A-A8C67E870B89}"/>
              </a:ext>
            </a:extLst>
          </p:cNvPr>
          <p:cNvSpPr txBox="1">
            <a:spLocks/>
          </p:cNvSpPr>
          <p:nvPr/>
        </p:nvSpPr>
        <p:spPr>
          <a:xfrm>
            <a:off x="4394523" y="3504043"/>
            <a:ext cx="3402953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Mandates review of “significant” agency rules and interpretations</a:t>
            </a:r>
            <a:endParaRPr lang="en-US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299CF6-AECD-1BDD-4F76-2E162D416D5A}"/>
              </a:ext>
            </a:extLst>
          </p:cNvPr>
          <p:cNvSpPr txBox="1">
            <a:spLocks/>
          </p:cNvSpPr>
          <p:nvPr/>
        </p:nvSpPr>
        <p:spPr>
          <a:xfrm>
            <a:off x="8201748" y="3504043"/>
            <a:ext cx="3402953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Pauses then resumes FCPA enforcement</a:t>
            </a:r>
            <a:endParaRPr lang="en-US" sz="2000" strike="sngStrike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ED5611-D78D-5433-4AAE-3DA804794279}"/>
              </a:ext>
            </a:extLst>
          </p:cNvPr>
          <p:cNvSpPr txBox="1">
            <a:spLocks/>
          </p:cNvSpPr>
          <p:nvPr/>
        </p:nvSpPr>
        <p:spPr>
          <a:xfrm>
            <a:off x="844766" y="3504043"/>
            <a:ext cx="3145485" cy="1705082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Cuts regulations with “10-for-1 order”</a:t>
            </a:r>
            <a:endParaRPr lang="en-US" b="0" spc="-20">
              <a:solidFill>
                <a:schemeClr val="bg1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7E3859-3DFA-A83C-F10D-142F11F6CF17}"/>
              </a:ext>
            </a:extLst>
          </p:cNvPr>
          <p:cNvSpPr txBox="1">
            <a:spLocks/>
          </p:cNvSpPr>
          <p:nvPr/>
        </p:nvSpPr>
        <p:spPr>
          <a:xfrm>
            <a:off x="3717990" y="2250637"/>
            <a:ext cx="4756017" cy="714811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chemeClr val="bg1"/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00D9EE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11DD4703-098E-67A8-6831-011F1007075E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FBE628-9CAF-7ED3-6E64-A54577DB4037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A5A90034-EB66-4A04-3AE3-B41CAE6C3C6F}"/>
              </a:ext>
            </a:extLst>
          </p:cNvPr>
          <p:cNvCxnSpPr>
            <a:cxnSpLocks/>
          </p:cNvCxnSpPr>
          <p:nvPr/>
        </p:nvCxnSpPr>
        <p:spPr>
          <a:xfrm rot="5400000">
            <a:off x="3931290" y="1451666"/>
            <a:ext cx="538595" cy="3566160"/>
          </a:xfrm>
          <a:prstGeom prst="bentConnector3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4F7383-56B3-3E4E-AEAC-A90C54E45C62}"/>
              </a:ext>
            </a:extLst>
          </p:cNvPr>
          <p:cNvCxnSpPr/>
          <p:nvPr/>
        </p:nvCxnSpPr>
        <p:spPr>
          <a:xfrm>
            <a:off x="6096000" y="2965447"/>
            <a:ext cx="0" cy="538596"/>
          </a:xfrm>
          <a:prstGeom prst="line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641CB2B6-252A-0985-E34C-0D3D66B8A8E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94682" y="1395502"/>
            <a:ext cx="538595" cy="3678490"/>
          </a:xfrm>
          <a:prstGeom prst="bentConnector3">
            <a:avLst/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BEA9E-0A3E-A3E0-8E97-65BB379EC3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</p:spTree>
    <p:extLst>
      <p:ext uri="{BB962C8B-B14F-4D97-AF65-F5344CB8AC3E}">
        <p14:creationId xmlns:p14="http://schemas.microsoft.com/office/powerpoint/2010/main" val="152715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9500">
        <p159:morph option="byObject"/>
      </p:transition>
    </mc:Choice>
    <mc:Fallback xmlns=""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3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4E21-15E4-4C31-F0AF-337CED74D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24E9011D-E42E-C3CD-69DB-ACA68692FC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623705" y="620449"/>
            <a:ext cx="5673839" cy="1550184"/>
          </a:xfrm>
          <a:prstGeom prst="parallelogram">
            <a:avLst>
              <a:gd name="adj" fmla="val 41034"/>
            </a:avLst>
          </a:prstGeom>
        </p:spPr>
      </p:pic>
      <p:pic>
        <p:nvPicPr>
          <p:cNvPr id="2054" name="Picture 6" descr="Dr. Kingsley R. Chin - Hollywood, FL - Orthopedic Surgeon Reviews &amp; Ratings  - RateMDs">
            <a:extLst>
              <a:ext uri="{FF2B5EF4-FFF2-40B4-BE49-F238E27FC236}">
                <a16:creationId xmlns:a16="http://schemas.microsoft.com/office/drawing/2014/main" id="{F79ECA43-CFB5-B3AF-51B1-199FCA18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580" y="1766158"/>
            <a:ext cx="2170633" cy="2170633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C708FBA5-8D14-C4AB-C39A-238669580BA9}"/>
              </a:ext>
            </a:extLst>
          </p:cNvPr>
          <p:cNvSpPr txBox="1">
            <a:spLocks/>
          </p:cNvSpPr>
          <p:nvPr/>
        </p:nvSpPr>
        <p:spPr>
          <a:xfrm>
            <a:off x="475488" y="2477429"/>
            <a:ext cx="5898418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Pleaded guilty for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false statements to CMS regarding Open Payments </a:t>
            </a:r>
            <a:endParaRPr lang="en-US" sz="2000" spc="-10">
              <a:latin typeface="Avenir Next LT Pro" panose="020B0504020202020204" pitchFamily="34" charset="77"/>
              <a:ea typeface="+mn-ea"/>
              <a:cs typeface="Gill Sans" panose="020B0502020104020203" pitchFamily="34" charset="-79"/>
            </a:endParaRPr>
          </a:p>
          <a:p>
            <a:pPr marL="342900" indent="-220663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Six months of home confinement</a:t>
            </a:r>
          </a:p>
          <a:p>
            <a:pPr marL="342900" indent="-220663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2682875" algn="l"/>
              </a:tabLst>
            </a:pPr>
            <a:r>
              <a:rPr lang="en-US" sz="2000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Agreed to pay total fines of &gt;</a:t>
            </a:r>
            <a:r>
              <a:rPr lang="en-US" sz="2000" b="1" spc="-10">
                <a:latin typeface="Avenir Next LT Pro" panose="020B0504020202020204" pitchFamily="34" charset="77"/>
                <a:ea typeface="+mn-ea"/>
                <a:cs typeface="Gill Sans" panose="020B0502020104020203" pitchFamily="34" charset="-79"/>
              </a:rPr>
              <a:t>$900K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658975-1AFF-5A72-CCBE-12DAF0E02910}"/>
              </a:ext>
            </a:extLst>
          </p:cNvPr>
          <p:cNvSpPr txBox="1"/>
          <p:nvPr/>
        </p:nvSpPr>
        <p:spPr>
          <a:xfrm>
            <a:off x="475488" y="1250711"/>
            <a:ext cx="6955726" cy="894925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Dr. Kingsley Chin</a:t>
            </a:r>
          </a:p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CEO, SpineFrontier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7F83C9B-CCBC-AAAC-2934-964B2EBA417B}"/>
              </a:ext>
            </a:extLst>
          </p:cNvPr>
          <p:cNvSpPr/>
          <p:nvPr/>
        </p:nvSpPr>
        <p:spPr>
          <a:xfrm>
            <a:off x="7465619" y="915559"/>
            <a:ext cx="1869007" cy="555489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Does Crime Pay in Orthopedics? The SpineFrontier case says YES.">
            <a:extLst>
              <a:ext uri="{FF2B5EF4-FFF2-40B4-BE49-F238E27FC236}">
                <a16:creationId xmlns:a16="http://schemas.microsoft.com/office/drawing/2014/main" id="{A18FC370-1FF6-CD40-C91D-4F5D75AC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01" y="4036829"/>
            <a:ext cx="3352091" cy="9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E4DE5-1406-98BD-010B-3984E484EB7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39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">
        <p14:pan dir="u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95EE9-64FC-ECDA-3A19-2BC59A349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rganon To Report Fourth Quarter and Full Year 2024 Results and Host  Conference Call on February 13, 2025 - BioSpace">
            <a:extLst>
              <a:ext uri="{FF2B5EF4-FFF2-40B4-BE49-F238E27FC236}">
                <a16:creationId xmlns:a16="http://schemas.microsoft.com/office/drawing/2014/main" id="{BBABE5DB-4364-DE49-7132-441F1D976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140" y="1706640"/>
            <a:ext cx="2874074" cy="5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974F51BF-1087-211F-72F1-E7333DB56D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661294" y="1240898"/>
            <a:ext cx="6588907" cy="4245502"/>
          </a:xfrm>
          <a:prstGeom prst="parallelogram">
            <a:avLst>
              <a:gd name="adj" fmla="val 41034"/>
            </a:avLst>
          </a:prstGeom>
        </p:spPr>
      </p:pic>
      <p:pic>
        <p:nvPicPr>
          <p:cNvPr id="4098" name="Picture 2" descr="Profile photo of Kevin Ali">
            <a:extLst>
              <a:ext uri="{FF2B5EF4-FFF2-40B4-BE49-F238E27FC236}">
                <a16:creationId xmlns:a16="http://schemas.microsoft.com/office/drawing/2014/main" id="{44375BDA-EF4E-B7AB-A984-F03789E5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4997" y="2450420"/>
            <a:ext cx="2194560" cy="21945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</p:pic>
      <p:sp>
        <p:nvSpPr>
          <p:cNvPr id="4" name="Title 13">
            <a:extLst>
              <a:ext uri="{FF2B5EF4-FFF2-40B4-BE49-F238E27FC236}">
                <a16:creationId xmlns:a16="http://schemas.microsoft.com/office/drawing/2014/main" id="{418C057A-CF9E-24BF-E182-CAB646DF1CB8}"/>
              </a:ext>
            </a:extLst>
          </p:cNvPr>
          <p:cNvSpPr txBox="1">
            <a:spLocks/>
          </p:cNvSpPr>
          <p:nvPr/>
        </p:nvSpPr>
        <p:spPr>
          <a:xfrm>
            <a:off x="475488" y="2616196"/>
            <a:ext cx="6348393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300" b="1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Resigned after internal investigation into improper financial reporting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13E30-CE5A-2D00-C854-71A02594DD05}"/>
              </a:ext>
            </a:extLst>
          </p:cNvPr>
          <p:cNvSpPr txBox="1"/>
          <p:nvPr/>
        </p:nvSpPr>
        <p:spPr>
          <a:xfrm>
            <a:off x="475488" y="1153480"/>
            <a:ext cx="6955726" cy="93339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Kevin Ali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CEO, Organon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01B5CB6-3A63-6CFD-AC15-9229C7A0961D}"/>
              </a:ext>
            </a:extLst>
          </p:cNvPr>
          <p:cNvSpPr/>
          <p:nvPr/>
        </p:nvSpPr>
        <p:spPr>
          <a:xfrm>
            <a:off x="9161929" y="915559"/>
            <a:ext cx="1655781" cy="555489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E917E-D5E8-483F-7AE9-A2BC849D275B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563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500">
        <p14:pan dir="u"/>
      </p:transition>
    </mc:Choice>
    <mc:Fallback xmlns="">
      <p:transition spd="slow" advClick="0" advTm="3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CE28F-8E3E-F87A-599F-E129D8960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en wavy fabric&#10;&#10;AI-generated content may be incorrect.">
            <a:extLst>
              <a:ext uri="{FF2B5EF4-FFF2-40B4-BE49-F238E27FC236}">
                <a16:creationId xmlns:a16="http://schemas.microsoft.com/office/drawing/2014/main" id="{71B78802-F6FB-A160-6F7F-F8BF2E09F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01"/>
          <a:stretch>
            <a:fillRect/>
          </a:stretch>
        </p:blipFill>
        <p:spPr>
          <a:xfrm flipH="1" flipV="1">
            <a:off x="6960508" y="1145072"/>
            <a:ext cx="6396903" cy="2272810"/>
          </a:xfrm>
          <a:prstGeom prst="parallelogram">
            <a:avLst>
              <a:gd name="adj" fmla="val 41034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B9507-C1C8-9D9C-3592-AB4FB7C86951}"/>
              </a:ext>
            </a:extLst>
          </p:cNvPr>
          <p:cNvSpPr txBox="1"/>
          <p:nvPr/>
        </p:nvSpPr>
        <p:spPr>
          <a:xfrm>
            <a:off x="532334" y="1075424"/>
            <a:ext cx="6955726" cy="9333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George Tidmarsh, PhD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i="1" spc="100">
                <a:latin typeface="Rockwell Nova Light" panose="02060303020205020403" pitchFamily="18" charset="0"/>
                <a:cs typeface="Gill Sans Light" panose="020B0302020104020203" pitchFamily="34" charset="-79"/>
              </a:rPr>
              <a:t>FDA, CDER Director</a:t>
            </a:r>
          </a:p>
        </p:txBody>
      </p:sp>
      <p:sp>
        <p:nvSpPr>
          <p:cNvPr id="4" name="Title 13">
            <a:extLst>
              <a:ext uri="{FF2B5EF4-FFF2-40B4-BE49-F238E27FC236}">
                <a16:creationId xmlns:a16="http://schemas.microsoft.com/office/drawing/2014/main" id="{9B7F1841-A177-BE37-55CE-05FC52C7076F}"/>
              </a:ext>
            </a:extLst>
          </p:cNvPr>
          <p:cNvSpPr txBox="1">
            <a:spLocks/>
          </p:cNvSpPr>
          <p:nvPr/>
        </p:nvSpPr>
        <p:spPr>
          <a:xfrm>
            <a:off x="475486" y="2626335"/>
            <a:ext cx="5702290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300" b="1" spc="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Resigned after lawsuit by Aurinia Pharmaceuticals investor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D4AE183-15AB-8679-FAE5-36CFC6734077}"/>
              </a:ext>
            </a:extLst>
          </p:cNvPr>
          <p:cNvSpPr/>
          <p:nvPr/>
        </p:nvSpPr>
        <p:spPr>
          <a:xfrm flipH="1" flipV="1">
            <a:off x="3300774" y="1749107"/>
            <a:ext cx="7772400" cy="131777"/>
          </a:xfrm>
          <a:prstGeom prst="parallelogram">
            <a:avLst>
              <a:gd name="adj" fmla="val 47937"/>
            </a:avLst>
          </a:prstGeom>
          <a:solidFill>
            <a:srgbClr val="69EECD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B10F09-061B-7308-AD7B-DE34E56538A3}"/>
              </a:ext>
            </a:extLst>
          </p:cNvPr>
          <p:cNvSpPr/>
          <p:nvPr/>
        </p:nvSpPr>
        <p:spPr>
          <a:xfrm>
            <a:off x="7186974" y="3588259"/>
            <a:ext cx="5830325" cy="508920"/>
          </a:xfrm>
          <a:prstGeom prst="parallelogram">
            <a:avLst>
              <a:gd name="adj" fmla="val 37368"/>
            </a:avLst>
          </a:prstGeom>
          <a:solidFill>
            <a:srgbClr val="3366FF">
              <a:alpha val="2391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FAE2A-BA27-3E69-63B4-58940A9A9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9948" y="2635990"/>
            <a:ext cx="1973185" cy="196626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6" name="Picture 2" descr="CDER: Patient Community Engagement Public Meeting – IRDiRC">
            <a:extLst>
              <a:ext uri="{FF2B5EF4-FFF2-40B4-BE49-F238E27FC236}">
                <a16:creationId xmlns:a16="http://schemas.microsoft.com/office/drawing/2014/main" id="{7D5F04F3-1577-1C3C-701F-834ABBCC6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233" y="3830363"/>
            <a:ext cx="1690359" cy="169035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BC58D-04A2-3FA0-1F06-D270BD027187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rgbClr val="000000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97645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500">
        <p14:pan dir="u"/>
      </p:transition>
    </mc:Choice>
    <mc:Fallback xmlns="">
      <p:transition spd="slow" advClick="0" advTm="35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EB760-DD46-D1EF-2C76-1E612B5C4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28D95-B3CC-7550-FA8D-914085DEEB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6876288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65A8FCFD-6ED5-69DC-893F-68CBB0B348D1}"/>
              </a:ext>
            </a:extLst>
          </p:cNvPr>
          <p:cNvSpPr txBox="1">
            <a:spLocks/>
          </p:cNvSpPr>
          <p:nvPr/>
        </p:nvSpPr>
        <p:spPr>
          <a:xfrm>
            <a:off x="7354965" y="788252"/>
            <a:ext cx="5686477" cy="14593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600" b="1" spc="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" panose="020B0502020104020203" pitchFamily="34" charset="-79"/>
              </a:rPr>
              <a:t>DOJ announces largest healthcare fraud takedown to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033EE3-2D35-9ED4-7DDF-262401EB25DF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EE44478-E623-2D85-847F-AF80BEE7C25C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42491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3B15C5-0A36-9F0D-F0E4-6003FFCC7E5C}"/>
              </a:ext>
            </a:extLst>
          </p:cNvPr>
          <p:cNvGrpSpPr>
            <a:grpSpLocks noChangeAspect="1"/>
          </p:cNvGrpSpPr>
          <p:nvPr/>
        </p:nvGrpSpPr>
        <p:grpSpPr>
          <a:xfrm>
            <a:off x="5297163" y="2097698"/>
            <a:ext cx="6428009" cy="3938832"/>
            <a:chOff x="2797320" y="2590800"/>
            <a:chExt cx="5889480" cy="3745524"/>
          </a:xfrm>
          <a:solidFill>
            <a:srgbClr val="D9DDF8"/>
          </a:solidFill>
          <a:effectLst/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CA0CA1B-A62A-2A01-D138-D42046B5F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476BDC9-0042-A86F-AA5F-C3AC0AF60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10896C6-8340-D172-DFF2-3A9A09A9F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3868969-64E0-9E09-F693-87C9BC568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73EACC0A-C0BB-2FDC-BF43-14EB4C27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46AC7BE-1B42-98F3-385B-6A940115E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59DC9A11-A6F0-E276-B29E-0EF3A07F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FD26425-C6D0-1A67-7B78-6ED169EC7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D88B358-15B0-4588-F9FA-6D69F6088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184C81B9-B81D-0282-70F3-C25590C56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0D6F7DF7-3FD3-5582-2172-C788697BC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72">
              <a:extLst>
                <a:ext uri="{FF2B5EF4-FFF2-40B4-BE49-F238E27FC236}">
                  <a16:creationId xmlns:a16="http://schemas.microsoft.com/office/drawing/2014/main" id="{63C87FEB-DC00-303F-38F6-EC0D8EF4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71">
              <a:extLst>
                <a:ext uri="{FF2B5EF4-FFF2-40B4-BE49-F238E27FC236}">
                  <a16:creationId xmlns:a16="http://schemas.microsoft.com/office/drawing/2014/main" id="{FC14A28F-E9E9-010F-F5C9-C773E525A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" name="Freeform 73">
              <a:extLst>
                <a:ext uri="{FF2B5EF4-FFF2-40B4-BE49-F238E27FC236}">
                  <a16:creationId xmlns:a16="http://schemas.microsoft.com/office/drawing/2014/main" id="{3E6955CD-76C1-16E3-84B5-2DDFB330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CE2F30BA-13D5-7EE0-97E4-103F1C8B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75">
              <a:extLst>
                <a:ext uri="{FF2B5EF4-FFF2-40B4-BE49-F238E27FC236}">
                  <a16:creationId xmlns:a16="http://schemas.microsoft.com/office/drawing/2014/main" id="{907270A4-E14B-53CF-BFD4-FDB287F7B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76">
              <a:extLst>
                <a:ext uri="{FF2B5EF4-FFF2-40B4-BE49-F238E27FC236}">
                  <a16:creationId xmlns:a16="http://schemas.microsoft.com/office/drawing/2014/main" id="{E0035591-1585-1B08-0A4F-A8176F78D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48FF89C2-FB95-B3E3-AACF-11D62E60B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3140EEF7-F459-8FEB-134D-CAA16D350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D2050534-41E7-7ED8-3884-82FDFE124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F1A63C60-3364-D11B-0F35-2556C292F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82">
              <a:extLst>
                <a:ext uri="{FF2B5EF4-FFF2-40B4-BE49-F238E27FC236}">
                  <a16:creationId xmlns:a16="http://schemas.microsoft.com/office/drawing/2014/main" id="{50DB01D1-52E7-6FC3-B80A-1013E9843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83">
              <a:extLst>
                <a:ext uri="{FF2B5EF4-FFF2-40B4-BE49-F238E27FC236}">
                  <a16:creationId xmlns:a16="http://schemas.microsoft.com/office/drawing/2014/main" id="{0D110349-3456-EDFF-2EE2-F1D5BD4A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6" name="Freeform 84">
              <a:extLst>
                <a:ext uri="{FF2B5EF4-FFF2-40B4-BE49-F238E27FC236}">
                  <a16:creationId xmlns:a16="http://schemas.microsoft.com/office/drawing/2014/main" id="{ADCA8912-A3F6-92AC-12E5-BBFFB0E11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85">
              <a:extLst>
                <a:ext uri="{FF2B5EF4-FFF2-40B4-BE49-F238E27FC236}">
                  <a16:creationId xmlns:a16="http://schemas.microsoft.com/office/drawing/2014/main" id="{3FD82FB6-3647-577F-67D9-FB513DAC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87">
              <a:extLst>
                <a:ext uri="{FF2B5EF4-FFF2-40B4-BE49-F238E27FC236}">
                  <a16:creationId xmlns:a16="http://schemas.microsoft.com/office/drawing/2014/main" id="{48D11D6D-AE0E-DA27-73FA-9D5348761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88">
              <a:extLst>
                <a:ext uri="{FF2B5EF4-FFF2-40B4-BE49-F238E27FC236}">
                  <a16:creationId xmlns:a16="http://schemas.microsoft.com/office/drawing/2014/main" id="{B4D0AED3-CDE8-4F0C-A64C-CC820979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89">
              <a:extLst>
                <a:ext uri="{FF2B5EF4-FFF2-40B4-BE49-F238E27FC236}">
                  <a16:creationId xmlns:a16="http://schemas.microsoft.com/office/drawing/2014/main" id="{AFDEAD25-1605-B8BB-4C6B-09F943A33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90">
              <a:extLst>
                <a:ext uri="{FF2B5EF4-FFF2-40B4-BE49-F238E27FC236}">
                  <a16:creationId xmlns:a16="http://schemas.microsoft.com/office/drawing/2014/main" id="{518C3CF1-63D1-89C6-46AC-A12C927AB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91">
              <a:extLst>
                <a:ext uri="{FF2B5EF4-FFF2-40B4-BE49-F238E27FC236}">
                  <a16:creationId xmlns:a16="http://schemas.microsoft.com/office/drawing/2014/main" id="{BAB7105E-9236-C630-1B1E-2D548FB13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92">
              <a:extLst>
                <a:ext uri="{FF2B5EF4-FFF2-40B4-BE49-F238E27FC236}">
                  <a16:creationId xmlns:a16="http://schemas.microsoft.com/office/drawing/2014/main" id="{DD3BF635-760E-D32F-F6CF-110068024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93">
              <a:extLst>
                <a:ext uri="{FF2B5EF4-FFF2-40B4-BE49-F238E27FC236}">
                  <a16:creationId xmlns:a16="http://schemas.microsoft.com/office/drawing/2014/main" id="{E17FCA27-616D-7108-E8FD-D1F75EF7B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94">
              <a:extLst>
                <a:ext uri="{FF2B5EF4-FFF2-40B4-BE49-F238E27FC236}">
                  <a16:creationId xmlns:a16="http://schemas.microsoft.com/office/drawing/2014/main" id="{9BD5762A-A859-C879-11CC-7386A7275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95">
              <a:extLst>
                <a:ext uri="{FF2B5EF4-FFF2-40B4-BE49-F238E27FC236}">
                  <a16:creationId xmlns:a16="http://schemas.microsoft.com/office/drawing/2014/main" id="{79DD337C-DE93-97CD-B2FD-E50F3B10E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96">
              <a:extLst>
                <a:ext uri="{FF2B5EF4-FFF2-40B4-BE49-F238E27FC236}">
                  <a16:creationId xmlns:a16="http://schemas.microsoft.com/office/drawing/2014/main" id="{00F3AAFB-F150-083E-5A72-9B7889807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97">
              <a:extLst>
                <a:ext uri="{FF2B5EF4-FFF2-40B4-BE49-F238E27FC236}">
                  <a16:creationId xmlns:a16="http://schemas.microsoft.com/office/drawing/2014/main" id="{3AFBD20B-EEED-913B-8926-28DD12F9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98">
              <a:extLst>
                <a:ext uri="{FF2B5EF4-FFF2-40B4-BE49-F238E27FC236}">
                  <a16:creationId xmlns:a16="http://schemas.microsoft.com/office/drawing/2014/main" id="{E9D69C43-0865-6DE3-5BB8-220E5C6B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99">
              <a:extLst>
                <a:ext uri="{FF2B5EF4-FFF2-40B4-BE49-F238E27FC236}">
                  <a16:creationId xmlns:a16="http://schemas.microsoft.com/office/drawing/2014/main" id="{B36977F7-55CC-ADCF-77E3-91B4DCD0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0">
              <a:extLst>
                <a:ext uri="{FF2B5EF4-FFF2-40B4-BE49-F238E27FC236}">
                  <a16:creationId xmlns:a16="http://schemas.microsoft.com/office/drawing/2014/main" id="{356FCECB-83E2-D892-B077-97F299ADB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01">
              <a:extLst>
                <a:ext uri="{FF2B5EF4-FFF2-40B4-BE49-F238E27FC236}">
                  <a16:creationId xmlns:a16="http://schemas.microsoft.com/office/drawing/2014/main" id="{D83BF194-E2EF-A462-744C-DB557D033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02">
              <a:extLst>
                <a:ext uri="{FF2B5EF4-FFF2-40B4-BE49-F238E27FC236}">
                  <a16:creationId xmlns:a16="http://schemas.microsoft.com/office/drawing/2014/main" id="{438EAD25-830F-0E04-6AB0-B591ACAFF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3F5C4E4D-4709-7E08-AEB1-677D4109D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04">
              <a:extLst>
                <a:ext uri="{FF2B5EF4-FFF2-40B4-BE49-F238E27FC236}">
                  <a16:creationId xmlns:a16="http://schemas.microsoft.com/office/drawing/2014/main" id="{02101DB7-EB8B-9A1D-74C1-433F59ABC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05">
              <a:extLst>
                <a:ext uri="{FF2B5EF4-FFF2-40B4-BE49-F238E27FC236}">
                  <a16:creationId xmlns:a16="http://schemas.microsoft.com/office/drawing/2014/main" id="{DD128B39-1E03-09F4-1455-27006BA3B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06">
              <a:extLst>
                <a:ext uri="{FF2B5EF4-FFF2-40B4-BE49-F238E27FC236}">
                  <a16:creationId xmlns:a16="http://schemas.microsoft.com/office/drawing/2014/main" id="{1E26F100-B3EF-EA2E-9018-4C7601DA7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07">
              <a:extLst>
                <a:ext uri="{FF2B5EF4-FFF2-40B4-BE49-F238E27FC236}">
                  <a16:creationId xmlns:a16="http://schemas.microsoft.com/office/drawing/2014/main" id="{7ED849CB-0AC6-BA6E-E38B-91AFC2FB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08">
              <a:extLst>
                <a:ext uri="{FF2B5EF4-FFF2-40B4-BE49-F238E27FC236}">
                  <a16:creationId xmlns:a16="http://schemas.microsoft.com/office/drawing/2014/main" id="{858DEFBB-1F64-3EE3-7952-0438D3EEE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09">
              <a:extLst>
                <a:ext uri="{FF2B5EF4-FFF2-40B4-BE49-F238E27FC236}">
                  <a16:creationId xmlns:a16="http://schemas.microsoft.com/office/drawing/2014/main" id="{94523EFD-A5AD-CE07-D12C-79B79A6B8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7B09A5E-986E-6D30-0FEF-0E61391F2CC7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55" name="Freeform 105">
                <a:extLst>
                  <a:ext uri="{FF2B5EF4-FFF2-40B4-BE49-F238E27FC236}">
                    <a16:creationId xmlns:a16="http://schemas.microsoft.com/office/drawing/2014/main" id="{8002E12D-7AAB-5539-74E6-46F68963E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106">
                <a:extLst>
                  <a:ext uri="{FF2B5EF4-FFF2-40B4-BE49-F238E27FC236}">
                    <a16:creationId xmlns:a16="http://schemas.microsoft.com/office/drawing/2014/main" id="{59432416-4EB0-F606-6868-EA3A42B6F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107">
                <a:extLst>
                  <a:ext uri="{FF2B5EF4-FFF2-40B4-BE49-F238E27FC236}">
                    <a16:creationId xmlns:a16="http://schemas.microsoft.com/office/drawing/2014/main" id="{8D286D31-5FD3-21E9-E546-35CFC9B2D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108">
                <a:extLst>
                  <a:ext uri="{FF2B5EF4-FFF2-40B4-BE49-F238E27FC236}">
                    <a16:creationId xmlns:a16="http://schemas.microsoft.com/office/drawing/2014/main" id="{E33E2C50-8502-1329-CBAF-D5B6AF866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109">
                <a:extLst>
                  <a:ext uri="{FF2B5EF4-FFF2-40B4-BE49-F238E27FC236}">
                    <a16:creationId xmlns:a16="http://schemas.microsoft.com/office/drawing/2014/main" id="{95960825-33DB-8954-571E-C841F1938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110">
                <a:extLst>
                  <a:ext uri="{FF2B5EF4-FFF2-40B4-BE49-F238E27FC236}">
                    <a16:creationId xmlns:a16="http://schemas.microsoft.com/office/drawing/2014/main" id="{2CDF868D-E3A3-725F-680D-071DBF1D4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111">
                <a:extLst>
                  <a:ext uri="{FF2B5EF4-FFF2-40B4-BE49-F238E27FC236}">
                    <a16:creationId xmlns:a16="http://schemas.microsoft.com/office/drawing/2014/main" id="{5B200283-EF85-7AC5-D1AA-AD1804C13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112">
                <a:extLst>
                  <a:ext uri="{FF2B5EF4-FFF2-40B4-BE49-F238E27FC236}">
                    <a16:creationId xmlns:a16="http://schemas.microsoft.com/office/drawing/2014/main" id="{F41A6F6B-6301-1AB9-F9E8-2A11E8B43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 113">
              <a:extLst>
                <a:ext uri="{FF2B5EF4-FFF2-40B4-BE49-F238E27FC236}">
                  <a16:creationId xmlns:a16="http://schemas.microsoft.com/office/drawing/2014/main" id="{92523B10-F2C5-EA05-5939-DFE720079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15D3CCC6-A3E1-322B-3FE3-60D4B1455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1FBAC72D-F92C-4AD8-EA6B-6AE81014E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7C142EF5-0B30-07ED-491A-1FD422C818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1388427"/>
          </a:xfrm>
          <a:prstGeom prst="rect">
            <a:avLst/>
          </a:prstGeom>
        </p:spPr>
      </p:pic>
      <p:sp>
        <p:nvSpPr>
          <p:cNvPr id="65" name="Title 14">
            <a:extLst>
              <a:ext uri="{FF2B5EF4-FFF2-40B4-BE49-F238E27FC236}">
                <a16:creationId xmlns:a16="http://schemas.microsoft.com/office/drawing/2014/main" id="{90EB2F4D-8307-C3E0-3557-30BF0B584D93}"/>
              </a:ext>
            </a:extLst>
          </p:cNvPr>
          <p:cNvSpPr txBox="1">
            <a:spLocks/>
          </p:cNvSpPr>
          <p:nvPr/>
        </p:nvSpPr>
        <p:spPr>
          <a:xfrm>
            <a:off x="484828" y="719115"/>
            <a:ext cx="4619343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FFC000"/>
                </a:solidFill>
                <a:latin typeface="Avenir Next LT Pro Light" panose="020B0304020202020204" pitchFamily="34" charset="77"/>
              </a:rPr>
              <a:t>PBM Oversight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9B94A2-728F-B1E6-B613-513647122A54}"/>
              </a:ext>
            </a:extLst>
          </p:cNvPr>
          <p:cNvSpPr txBox="1"/>
          <p:nvPr/>
        </p:nvSpPr>
        <p:spPr>
          <a:xfrm>
            <a:off x="417005" y="1766314"/>
            <a:ext cx="4987881" cy="769441"/>
          </a:xfrm>
          <a:prstGeom prst="rect">
            <a:avLst/>
          </a:prstGeom>
          <a:noFill/>
        </p:spPr>
        <p:txBody>
          <a:bodyPr wrap="square" lIns="91440" rIns="0">
            <a:spAutoFit/>
          </a:bodyPr>
          <a:lstStyle/>
          <a:p>
            <a:r>
              <a:rPr lang="en-US" sz="2200" b="1" spc="-10">
                <a:solidFill>
                  <a:schemeClr val="tx1"/>
                </a:solidFill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Alabama</a:t>
            </a:r>
            <a:r>
              <a:rPr lang="en-US" sz="2200" spc="-10">
                <a:solidFill>
                  <a:schemeClr val="tx1"/>
                </a:solidFill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" panose="020B0502020104020203" pitchFamily="34" charset="-79"/>
              </a:rPr>
              <a:t> </a:t>
            </a:r>
            <a:r>
              <a:rPr lang="en-US" sz="2200" spc="-10">
                <a:solidFill>
                  <a:schemeClr val="tx1"/>
                </a:solidFill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mandates PBMs reimburse pharmacies at Medicaid rate</a:t>
            </a: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335942E2-2D16-7E33-403C-85487D779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214" t="31152" r="27143" b="32729"/>
          <a:stretch>
            <a:fillRect/>
          </a:stretch>
        </p:blipFill>
        <p:spPr>
          <a:xfrm>
            <a:off x="9170476" y="3881772"/>
            <a:ext cx="1759202" cy="2358072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5149C113-47EF-90AC-8B46-C87420A0A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189" t="20799" r="17315" b="24996"/>
          <a:stretch>
            <a:fillRect/>
          </a:stretch>
        </p:blipFill>
        <p:spPr>
          <a:xfrm>
            <a:off x="8765377" y="3224122"/>
            <a:ext cx="1758874" cy="2357632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2FAC8DB-2590-54F4-7EB4-D6FED9E0BB85}"/>
              </a:ext>
            </a:extLst>
          </p:cNvPr>
          <p:cNvSpPr txBox="1"/>
          <p:nvPr/>
        </p:nvSpPr>
        <p:spPr>
          <a:xfrm>
            <a:off x="417005" y="2496160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Arkansas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" panose="020B0502020104020203" pitchFamily="34" charset="-79"/>
              </a:rPr>
              <a:t> 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bans PBMs from owning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or operating pharmacies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C1D81F-411D-B449-8499-8544E3D6F745}"/>
              </a:ext>
            </a:extLst>
          </p:cNvPr>
          <p:cNvSpPr txBox="1"/>
          <p:nvPr/>
        </p:nvSpPr>
        <p:spPr>
          <a:xfrm>
            <a:off x="401508" y="3226006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California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updates PBM licensing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and new disclosures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3FA773F9-75BC-00C5-2B84-C86D4334ED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5143458" y="1816032"/>
            <a:ext cx="3151013" cy="4525361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EBFEEB1-F0C5-40EC-E215-22EAA52490B8}"/>
              </a:ext>
            </a:extLst>
          </p:cNvPr>
          <p:cNvSpPr txBox="1"/>
          <p:nvPr/>
        </p:nvSpPr>
        <p:spPr>
          <a:xfrm>
            <a:off x="417006" y="3955852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Massachusetts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requires PBMs and manufacturers submit cost data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61278B82-965E-8605-CDC0-1E012CB5BC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03" t="-36247" r="-15166" b="-27883"/>
          <a:stretch>
            <a:fillRect/>
          </a:stretch>
        </p:blipFill>
        <p:spPr>
          <a:xfrm>
            <a:off x="9661284" y="1997668"/>
            <a:ext cx="2560335" cy="1873329"/>
          </a:xfrm>
          <a:prstGeom prst="rect">
            <a:avLst/>
          </a:prstGeom>
          <a:effectLst>
            <a:outerShdw blurRad="244938" dist="38100" dir="2700000" algn="tl" rotWithShape="0">
              <a:schemeClr val="tx2">
                <a:lumMod val="60000"/>
                <a:lumOff val="40000"/>
                <a:alpha val="75000"/>
              </a:scheme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0D0688A-672E-0D41-6E8F-F2E11CD30AB6}"/>
              </a:ext>
            </a:extLst>
          </p:cNvPr>
          <p:cNvSpPr txBox="1"/>
          <p:nvPr/>
        </p:nvSpPr>
        <p:spPr>
          <a:xfrm>
            <a:off x="417006" y="4685698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North Dakota 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adds new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PBM licensing requirements</a:t>
            </a: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97CC0DD-8D56-334E-EAE5-9A588A9C73B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65" t="-9118" r="-7727" b="-8786"/>
          <a:stretch>
            <a:fillRect/>
          </a:stretch>
        </p:blipFill>
        <p:spPr>
          <a:xfrm>
            <a:off x="7388324" y="1840915"/>
            <a:ext cx="2464315" cy="1624770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DE498A5-D135-BC65-6A70-CAA6D4498FB3}"/>
              </a:ext>
            </a:extLst>
          </p:cNvPr>
          <p:cNvSpPr txBox="1"/>
          <p:nvPr/>
        </p:nvSpPr>
        <p:spPr>
          <a:xfrm>
            <a:off x="417006" y="5415545"/>
            <a:ext cx="498348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ea typeface="Source Sans Pro SemiBold" panose="020B0503030403020204" pitchFamily="34" charset="0"/>
                <a:cs typeface="Gill Sans SemiBold" panose="020B0502020104020203" pitchFamily="34" charset="-79"/>
              </a:rPr>
              <a:t>Oklahoma</a:t>
            </a:r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 bars PBMs/payers </a:t>
            </a:r>
          </a:p>
          <a:p>
            <a:r>
              <a:rPr lang="en-US" sz="2200" spc="-10">
                <a:latin typeface="Avenir Next LT Pro Light" panose="020B0304020202020204" pitchFamily="34" charset="77"/>
                <a:ea typeface="Source Sans Pro Light" panose="020B0403030403020204" pitchFamily="34" charset="0"/>
                <a:cs typeface="Gill Sans Light" panose="020B0302020104020203" pitchFamily="34" charset="-79"/>
              </a:rPr>
              <a:t>from differential reimbursement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1E74251B-BEF0-51ED-9965-290A0320618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151" t="-15825" r="-13308" b="-6447"/>
          <a:stretch>
            <a:fillRect/>
          </a:stretch>
        </p:blipFill>
        <p:spPr>
          <a:xfrm>
            <a:off x="6706479" y="3623376"/>
            <a:ext cx="3303053" cy="1706818"/>
          </a:xfrm>
          <a:prstGeom prst="rect">
            <a:avLst/>
          </a:prstGeom>
          <a:effectLst>
            <a:outerShdw blurRad="189871" dist="38100" dir="2700000" algn="tl" rotWithShape="0">
              <a:schemeClr val="tx2">
                <a:lumMod val="60000"/>
                <a:lumOff val="40000"/>
                <a:alpha val="49987"/>
              </a:schemeClr>
            </a:outerShdw>
          </a:effectLst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9846AED1-5816-DDF5-4120-97CF7F957F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1665578" y="2648224"/>
            <a:ext cx="1540195" cy="2211967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B1C330-5048-69C7-7598-8A4FA14E47EE}"/>
              </a:ext>
            </a:extLst>
          </p:cNvPr>
          <p:cNvSpPr txBox="1"/>
          <p:nvPr/>
        </p:nvSpPr>
        <p:spPr>
          <a:xfrm>
            <a:off x="7262388" y="2074233"/>
            <a:ext cx="4983480" cy="83099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400" b="1" spc="20">
                <a:solidFill>
                  <a:schemeClr val="tx1">
                    <a:alpha val="0"/>
                  </a:schemeClr>
                </a:solidFill>
                <a:latin typeface="Source Sans Pro SemiBold" panose="020B0503030403020204" pitchFamily="34" charset="0"/>
                <a:cs typeface="Gill Sans SemiBold" panose="020B0502020104020203" pitchFamily="34" charset="-79"/>
              </a:rPr>
              <a:t>California</a:t>
            </a:r>
            <a:r>
              <a:rPr lang="en-US" sz="2400" spc="20">
                <a:solidFill>
                  <a:schemeClr val="tx1">
                    <a:alpha val="0"/>
                  </a:schemeClr>
                </a:solidFill>
                <a:latin typeface="Source Sans Pro Light" panose="020B0403030403020204" pitchFamily="34" charset="0"/>
                <a:cs typeface="Gill Sans Light" panose="020B0302020104020203" pitchFamily="34" charset="-79"/>
              </a:rPr>
              <a:t> introduces state branded insulin product via CalRx</a:t>
            </a:r>
          </a:p>
        </p:txBody>
      </p:sp>
      <p:sp>
        <p:nvSpPr>
          <p:cNvPr id="80" name="Title 14">
            <a:extLst>
              <a:ext uri="{FF2B5EF4-FFF2-40B4-BE49-F238E27FC236}">
                <a16:creationId xmlns:a16="http://schemas.microsoft.com/office/drawing/2014/main" id="{C1D65E0F-9986-EFC3-C8D4-20576F86824C}"/>
              </a:ext>
            </a:extLst>
          </p:cNvPr>
          <p:cNvSpPr txBox="1">
            <a:spLocks/>
          </p:cNvSpPr>
          <p:nvPr/>
        </p:nvSpPr>
        <p:spPr>
          <a:xfrm>
            <a:off x="3368219" y="766252"/>
            <a:ext cx="4619343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D28DFF">
                    <a:alpha val="0"/>
                  </a:srgbClr>
                </a:solidFill>
                <a:latin typeface="Avenir Next LT Pro Light" panose="020B0304020202020204" pitchFamily="34" charset="77"/>
              </a:rPr>
              <a:t>Other State Updates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9E264296-0992-FB96-28BB-FA5AFBD96F90}"/>
              </a:ext>
            </a:extLst>
          </p:cNvPr>
          <p:cNvSpPr txBox="1">
            <a:spLocks/>
          </p:cNvSpPr>
          <p:nvPr/>
        </p:nvSpPr>
        <p:spPr>
          <a:xfrm>
            <a:off x="532334" y="141844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3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83" name="Footer Placeholder 13">
            <a:extLst>
              <a:ext uri="{FF2B5EF4-FFF2-40B4-BE49-F238E27FC236}">
                <a16:creationId xmlns:a16="http://schemas.microsoft.com/office/drawing/2014/main" id="{06DEB1C3-2C95-050E-40C0-6224AF95AF07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365760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016138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Tm="16500">
        <p159:morph option="byObject"/>
      </p:transition>
    </mc:Choice>
    <mc:Fallback xmlns="">
      <p:transition spd="slow" advTm="16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 p14:presetBounceEnd="99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3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2.59259E-6 L -0.07995 -0.00093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7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39" dur="indefinite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07903 -0.00093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indefinite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1" dur="indefinite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7" dur="1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8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11111E-6 L -0.07904 -0.00092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indefinite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87" dur="indefinite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98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7903 -0.00092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indefinite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1" dur="indefinite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0.07903 -0.00092 " pathEditMode="relative" rAng="0" ptsTypes="AA">
                                          <p:cBhvr>
                                            <p:cTn id="1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3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9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6" grpId="1" animBg="1"/>
          <p:bldP spid="66" grpId="2" animBg="1"/>
          <p:bldP spid="66" grpId="3" animBg="1"/>
          <p:bldP spid="69" grpId="0" animBg="1"/>
          <p:bldP spid="69" grpId="1" animBg="1"/>
          <p:bldP spid="69" grpId="2" animBg="1"/>
          <p:bldP spid="69" grpId="3" animBg="1"/>
          <p:bldP spid="70" grpId="0" animBg="1"/>
          <p:bldP spid="70" grpId="1" animBg="1"/>
          <p:bldP spid="70" grpId="2" animBg="1"/>
          <p:bldP spid="70" grpId="3" animBg="1"/>
          <p:bldP spid="72" grpId="0" animBg="1"/>
          <p:bldP spid="72" grpId="1" animBg="1"/>
          <p:bldP spid="72" grpId="2" animBg="1"/>
          <p:bldP spid="72" grpId="3" animBg="1"/>
          <p:bldP spid="74" grpId="0" animBg="1"/>
          <p:bldP spid="74" grpId="1" animBg="1"/>
          <p:bldP spid="74" grpId="2" animBg="1"/>
          <p:bldP spid="74" grpId="3" animBg="1"/>
          <p:bldP spid="7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0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5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34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2.59259E-6 L -0.07995 -0.00093 " pathEditMode="relative" rAng="0" ptsTypes="AA">
                                          <p:cBhvr>
                                            <p:cTn id="3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97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5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39" dur="indefinite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07903 -0.00093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indefinite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1" dur="indefinite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00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250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1.11111E-6 L -0.07904 -0.00092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5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indefinite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87" dur="indefinite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7903 -0.00092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indefinite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1" dur="indefinite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0.07903 -0.00092 " pathEditMode="relative" rAng="0" ptsTypes="AA">
                                          <p:cBhvr>
                                            <p:cTn id="1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58" y="-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500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60000" y="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9" presetClass="emph" presetSubtype="0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3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2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100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50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6" grpId="1" animBg="1"/>
          <p:bldP spid="66" grpId="2" animBg="1"/>
          <p:bldP spid="66" grpId="3" animBg="1"/>
          <p:bldP spid="69" grpId="0" animBg="1"/>
          <p:bldP spid="69" grpId="1" animBg="1"/>
          <p:bldP spid="69" grpId="2" animBg="1"/>
          <p:bldP spid="69" grpId="3" animBg="1"/>
          <p:bldP spid="70" grpId="0" animBg="1"/>
          <p:bldP spid="70" grpId="1" animBg="1"/>
          <p:bldP spid="70" grpId="2" animBg="1"/>
          <p:bldP spid="70" grpId="3" animBg="1"/>
          <p:bldP spid="72" grpId="0" animBg="1"/>
          <p:bldP spid="72" grpId="1" animBg="1"/>
          <p:bldP spid="72" grpId="2" animBg="1"/>
          <p:bldP spid="72" grpId="3" animBg="1"/>
          <p:bldP spid="74" grpId="0" animBg="1"/>
          <p:bldP spid="74" grpId="1" animBg="1"/>
          <p:bldP spid="74" grpId="2" animBg="1"/>
          <p:bldP spid="74" grpId="3" animBg="1"/>
          <p:bldP spid="76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05C26-4BE9-72EF-AA2D-3A2FD064A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D864F404-6B0B-C36E-BD36-79DA98434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144"/>
            <a:ext cx="12224512" cy="1388427"/>
          </a:xfrm>
          <a:prstGeom prst="rect">
            <a:avLst/>
          </a:prstGeom>
        </p:spPr>
      </p:pic>
      <p:sp>
        <p:nvSpPr>
          <p:cNvPr id="65" name="Title 14">
            <a:extLst>
              <a:ext uri="{FF2B5EF4-FFF2-40B4-BE49-F238E27FC236}">
                <a16:creationId xmlns:a16="http://schemas.microsoft.com/office/drawing/2014/main" id="{199BB624-DB3B-873D-EE87-52D83C26587E}"/>
              </a:ext>
            </a:extLst>
          </p:cNvPr>
          <p:cNvSpPr txBox="1">
            <a:spLocks/>
          </p:cNvSpPr>
          <p:nvPr/>
        </p:nvSpPr>
        <p:spPr>
          <a:xfrm>
            <a:off x="484828" y="719115"/>
            <a:ext cx="8370414" cy="5232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FFC000"/>
                </a:solidFill>
                <a:latin typeface="Avenir Next LT Pro Light" panose="020B0304020202020204" pitchFamily="34" charset="77"/>
              </a:rPr>
              <a:t>States Act on Drug Pricing</a:t>
            </a:r>
          </a:p>
        </p:txBody>
      </p:sp>
      <p:sp>
        <p:nvSpPr>
          <p:cNvPr id="80" name="Title 14">
            <a:extLst>
              <a:ext uri="{FF2B5EF4-FFF2-40B4-BE49-F238E27FC236}">
                <a16:creationId xmlns:a16="http://schemas.microsoft.com/office/drawing/2014/main" id="{A5EBDE55-F1CE-C7CF-F1AF-6025B26892C6}"/>
              </a:ext>
            </a:extLst>
          </p:cNvPr>
          <p:cNvSpPr txBox="1">
            <a:spLocks/>
          </p:cNvSpPr>
          <p:nvPr/>
        </p:nvSpPr>
        <p:spPr>
          <a:xfrm>
            <a:off x="3368219" y="766252"/>
            <a:ext cx="4619343" cy="104644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4000" spc="-20">
                <a:solidFill>
                  <a:srgbClr val="D28DFF">
                    <a:alpha val="0"/>
                  </a:srgbClr>
                </a:solidFill>
                <a:latin typeface="Avenir Next LT Pro Light" panose="020B0304020202020204" pitchFamily="34" charset="77"/>
              </a:rPr>
              <a:t>Other State Updates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D1043348-A999-CCED-38C0-165C00FD7CD6}"/>
              </a:ext>
            </a:extLst>
          </p:cNvPr>
          <p:cNvSpPr txBox="1">
            <a:spLocks/>
          </p:cNvSpPr>
          <p:nvPr/>
        </p:nvSpPr>
        <p:spPr>
          <a:xfrm>
            <a:off x="532334" y="141844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30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STATE LAW UPDATES</a:t>
            </a:r>
          </a:p>
        </p:txBody>
      </p:sp>
      <p:sp>
        <p:nvSpPr>
          <p:cNvPr id="83" name="Footer Placeholder 13">
            <a:extLst>
              <a:ext uri="{FF2B5EF4-FFF2-40B4-BE49-F238E27FC236}">
                <a16:creationId xmlns:a16="http://schemas.microsoft.com/office/drawing/2014/main" id="{A6694FA1-F71C-83DD-3983-52DE8A3C2871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3657600" cy="1538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A17FD4-680C-12DA-2B44-D10A03A1895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24862" y="2126656"/>
            <a:ext cx="6428009" cy="3938832"/>
            <a:chOff x="2797320" y="2590800"/>
            <a:chExt cx="5889480" cy="3745524"/>
          </a:xfrm>
          <a:solidFill>
            <a:srgbClr val="D9DDF8">
              <a:alpha val="0"/>
            </a:srgbClr>
          </a:solidFill>
          <a:effectLst/>
        </p:grpSpPr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173BE5CB-F85C-06DE-DE85-40CEFC3EE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722CEA09-81BB-152A-E81B-F06B166AF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5BA15BE2-1558-A13F-CA86-23DD6D4E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6ED67280-4A5E-5CC2-FFCA-568BFE3AC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55CB2575-CAE7-DA42-F81A-D1F8350D0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C3D567D6-CC0C-28BD-3D52-1A99F50B8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6B46AB69-4839-C368-4338-9AD0CC508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B5DF6EF1-6B49-34FB-4450-540AB825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DA85BF4C-8542-76F6-81FF-3AA5AE9DC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0666AFAE-E75A-A805-51A7-527650C56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4" name="Freeform 70">
              <a:extLst>
                <a:ext uri="{FF2B5EF4-FFF2-40B4-BE49-F238E27FC236}">
                  <a16:creationId xmlns:a16="http://schemas.microsoft.com/office/drawing/2014/main" id="{8680F052-5A44-6437-85A5-5267932EC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72">
              <a:extLst>
                <a:ext uri="{FF2B5EF4-FFF2-40B4-BE49-F238E27FC236}">
                  <a16:creationId xmlns:a16="http://schemas.microsoft.com/office/drawing/2014/main" id="{89166BA3-9197-68E7-EA63-1444989A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9E6F7288-00A9-54EB-EFBD-0E9850627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7" name="Freeform 73">
              <a:extLst>
                <a:ext uri="{FF2B5EF4-FFF2-40B4-BE49-F238E27FC236}">
                  <a16:creationId xmlns:a16="http://schemas.microsoft.com/office/drawing/2014/main" id="{E5A327E8-34D3-3F13-5483-04431FA9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74">
              <a:extLst>
                <a:ext uri="{FF2B5EF4-FFF2-40B4-BE49-F238E27FC236}">
                  <a16:creationId xmlns:a16="http://schemas.microsoft.com/office/drawing/2014/main" id="{B69A0720-AFDD-FA48-C9DB-8A6FE6975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75">
              <a:extLst>
                <a:ext uri="{FF2B5EF4-FFF2-40B4-BE49-F238E27FC236}">
                  <a16:creationId xmlns:a16="http://schemas.microsoft.com/office/drawing/2014/main" id="{8794AB6D-E02B-C56B-59C0-0E00FA7A0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76">
              <a:extLst>
                <a:ext uri="{FF2B5EF4-FFF2-40B4-BE49-F238E27FC236}">
                  <a16:creationId xmlns:a16="http://schemas.microsoft.com/office/drawing/2014/main" id="{87683F50-A9F5-4540-89DB-3DCCC857A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78">
              <a:extLst>
                <a:ext uri="{FF2B5EF4-FFF2-40B4-BE49-F238E27FC236}">
                  <a16:creationId xmlns:a16="http://schemas.microsoft.com/office/drawing/2014/main" id="{87F2254C-4533-70F3-1447-C6B9D83D7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5381947E-1816-BDA4-FED2-1EA723607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80">
              <a:extLst>
                <a:ext uri="{FF2B5EF4-FFF2-40B4-BE49-F238E27FC236}">
                  <a16:creationId xmlns:a16="http://schemas.microsoft.com/office/drawing/2014/main" id="{8DF0818D-A69F-701D-797E-414592158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81">
              <a:extLst>
                <a:ext uri="{FF2B5EF4-FFF2-40B4-BE49-F238E27FC236}">
                  <a16:creationId xmlns:a16="http://schemas.microsoft.com/office/drawing/2014/main" id="{7AEF611F-390A-0963-7435-7FC7BD60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82">
              <a:extLst>
                <a:ext uri="{FF2B5EF4-FFF2-40B4-BE49-F238E27FC236}">
                  <a16:creationId xmlns:a16="http://schemas.microsoft.com/office/drawing/2014/main" id="{5DAC3235-D04B-B5CD-CD40-B68766E1B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3">
              <a:extLst>
                <a:ext uri="{FF2B5EF4-FFF2-40B4-BE49-F238E27FC236}">
                  <a16:creationId xmlns:a16="http://schemas.microsoft.com/office/drawing/2014/main" id="{1BB8F955-1B4A-825C-51F0-9394AE1F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7" name="Freeform 84">
              <a:extLst>
                <a:ext uri="{FF2B5EF4-FFF2-40B4-BE49-F238E27FC236}">
                  <a16:creationId xmlns:a16="http://schemas.microsoft.com/office/drawing/2014/main" id="{BC0086AD-1AB9-B645-EF17-5DB7AAFE8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85">
              <a:extLst>
                <a:ext uri="{FF2B5EF4-FFF2-40B4-BE49-F238E27FC236}">
                  <a16:creationId xmlns:a16="http://schemas.microsoft.com/office/drawing/2014/main" id="{D02DB978-896B-E105-A621-BE44E2C6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87">
              <a:extLst>
                <a:ext uri="{FF2B5EF4-FFF2-40B4-BE49-F238E27FC236}">
                  <a16:creationId xmlns:a16="http://schemas.microsoft.com/office/drawing/2014/main" id="{51D02F02-D691-7886-783E-768FC3BE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88">
              <a:extLst>
                <a:ext uri="{FF2B5EF4-FFF2-40B4-BE49-F238E27FC236}">
                  <a16:creationId xmlns:a16="http://schemas.microsoft.com/office/drawing/2014/main" id="{667B80E5-C8D7-F7C9-9FE7-CA92ABD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89">
              <a:extLst>
                <a:ext uri="{FF2B5EF4-FFF2-40B4-BE49-F238E27FC236}">
                  <a16:creationId xmlns:a16="http://schemas.microsoft.com/office/drawing/2014/main" id="{3CF91310-99AF-D186-A8A8-0F64EA8A0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90">
              <a:extLst>
                <a:ext uri="{FF2B5EF4-FFF2-40B4-BE49-F238E27FC236}">
                  <a16:creationId xmlns:a16="http://schemas.microsoft.com/office/drawing/2014/main" id="{90B3912C-440E-932B-0F80-78C4C997D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91">
              <a:extLst>
                <a:ext uri="{FF2B5EF4-FFF2-40B4-BE49-F238E27FC236}">
                  <a16:creationId xmlns:a16="http://schemas.microsoft.com/office/drawing/2014/main" id="{B5683029-0A55-D536-096A-46F621EC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92">
              <a:extLst>
                <a:ext uri="{FF2B5EF4-FFF2-40B4-BE49-F238E27FC236}">
                  <a16:creationId xmlns:a16="http://schemas.microsoft.com/office/drawing/2014/main" id="{DA6ED3DE-525F-EAAA-90F3-50FC276B3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93">
              <a:extLst>
                <a:ext uri="{FF2B5EF4-FFF2-40B4-BE49-F238E27FC236}">
                  <a16:creationId xmlns:a16="http://schemas.microsoft.com/office/drawing/2014/main" id="{750FE8B3-766B-9B08-F5B8-EFFC9DC9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94">
              <a:extLst>
                <a:ext uri="{FF2B5EF4-FFF2-40B4-BE49-F238E27FC236}">
                  <a16:creationId xmlns:a16="http://schemas.microsoft.com/office/drawing/2014/main" id="{4A57D1EF-AFF7-EE01-D0B0-44BE73CD8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95">
              <a:extLst>
                <a:ext uri="{FF2B5EF4-FFF2-40B4-BE49-F238E27FC236}">
                  <a16:creationId xmlns:a16="http://schemas.microsoft.com/office/drawing/2014/main" id="{DF79318D-1ECC-C33F-7A33-121FF440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96">
              <a:extLst>
                <a:ext uri="{FF2B5EF4-FFF2-40B4-BE49-F238E27FC236}">
                  <a16:creationId xmlns:a16="http://schemas.microsoft.com/office/drawing/2014/main" id="{C488A668-A505-65A2-0AC3-6440C4BB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97">
              <a:extLst>
                <a:ext uri="{FF2B5EF4-FFF2-40B4-BE49-F238E27FC236}">
                  <a16:creationId xmlns:a16="http://schemas.microsoft.com/office/drawing/2014/main" id="{64E8FF53-4CE5-7441-69B3-4671AD40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98">
              <a:extLst>
                <a:ext uri="{FF2B5EF4-FFF2-40B4-BE49-F238E27FC236}">
                  <a16:creationId xmlns:a16="http://schemas.microsoft.com/office/drawing/2014/main" id="{3392426A-65A2-D893-F640-6240E0CE9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99">
              <a:extLst>
                <a:ext uri="{FF2B5EF4-FFF2-40B4-BE49-F238E27FC236}">
                  <a16:creationId xmlns:a16="http://schemas.microsoft.com/office/drawing/2014/main" id="{F2A38667-958A-6BAA-D93F-D74690E5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00">
              <a:extLst>
                <a:ext uri="{FF2B5EF4-FFF2-40B4-BE49-F238E27FC236}">
                  <a16:creationId xmlns:a16="http://schemas.microsoft.com/office/drawing/2014/main" id="{07DA2E03-9A78-E70D-9C89-8279B7B03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01">
              <a:extLst>
                <a:ext uri="{FF2B5EF4-FFF2-40B4-BE49-F238E27FC236}">
                  <a16:creationId xmlns:a16="http://schemas.microsoft.com/office/drawing/2014/main" id="{F89DB9C4-CDBB-CA4A-845C-5ECC93C4F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02">
              <a:extLst>
                <a:ext uri="{FF2B5EF4-FFF2-40B4-BE49-F238E27FC236}">
                  <a16:creationId xmlns:a16="http://schemas.microsoft.com/office/drawing/2014/main" id="{88ACB0C5-9BBB-2C31-902E-C368F3138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03">
              <a:extLst>
                <a:ext uri="{FF2B5EF4-FFF2-40B4-BE49-F238E27FC236}">
                  <a16:creationId xmlns:a16="http://schemas.microsoft.com/office/drawing/2014/main" id="{E148C307-477B-6979-C575-DA13CEFA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04">
              <a:extLst>
                <a:ext uri="{FF2B5EF4-FFF2-40B4-BE49-F238E27FC236}">
                  <a16:creationId xmlns:a16="http://schemas.microsoft.com/office/drawing/2014/main" id="{D5CC8491-B52A-E363-4AE6-0D44E7436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05">
              <a:extLst>
                <a:ext uri="{FF2B5EF4-FFF2-40B4-BE49-F238E27FC236}">
                  <a16:creationId xmlns:a16="http://schemas.microsoft.com/office/drawing/2014/main" id="{35280A4E-04D2-E48C-9200-103AC793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06">
              <a:extLst>
                <a:ext uri="{FF2B5EF4-FFF2-40B4-BE49-F238E27FC236}">
                  <a16:creationId xmlns:a16="http://schemas.microsoft.com/office/drawing/2014/main" id="{C1FE6D35-BB31-35AE-6FCA-B33A147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07">
              <a:extLst>
                <a:ext uri="{FF2B5EF4-FFF2-40B4-BE49-F238E27FC236}">
                  <a16:creationId xmlns:a16="http://schemas.microsoft.com/office/drawing/2014/main" id="{DF789F37-31AB-D05D-0F62-7F5CD7210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08">
              <a:extLst>
                <a:ext uri="{FF2B5EF4-FFF2-40B4-BE49-F238E27FC236}">
                  <a16:creationId xmlns:a16="http://schemas.microsoft.com/office/drawing/2014/main" id="{0F00032E-71C4-F9C0-194E-80A32B11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09">
              <a:extLst>
                <a:ext uri="{FF2B5EF4-FFF2-40B4-BE49-F238E27FC236}">
                  <a16:creationId xmlns:a16="http://schemas.microsoft.com/office/drawing/2014/main" id="{EF261933-6BC8-6D64-E365-32B0D3E98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E1F29CC-9A43-D74C-8B8B-AAA8F9BD492D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136" name="Freeform 105">
                <a:extLst>
                  <a:ext uri="{FF2B5EF4-FFF2-40B4-BE49-F238E27FC236}">
                    <a16:creationId xmlns:a16="http://schemas.microsoft.com/office/drawing/2014/main" id="{816E08CC-3F3D-1F01-DF26-C84619349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106">
                <a:extLst>
                  <a:ext uri="{FF2B5EF4-FFF2-40B4-BE49-F238E27FC236}">
                    <a16:creationId xmlns:a16="http://schemas.microsoft.com/office/drawing/2014/main" id="{F1FAE661-145B-A620-45BF-96A3E585B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107">
                <a:extLst>
                  <a:ext uri="{FF2B5EF4-FFF2-40B4-BE49-F238E27FC236}">
                    <a16:creationId xmlns:a16="http://schemas.microsoft.com/office/drawing/2014/main" id="{0379BB20-26FF-4BA1-E8AA-4E4B5B2D5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108">
                <a:extLst>
                  <a:ext uri="{FF2B5EF4-FFF2-40B4-BE49-F238E27FC236}">
                    <a16:creationId xmlns:a16="http://schemas.microsoft.com/office/drawing/2014/main" id="{DA8C5208-E616-B228-FC3E-7FD50A66C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 109">
                <a:extLst>
                  <a:ext uri="{FF2B5EF4-FFF2-40B4-BE49-F238E27FC236}">
                    <a16:creationId xmlns:a16="http://schemas.microsoft.com/office/drawing/2014/main" id="{C549BF0C-A179-86AF-ACC2-284ACD00A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10">
                <a:extLst>
                  <a:ext uri="{FF2B5EF4-FFF2-40B4-BE49-F238E27FC236}">
                    <a16:creationId xmlns:a16="http://schemas.microsoft.com/office/drawing/2014/main" id="{E01906C8-1494-B768-1364-D093CF6E2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 111">
                <a:extLst>
                  <a:ext uri="{FF2B5EF4-FFF2-40B4-BE49-F238E27FC236}">
                    <a16:creationId xmlns:a16="http://schemas.microsoft.com/office/drawing/2014/main" id="{D0DC9AE2-6B9B-ABDA-EAB1-AC5B1533A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 112">
                <a:extLst>
                  <a:ext uri="{FF2B5EF4-FFF2-40B4-BE49-F238E27FC236}">
                    <a16:creationId xmlns:a16="http://schemas.microsoft.com/office/drawing/2014/main" id="{EB51EE10-44DA-2532-0F17-B5D234CC1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3" name="Freeform 113">
              <a:extLst>
                <a:ext uri="{FF2B5EF4-FFF2-40B4-BE49-F238E27FC236}">
                  <a16:creationId xmlns:a16="http://schemas.microsoft.com/office/drawing/2014/main" id="{807BF18F-2928-4F78-D709-C4EA36DF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5">
              <a:extLst>
                <a:ext uri="{FF2B5EF4-FFF2-40B4-BE49-F238E27FC236}">
                  <a16:creationId xmlns:a16="http://schemas.microsoft.com/office/drawing/2014/main" id="{551758CE-4C35-9C5E-D42B-384E35AAF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86">
              <a:extLst>
                <a:ext uri="{FF2B5EF4-FFF2-40B4-BE49-F238E27FC236}">
                  <a16:creationId xmlns:a16="http://schemas.microsoft.com/office/drawing/2014/main" id="{117C0B27-0901-7CED-486C-AF70DDCF6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1" name="Rounded Rectangle 2">
            <a:extLst>
              <a:ext uri="{FF2B5EF4-FFF2-40B4-BE49-F238E27FC236}">
                <a16:creationId xmlns:a16="http://schemas.microsoft.com/office/drawing/2014/main" id="{41908925-B473-3125-B74C-E4C6D55124A7}"/>
              </a:ext>
            </a:extLst>
          </p:cNvPr>
          <p:cNvSpPr/>
          <p:nvPr/>
        </p:nvSpPr>
        <p:spPr>
          <a:xfrm>
            <a:off x="5689768" y="6056368"/>
            <a:ext cx="4761441" cy="464016"/>
          </a:xfrm>
          <a:prstGeom prst="roundRect">
            <a:avLst>
              <a:gd name="adj" fmla="val 69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>
                <a:solidFill>
                  <a:schemeClr val="tx1"/>
                </a:solidFill>
                <a:latin typeface="Avenir Next LT Pro" panose="020B0504020202020204" pitchFamily="34" charset="77"/>
              </a:rPr>
              <a:t>* PDAB: </a:t>
            </a:r>
            <a:r>
              <a:rPr lang="en-US" sz="1400" i="1">
                <a:solidFill>
                  <a:schemeClr val="tx1"/>
                </a:solidFill>
                <a:latin typeface="Avenir Next LT Pro Light" panose="020B0304020202020204" pitchFamily="34" charset="77"/>
              </a:rPr>
              <a:t>Prescription Drug Affordability Board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A4AAB82-435D-CE0B-EAC8-D2A526D3881D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24862" y="2126656"/>
            <a:ext cx="6428009" cy="3938832"/>
            <a:chOff x="2797320" y="2590800"/>
            <a:chExt cx="5889480" cy="3745524"/>
          </a:xfrm>
          <a:solidFill>
            <a:srgbClr val="D9DDF8">
              <a:alpha val="0"/>
            </a:srgbClr>
          </a:solidFill>
          <a:effectLst/>
        </p:grpSpPr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6B647B8B-759C-2C03-E886-AE40EAE6B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D741BA32-C5CE-380B-5776-72EAC3789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6B37552D-E8C3-6F77-8A10-7FF25E08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74141DCE-D46E-1FC0-60F6-7056ECE3F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E692F79A-7722-3F17-F642-2E80074D4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6F72BB75-35BA-8983-9DF4-07EC77695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3AF629E7-EC5D-F03C-8BA2-9D0996EE8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A71F91A3-95D6-319E-433C-CD38ABE67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C7723964-6626-C93A-7FD3-C353D7382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ED9B9F7B-5B73-190E-6773-2CD17C59D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3" name="Freeform 70">
              <a:extLst>
                <a:ext uri="{FF2B5EF4-FFF2-40B4-BE49-F238E27FC236}">
                  <a16:creationId xmlns:a16="http://schemas.microsoft.com/office/drawing/2014/main" id="{3877777D-EF6C-A646-9001-F6BFA84A2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72">
              <a:extLst>
                <a:ext uri="{FF2B5EF4-FFF2-40B4-BE49-F238E27FC236}">
                  <a16:creationId xmlns:a16="http://schemas.microsoft.com/office/drawing/2014/main" id="{679BF9A8-0984-EA76-2EC9-31BD2BDCD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71">
              <a:extLst>
                <a:ext uri="{FF2B5EF4-FFF2-40B4-BE49-F238E27FC236}">
                  <a16:creationId xmlns:a16="http://schemas.microsoft.com/office/drawing/2014/main" id="{BC6C327D-C02C-97A9-4BBC-CD12D4E9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66" name="Freeform 73">
              <a:extLst>
                <a:ext uri="{FF2B5EF4-FFF2-40B4-BE49-F238E27FC236}">
                  <a16:creationId xmlns:a16="http://schemas.microsoft.com/office/drawing/2014/main" id="{1D0E0844-926F-4F15-BD6B-931E255DE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74">
              <a:extLst>
                <a:ext uri="{FF2B5EF4-FFF2-40B4-BE49-F238E27FC236}">
                  <a16:creationId xmlns:a16="http://schemas.microsoft.com/office/drawing/2014/main" id="{6EA47579-95B2-390F-52D2-409ADF1A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75">
              <a:extLst>
                <a:ext uri="{FF2B5EF4-FFF2-40B4-BE49-F238E27FC236}">
                  <a16:creationId xmlns:a16="http://schemas.microsoft.com/office/drawing/2014/main" id="{70532B59-C413-AB63-A781-FFC15553A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76">
              <a:extLst>
                <a:ext uri="{FF2B5EF4-FFF2-40B4-BE49-F238E27FC236}">
                  <a16:creationId xmlns:a16="http://schemas.microsoft.com/office/drawing/2014/main" id="{01EE811E-CE89-B59E-C1EA-33ADED20F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78">
              <a:extLst>
                <a:ext uri="{FF2B5EF4-FFF2-40B4-BE49-F238E27FC236}">
                  <a16:creationId xmlns:a16="http://schemas.microsoft.com/office/drawing/2014/main" id="{A2B52886-E893-D0FF-5145-EC1A0A3DD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79">
              <a:extLst>
                <a:ext uri="{FF2B5EF4-FFF2-40B4-BE49-F238E27FC236}">
                  <a16:creationId xmlns:a16="http://schemas.microsoft.com/office/drawing/2014/main" id="{14A663A9-3031-E72A-2D9A-6D2377C36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80">
              <a:extLst>
                <a:ext uri="{FF2B5EF4-FFF2-40B4-BE49-F238E27FC236}">
                  <a16:creationId xmlns:a16="http://schemas.microsoft.com/office/drawing/2014/main" id="{C21B54B0-0605-1A0C-D35D-BDD84B9B5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81">
              <a:extLst>
                <a:ext uri="{FF2B5EF4-FFF2-40B4-BE49-F238E27FC236}">
                  <a16:creationId xmlns:a16="http://schemas.microsoft.com/office/drawing/2014/main" id="{4979134E-7476-5D9B-CE73-B7D60CDB3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82">
              <a:extLst>
                <a:ext uri="{FF2B5EF4-FFF2-40B4-BE49-F238E27FC236}">
                  <a16:creationId xmlns:a16="http://schemas.microsoft.com/office/drawing/2014/main" id="{C11E466B-C468-B7EE-73D1-5AFAEB8D8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83">
              <a:extLst>
                <a:ext uri="{FF2B5EF4-FFF2-40B4-BE49-F238E27FC236}">
                  <a16:creationId xmlns:a16="http://schemas.microsoft.com/office/drawing/2014/main" id="{F607232B-7BBA-C8DC-E762-A3FAF979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76" name="Freeform 84">
              <a:extLst>
                <a:ext uri="{FF2B5EF4-FFF2-40B4-BE49-F238E27FC236}">
                  <a16:creationId xmlns:a16="http://schemas.microsoft.com/office/drawing/2014/main" id="{21D7C92A-D383-B2CB-742D-2295C922C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85">
              <a:extLst>
                <a:ext uri="{FF2B5EF4-FFF2-40B4-BE49-F238E27FC236}">
                  <a16:creationId xmlns:a16="http://schemas.microsoft.com/office/drawing/2014/main" id="{55C4E393-28FD-98D8-9F66-330D538B9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87">
              <a:extLst>
                <a:ext uri="{FF2B5EF4-FFF2-40B4-BE49-F238E27FC236}">
                  <a16:creationId xmlns:a16="http://schemas.microsoft.com/office/drawing/2014/main" id="{8F29E039-BD1A-B85E-BE4D-7F8BD0D01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88">
              <a:extLst>
                <a:ext uri="{FF2B5EF4-FFF2-40B4-BE49-F238E27FC236}">
                  <a16:creationId xmlns:a16="http://schemas.microsoft.com/office/drawing/2014/main" id="{964BCB3B-02B4-F2BF-E099-5937D2560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89">
              <a:extLst>
                <a:ext uri="{FF2B5EF4-FFF2-40B4-BE49-F238E27FC236}">
                  <a16:creationId xmlns:a16="http://schemas.microsoft.com/office/drawing/2014/main" id="{C490764E-6EC8-1C4C-C3DB-D93ACECA4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90">
              <a:extLst>
                <a:ext uri="{FF2B5EF4-FFF2-40B4-BE49-F238E27FC236}">
                  <a16:creationId xmlns:a16="http://schemas.microsoft.com/office/drawing/2014/main" id="{C067298F-D604-88F6-E73A-090C95461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91">
              <a:extLst>
                <a:ext uri="{FF2B5EF4-FFF2-40B4-BE49-F238E27FC236}">
                  <a16:creationId xmlns:a16="http://schemas.microsoft.com/office/drawing/2014/main" id="{AEBE3E04-3EC4-9A78-3C4B-2D6F4E1DE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92">
              <a:extLst>
                <a:ext uri="{FF2B5EF4-FFF2-40B4-BE49-F238E27FC236}">
                  <a16:creationId xmlns:a16="http://schemas.microsoft.com/office/drawing/2014/main" id="{5DF5A6A3-A4AA-B6CC-12ED-D2ADAA4DD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93">
              <a:extLst>
                <a:ext uri="{FF2B5EF4-FFF2-40B4-BE49-F238E27FC236}">
                  <a16:creationId xmlns:a16="http://schemas.microsoft.com/office/drawing/2014/main" id="{E0144828-15EB-BE3F-4388-A84DC3F4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94">
              <a:extLst>
                <a:ext uri="{FF2B5EF4-FFF2-40B4-BE49-F238E27FC236}">
                  <a16:creationId xmlns:a16="http://schemas.microsoft.com/office/drawing/2014/main" id="{AD282CC3-BE58-D42F-D4E3-57261AA32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95">
              <a:extLst>
                <a:ext uri="{FF2B5EF4-FFF2-40B4-BE49-F238E27FC236}">
                  <a16:creationId xmlns:a16="http://schemas.microsoft.com/office/drawing/2014/main" id="{C98C02D7-A6B3-5982-BF30-705FAFF31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bg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96">
              <a:extLst>
                <a:ext uri="{FF2B5EF4-FFF2-40B4-BE49-F238E27FC236}">
                  <a16:creationId xmlns:a16="http://schemas.microsoft.com/office/drawing/2014/main" id="{05A25D5B-7B7B-D2CB-201E-88675542E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97">
              <a:extLst>
                <a:ext uri="{FF2B5EF4-FFF2-40B4-BE49-F238E27FC236}">
                  <a16:creationId xmlns:a16="http://schemas.microsoft.com/office/drawing/2014/main" id="{EA4E0138-9C6D-CB0C-88B1-B6EC6528A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98">
              <a:extLst>
                <a:ext uri="{FF2B5EF4-FFF2-40B4-BE49-F238E27FC236}">
                  <a16:creationId xmlns:a16="http://schemas.microsoft.com/office/drawing/2014/main" id="{C750E8AC-F857-56F2-989F-FEF54E9B4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99">
              <a:extLst>
                <a:ext uri="{FF2B5EF4-FFF2-40B4-BE49-F238E27FC236}">
                  <a16:creationId xmlns:a16="http://schemas.microsoft.com/office/drawing/2014/main" id="{D162B8AF-DEA4-9549-A024-ED7B1708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100">
              <a:extLst>
                <a:ext uri="{FF2B5EF4-FFF2-40B4-BE49-F238E27FC236}">
                  <a16:creationId xmlns:a16="http://schemas.microsoft.com/office/drawing/2014/main" id="{465B5750-7194-566B-4E74-EEAAADAD9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101">
              <a:extLst>
                <a:ext uri="{FF2B5EF4-FFF2-40B4-BE49-F238E27FC236}">
                  <a16:creationId xmlns:a16="http://schemas.microsoft.com/office/drawing/2014/main" id="{4F3119AF-4A19-445B-83B9-E6E9F194E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102">
              <a:extLst>
                <a:ext uri="{FF2B5EF4-FFF2-40B4-BE49-F238E27FC236}">
                  <a16:creationId xmlns:a16="http://schemas.microsoft.com/office/drawing/2014/main" id="{64FCD713-174E-8524-4F69-D458B7240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103">
              <a:extLst>
                <a:ext uri="{FF2B5EF4-FFF2-40B4-BE49-F238E27FC236}">
                  <a16:creationId xmlns:a16="http://schemas.microsoft.com/office/drawing/2014/main" id="{316B13AA-34E2-A86B-AF30-FB4839A2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104">
              <a:extLst>
                <a:ext uri="{FF2B5EF4-FFF2-40B4-BE49-F238E27FC236}">
                  <a16:creationId xmlns:a16="http://schemas.microsoft.com/office/drawing/2014/main" id="{BEF4B365-851E-1A28-82D9-BC2D99F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105">
              <a:extLst>
                <a:ext uri="{FF2B5EF4-FFF2-40B4-BE49-F238E27FC236}">
                  <a16:creationId xmlns:a16="http://schemas.microsoft.com/office/drawing/2014/main" id="{8BB27544-DB88-3304-9779-39644E74B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106">
              <a:extLst>
                <a:ext uri="{FF2B5EF4-FFF2-40B4-BE49-F238E27FC236}">
                  <a16:creationId xmlns:a16="http://schemas.microsoft.com/office/drawing/2014/main" id="{9E136CA8-1754-F7EB-3D3F-6152C404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107">
              <a:extLst>
                <a:ext uri="{FF2B5EF4-FFF2-40B4-BE49-F238E27FC236}">
                  <a16:creationId xmlns:a16="http://schemas.microsoft.com/office/drawing/2014/main" id="{5BBBF265-7CB0-8B5A-BBA9-62488E872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108">
              <a:extLst>
                <a:ext uri="{FF2B5EF4-FFF2-40B4-BE49-F238E27FC236}">
                  <a16:creationId xmlns:a16="http://schemas.microsoft.com/office/drawing/2014/main" id="{EDDA48E4-230B-4B73-0345-B1D4E49A1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109">
              <a:extLst>
                <a:ext uri="{FF2B5EF4-FFF2-40B4-BE49-F238E27FC236}">
                  <a16:creationId xmlns:a16="http://schemas.microsoft.com/office/drawing/2014/main" id="{53436698-2047-59D8-E802-07CB62DA6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FC7AEE50-1842-5CB4-ECFC-A9774847CFA7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205" name="Freeform 105">
                <a:extLst>
                  <a:ext uri="{FF2B5EF4-FFF2-40B4-BE49-F238E27FC236}">
                    <a16:creationId xmlns:a16="http://schemas.microsoft.com/office/drawing/2014/main" id="{8D408CD3-8017-E915-A259-EDFD8ABAF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 106">
                <a:extLst>
                  <a:ext uri="{FF2B5EF4-FFF2-40B4-BE49-F238E27FC236}">
                    <a16:creationId xmlns:a16="http://schemas.microsoft.com/office/drawing/2014/main" id="{37C28D76-6BA7-99C4-B403-58ACD16CA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 107">
                <a:extLst>
                  <a:ext uri="{FF2B5EF4-FFF2-40B4-BE49-F238E27FC236}">
                    <a16:creationId xmlns:a16="http://schemas.microsoft.com/office/drawing/2014/main" id="{FEA3FE57-F813-05C5-CA2B-12C696FF4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 108">
                <a:extLst>
                  <a:ext uri="{FF2B5EF4-FFF2-40B4-BE49-F238E27FC236}">
                    <a16:creationId xmlns:a16="http://schemas.microsoft.com/office/drawing/2014/main" id="{C45833D2-3F78-2044-8F47-E7287E58D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 109">
                <a:extLst>
                  <a:ext uri="{FF2B5EF4-FFF2-40B4-BE49-F238E27FC236}">
                    <a16:creationId xmlns:a16="http://schemas.microsoft.com/office/drawing/2014/main" id="{CC350030-A14D-04C9-0943-0B465D916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 110">
                <a:extLst>
                  <a:ext uri="{FF2B5EF4-FFF2-40B4-BE49-F238E27FC236}">
                    <a16:creationId xmlns:a16="http://schemas.microsoft.com/office/drawing/2014/main" id="{D315F39D-9CF5-BDA6-106D-F981FE3A1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 111">
                <a:extLst>
                  <a:ext uri="{FF2B5EF4-FFF2-40B4-BE49-F238E27FC236}">
                    <a16:creationId xmlns:a16="http://schemas.microsoft.com/office/drawing/2014/main" id="{B668BB84-4D24-2480-EEB4-B296C79E3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 112">
                <a:extLst>
                  <a:ext uri="{FF2B5EF4-FFF2-40B4-BE49-F238E27FC236}">
                    <a16:creationId xmlns:a16="http://schemas.microsoft.com/office/drawing/2014/main" id="{9971ADE4-925F-8075-8087-AACE47F85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>
                    <a:alpha val="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2" name="Freeform 113">
              <a:extLst>
                <a:ext uri="{FF2B5EF4-FFF2-40B4-BE49-F238E27FC236}">
                  <a16:creationId xmlns:a16="http://schemas.microsoft.com/office/drawing/2014/main" id="{D8A3383D-EC6A-5A97-3DB8-3EFC73CB8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1BC33033-D23F-6C37-5F35-BEFD9CACC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86">
              <a:extLst>
                <a:ext uri="{FF2B5EF4-FFF2-40B4-BE49-F238E27FC236}">
                  <a16:creationId xmlns:a16="http://schemas.microsoft.com/office/drawing/2014/main" id="{062F0EE8-C493-2B64-A937-1FF3A01B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bg1">
                  <a:alpha val="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1EB58D14-0F4E-8155-3A4B-EA7A933808FA}"/>
              </a:ext>
            </a:extLst>
          </p:cNvPr>
          <p:cNvSpPr txBox="1"/>
          <p:nvPr/>
        </p:nvSpPr>
        <p:spPr>
          <a:xfrm>
            <a:off x="5669739" y="2074233"/>
            <a:ext cx="5263426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California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introduces state-branded insulin product</a:t>
            </a:r>
          </a:p>
        </p:txBody>
      </p:sp>
      <p:pic>
        <p:nvPicPr>
          <p:cNvPr id="214" name="Graphic 213">
            <a:extLst>
              <a:ext uri="{FF2B5EF4-FFF2-40B4-BE49-F238E27FC236}">
                <a16:creationId xmlns:a16="http://schemas.microsoft.com/office/drawing/2014/main" id="{C20E4FD7-2771-94B1-33B7-059012F22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736" t="27695" r="28701" b="27176"/>
          <a:stretch>
            <a:fillRect/>
          </a:stretch>
        </p:blipFill>
        <p:spPr>
          <a:xfrm>
            <a:off x="1175410" y="1186129"/>
            <a:ext cx="3869829" cy="5557696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71FA2297-11DC-9FAA-B899-BD7F0D225B83}"/>
              </a:ext>
            </a:extLst>
          </p:cNvPr>
          <p:cNvSpPr txBox="1"/>
          <p:nvPr/>
        </p:nvSpPr>
        <p:spPr>
          <a:xfrm>
            <a:off x="5669739" y="3000820"/>
            <a:ext cx="4743710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Colorado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implements first PDAB* drug price cap on Enbrel</a:t>
            </a:r>
          </a:p>
        </p:txBody>
      </p:sp>
      <p:pic>
        <p:nvPicPr>
          <p:cNvPr id="216" name="Graphic 215">
            <a:extLst>
              <a:ext uri="{FF2B5EF4-FFF2-40B4-BE49-F238E27FC236}">
                <a16:creationId xmlns:a16="http://schemas.microsoft.com/office/drawing/2014/main" id="{D1E28A33-1162-039F-F1BA-9F63D41A4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357" t="32459" r="15522" b="31234"/>
          <a:stretch>
            <a:fillRect/>
          </a:stretch>
        </p:blipFill>
        <p:spPr>
          <a:xfrm>
            <a:off x="1258835" y="2390304"/>
            <a:ext cx="3228162" cy="2546810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C2477B70-A7E1-C58F-C5CA-10E3B257747B}"/>
              </a:ext>
            </a:extLst>
          </p:cNvPr>
          <p:cNvSpPr txBox="1"/>
          <p:nvPr/>
        </p:nvSpPr>
        <p:spPr>
          <a:xfrm>
            <a:off x="5650859" y="4096683"/>
            <a:ext cx="4781470" cy="430887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Maryland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 expands PDAB* authority</a:t>
            </a:r>
          </a:p>
        </p:txBody>
      </p:sp>
      <p:pic>
        <p:nvPicPr>
          <p:cNvPr id="218" name="Graphic 217">
            <a:extLst>
              <a:ext uri="{FF2B5EF4-FFF2-40B4-BE49-F238E27FC236}">
                <a16:creationId xmlns:a16="http://schemas.microsoft.com/office/drawing/2014/main" id="{EB4F25A4-4ED4-7BF9-38B7-5CB08759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946" t="36768" r="13343" b="32599"/>
          <a:stretch>
            <a:fillRect/>
          </a:stretch>
        </p:blipFill>
        <p:spPr>
          <a:xfrm>
            <a:off x="747231" y="2291057"/>
            <a:ext cx="4112114" cy="2605775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488DCD5C-8E7C-5E65-0562-D22DACF793F6}"/>
              </a:ext>
            </a:extLst>
          </p:cNvPr>
          <p:cNvSpPr txBox="1"/>
          <p:nvPr/>
        </p:nvSpPr>
        <p:spPr>
          <a:xfrm>
            <a:off x="5669738" y="4853993"/>
            <a:ext cx="5675629" cy="769441"/>
          </a:xfrm>
          <a:prstGeom prst="rect">
            <a:avLst/>
          </a:prstGeom>
          <a:noFill/>
        </p:spPr>
        <p:txBody>
          <a:bodyPr wrap="square" lIns="91440">
            <a:spAutoFit/>
          </a:bodyPr>
          <a:lstStyle/>
          <a:p>
            <a:r>
              <a:rPr lang="en-US" sz="2200" b="1" spc="-1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New York</a:t>
            </a:r>
            <a:r>
              <a:rPr lang="en-US" sz="2200" b="1" spc="-10"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 </a:t>
            </a:r>
            <a:r>
              <a:rPr lang="en-US" sz="2200" spc="-10">
                <a:latin typeface="Avenir Next LT Pro Light" panose="020B0304020202020204" pitchFamily="34" charset="77"/>
                <a:cs typeface="Gill Sans Light" panose="020B0302020104020203" pitchFamily="34" charset="-79"/>
              </a:rPr>
              <a:t>prohibits payors from charging out-of-pocket for insulin on renewed plans</a:t>
            </a:r>
          </a:p>
        </p:txBody>
      </p:sp>
      <p:pic>
        <p:nvPicPr>
          <p:cNvPr id="220" name="Graphic 219">
            <a:extLst>
              <a:ext uri="{FF2B5EF4-FFF2-40B4-BE49-F238E27FC236}">
                <a16:creationId xmlns:a16="http://schemas.microsoft.com/office/drawing/2014/main" id="{60E2C0D4-EE5D-06C5-F2CA-4E05EB9FD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5832" t="31886" r="9189" b="31759"/>
          <a:stretch>
            <a:fillRect/>
          </a:stretch>
        </p:blipFill>
        <p:spPr>
          <a:xfrm>
            <a:off x="952543" y="2124708"/>
            <a:ext cx="4107601" cy="3078001"/>
          </a:xfrm>
          <a:prstGeom prst="rect">
            <a:avLst/>
          </a:prstGeom>
          <a:effectLst>
            <a:outerShdw blurRad="203200" dist="50800" dir="3600000" algn="tl" rotWithShape="0">
              <a:schemeClr val="bg2">
                <a:lumMod val="25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87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1500">
        <p159:morph option="byObject"/>
      </p:transition>
    </mc:Choice>
    <mc:Fallback xmlns="">
      <p:transition spd="slow" advClick="0" advTm="11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" dur="100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9" presetClass="emph" presetSubtype="0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indefinite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22" dur="indefinite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7" dur="100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46" dur="indefinite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indefinite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"/>
                                          </p:to>
                                        </p:set>
                                        <p:animEffect filter="image" prLst="opacity: 0.2">
                                          <p:cBhvr rctx="IE">
                                            <p:cTn id="69" dur="indefinite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0" animBg="1"/>
          <p:bldP spid="151" grpId="1" animBg="1"/>
          <p:bldP spid="213" grpId="0"/>
          <p:bldP spid="215" grpId="0" animBg="1"/>
          <p:bldP spid="215" grpId="1"/>
          <p:bldP spid="217" grpId="0" animBg="1"/>
          <p:bldP spid="217" grpId="1"/>
          <p:bldP spid="2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0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50" fill="hold"/>
                                            <p:tgtEl>
                                              <p:spTgt spid="2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9" presetClass="emph" presetSubtype="0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indefinite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22" dur="indefinite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250" fill="hold"/>
                                            <p:tgtEl>
                                              <p:spTgt spid="21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15"/>
                                          </p:to>
                                        </p:set>
                                        <p:animEffect filter="image" prLst="opacity: 0.15">
                                          <p:cBhvr rctx="IE">
                                            <p:cTn id="46" dur="indefinite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50" fill="hold"/>
                                            <p:tgtEl>
                                              <p:spTgt spid="2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indefinite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"/>
                                          </p:to>
                                        </p:set>
                                        <p:animEffect filter="image" prLst="opacity: 0.2">
                                          <p:cBhvr rctx="IE">
                                            <p:cTn id="69" dur="indefinite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1" grpId="0" animBg="1"/>
          <p:bldP spid="151" grpId="1" animBg="1"/>
          <p:bldP spid="213" grpId="0"/>
          <p:bldP spid="215" grpId="0" animBg="1"/>
          <p:bldP spid="215" grpId="1"/>
          <p:bldP spid="217" grpId="0" animBg="1"/>
          <p:bldP spid="217" grpId="1"/>
          <p:bldP spid="219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D44A-099A-ABB7-EB88-53DE8174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9C3A9057-474D-B4FD-CF2E-95442B8D4A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1796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A6B2DD-E6F8-D70D-BA26-49603FD47246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>
            <a:outerShdw blurRad="220990" dist="38100" dir="2700000" algn="tl" rotWithShape="0">
              <a:prstClr val="black">
                <a:alpha val="58000"/>
              </a:prstClr>
            </a:outerShdw>
          </a:effectLst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62CEC507-EBCF-327E-BCDD-AC73008F8733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bg2">
                    <a:lumMod val="9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9" name="Picture 2" descr="Logo, Seal and Symbol Policies | HHS.gov">
            <a:extLst>
              <a:ext uri="{FF2B5EF4-FFF2-40B4-BE49-F238E27FC236}">
                <a16:creationId xmlns:a16="http://schemas.microsoft.com/office/drawing/2014/main" id="{2FEABFFD-15A0-D9F6-8D9E-C472C0CC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159595" y="3915540"/>
            <a:ext cx="1342518" cy="13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Justice Logo, symbol, meaning, history, PNG, brand">
            <a:extLst>
              <a:ext uri="{FF2B5EF4-FFF2-40B4-BE49-F238E27FC236}">
                <a16:creationId xmlns:a16="http://schemas.microsoft.com/office/drawing/2014/main" id="{6A9A72A4-050B-A20A-C2E1-A265ACDB0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00364" y="3915539"/>
            <a:ext cx="1616817" cy="1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BFA08C-9588-74FA-65F3-C6359293890B}"/>
              </a:ext>
            </a:extLst>
          </p:cNvPr>
          <p:cNvGrpSpPr/>
          <p:nvPr/>
        </p:nvGrpSpPr>
        <p:grpSpPr>
          <a:xfrm flipH="1">
            <a:off x="-7186137" y="1991918"/>
            <a:ext cx="6685968" cy="2311549"/>
            <a:chOff x="613734" y="1991918"/>
            <a:chExt cx="6685968" cy="2311549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30BBDA4-3D62-F6CA-8840-E6C7626C30AB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613734" y="1991918"/>
              <a:ext cx="6685968" cy="2311549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253927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40D1">
                <a:alpha val="0"/>
              </a:srgb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>
                    <a:alpha val="0"/>
                  </a:schemeClr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44C58EF5-E894-3A46-D92F-A909305E882E}"/>
                </a:ext>
              </a:extLst>
            </p:cNvPr>
            <p:cNvSpPr txBox="1">
              <a:spLocks/>
            </p:cNvSpPr>
            <p:nvPr/>
          </p:nvSpPr>
          <p:spPr>
            <a:xfrm>
              <a:off x="918815" y="2404668"/>
              <a:ext cx="4776131" cy="148604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  <a:tabLst>
                  <a:tab pos="2682875" algn="l"/>
                </a:tabLst>
              </a:pPr>
              <a:r>
                <a:rPr lang="en-US" sz="280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DOJ and HHS launch FCA Working Group to target healthcare fraud</a:t>
              </a:r>
            </a:p>
          </p:txBody>
        </p: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FC07B429-CA5F-EA99-9C15-44334776C378}"/>
              </a:ext>
            </a:extLst>
          </p:cNvPr>
          <p:cNvSpPr/>
          <p:nvPr/>
        </p:nvSpPr>
        <p:spPr>
          <a:xfrm rot="5400000">
            <a:off x="-643137" y="2447442"/>
            <a:ext cx="3249389" cy="1963118"/>
          </a:xfrm>
          <a:prstGeom prst="triangle">
            <a:avLst/>
          </a:prstGeom>
          <a:ln w="12700">
            <a:solidFill>
              <a:srgbClr val="9140D1">
                <a:alpha val="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3 Lite Saturation - Corporate.mp3">
            <a:hlinkClick r:id="" action="ppaction://media"/>
            <a:extLst>
              <a:ext uri="{FF2B5EF4-FFF2-40B4-BE49-F238E27FC236}">
                <a16:creationId xmlns:a16="http://schemas.microsoft.com/office/drawing/2014/main" id="{568EE1C8-805B-069B-4647-2C70A1A33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.8894" end="26349.3944"/>
                  <p14:fade out="1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5219" y="3786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, Seal and Symbol Policies | HHS.gov">
            <a:extLst>
              <a:ext uri="{FF2B5EF4-FFF2-40B4-BE49-F238E27FC236}">
                <a16:creationId xmlns:a16="http://schemas.microsoft.com/office/drawing/2014/main" id="{8670F954-61D6-38F0-666B-E1FF1380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9968" y="3147233"/>
            <a:ext cx="1895608" cy="189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partment of Justice Logo, symbol, meaning, history, PNG, brand">
            <a:extLst>
              <a:ext uri="{FF2B5EF4-FFF2-40B4-BE49-F238E27FC236}">
                <a16:creationId xmlns:a16="http://schemas.microsoft.com/office/drawing/2014/main" id="{83689538-34A8-9DC9-E0A0-3C67BEFE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737" y="3147232"/>
            <a:ext cx="2282912" cy="189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3C43F4-9D44-E172-82E2-A3EF4B99EF3C}"/>
              </a:ext>
            </a:extLst>
          </p:cNvPr>
          <p:cNvGrpSpPr/>
          <p:nvPr/>
        </p:nvGrpSpPr>
        <p:grpSpPr>
          <a:xfrm>
            <a:off x="613734" y="1991917"/>
            <a:ext cx="5577724" cy="2103120"/>
            <a:chOff x="613734" y="1991917"/>
            <a:chExt cx="5577724" cy="2103120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253C0639-8074-247F-BA4C-3A2F5C92932E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613734" y="1991917"/>
              <a:ext cx="5577724" cy="2103120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253927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  <a:alpha val="30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300" b="0" spc="50">
                <a:solidFill>
                  <a:schemeClr val="bg1"/>
                </a:solidFill>
                <a:latin typeface="Source Sans Pro Light" panose="020B0403030403020204" pitchFamily="34" charset="0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7F58573-5F35-9026-7480-DFB821BBB9DA}"/>
                </a:ext>
              </a:extLst>
            </p:cNvPr>
            <p:cNvSpPr txBox="1">
              <a:spLocks/>
            </p:cNvSpPr>
            <p:nvPr/>
          </p:nvSpPr>
          <p:spPr>
            <a:xfrm>
              <a:off x="918815" y="2404668"/>
              <a:ext cx="4776131" cy="1284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  <a:tabLst>
                  <a:tab pos="2682875" algn="l"/>
                </a:tabLst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DOJ and HHS launch FCA Working Group to target healthcare fraud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8E41DFD-E5A8-FC2A-2469-F1B16B4FE508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3BE57A46-DC74-D0D8-45FF-1C9A9F3127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A190ABEC-D0EC-C391-7EC7-88202C6C81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9145685" y="2159054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2" name="Triangle 1">
            <a:extLst>
              <a:ext uri="{FF2B5EF4-FFF2-40B4-BE49-F238E27FC236}">
                <a16:creationId xmlns:a16="http://schemas.microsoft.com/office/drawing/2014/main" id="{88B373DD-5373-CD8B-4DD6-5AE0BC9F2BC5}"/>
              </a:ext>
            </a:extLst>
          </p:cNvPr>
          <p:cNvSpPr/>
          <p:nvPr/>
        </p:nvSpPr>
        <p:spPr>
          <a:xfrm rot="5400000">
            <a:off x="5374116" y="3085082"/>
            <a:ext cx="619828" cy="374469"/>
          </a:xfrm>
          <a:prstGeom prst="triangl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8F984-7B2E-C750-E870-8FB39687AC70}"/>
              </a:ext>
            </a:extLst>
          </p:cNvPr>
          <p:cNvSpPr txBox="1">
            <a:spLocks/>
          </p:cNvSpPr>
          <p:nvPr/>
        </p:nvSpPr>
        <p:spPr>
          <a:xfrm flipH="1" flipV="1">
            <a:off x="-4806256" y="1222654"/>
            <a:ext cx="5961670" cy="1736500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DD7F46-8109-5BA6-6A69-3B710D9401CA}"/>
              </a:ext>
            </a:extLst>
          </p:cNvPr>
          <p:cNvSpPr txBox="1">
            <a:spLocks/>
          </p:cNvSpPr>
          <p:nvPr/>
        </p:nvSpPr>
        <p:spPr>
          <a:xfrm flipH="1">
            <a:off x="-4039134" y="1495368"/>
            <a:ext cx="4889466" cy="1233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400">
                <a:solidFill>
                  <a:srgbClr val="0070C0">
                    <a:alpha val="0"/>
                  </a:srgb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again to share off-label information on Hetlioz for jet lag (</a:t>
            </a: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April 2025)</a:t>
            </a:r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2BD05DEF-82AB-7A7E-A2D6-06112A2C5239}"/>
              </a:ext>
            </a:extLst>
          </p:cNvPr>
          <p:cNvSpPr>
            <a:spLocks noChangeAspect="1"/>
          </p:cNvSpPr>
          <p:nvPr/>
        </p:nvSpPr>
        <p:spPr>
          <a:xfrm rot="8100000">
            <a:off x="8092839" y="2010093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rgbClr val="9140D1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30">
            <a:extLst>
              <a:ext uri="{FF2B5EF4-FFF2-40B4-BE49-F238E27FC236}">
                <a16:creationId xmlns:a16="http://schemas.microsoft.com/office/drawing/2014/main" id="{8C318C4F-2DED-D5EF-D319-649B3580F7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60846" y="1616044"/>
            <a:ext cx="1027642" cy="1217946"/>
          </a:xfrm>
          <a:prstGeom prst="rect">
            <a:avLst/>
          </a:prstGeom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04EC06-9720-B2AC-ABF0-58B1E0DE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6539" y="1952158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1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358C4-2EF2-2688-F5CA-EA5E10FD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>
            <a:extLst>
              <a:ext uri="{FF2B5EF4-FFF2-40B4-BE49-F238E27FC236}">
                <a16:creationId xmlns:a16="http://schemas.microsoft.com/office/drawing/2014/main" id="{D4B42B91-4B80-81B6-E0C0-29BB15ABDA3D}"/>
              </a:ext>
            </a:extLst>
          </p:cNvPr>
          <p:cNvSpPr/>
          <p:nvPr/>
        </p:nvSpPr>
        <p:spPr>
          <a:xfrm>
            <a:off x="2984418" y="3225176"/>
            <a:ext cx="6748862" cy="1286419"/>
          </a:xfrm>
          <a:prstGeom prst="parallelogram">
            <a:avLst>
              <a:gd name="adj" fmla="val 35998"/>
            </a:avLst>
          </a:pr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20F290-58A1-F88D-DEA8-E376700F5A3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9E5D216F-2DC8-7746-AE1C-BCE9C65594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7BB468-70CC-9070-A13B-BA8D2A606F9F}"/>
              </a:ext>
            </a:extLst>
          </p:cNvPr>
          <p:cNvSpPr txBox="1">
            <a:spLocks/>
          </p:cNvSpPr>
          <p:nvPr/>
        </p:nvSpPr>
        <p:spPr>
          <a:xfrm flipV="1">
            <a:off x="994577" y="1222654"/>
            <a:ext cx="5961670" cy="1736500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5B548D-A44B-6690-B301-080F165E1C1A}"/>
              </a:ext>
            </a:extLst>
          </p:cNvPr>
          <p:cNvSpPr txBox="1">
            <a:spLocks/>
          </p:cNvSpPr>
          <p:nvPr/>
        </p:nvSpPr>
        <p:spPr>
          <a:xfrm>
            <a:off x="1299659" y="1510866"/>
            <a:ext cx="4889466" cy="11643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to share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off-label information on Hetlioz for jet lag (April 2025)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765397-F1E8-0C34-21AA-D36B27D0944F}"/>
              </a:ext>
            </a:extLst>
          </p:cNvPr>
          <p:cNvCxnSpPr>
            <a:cxnSpLocks/>
          </p:cNvCxnSpPr>
          <p:nvPr/>
        </p:nvCxnSpPr>
        <p:spPr>
          <a:xfrm flipH="1">
            <a:off x="6118797" y="2221359"/>
            <a:ext cx="1386776" cy="2439406"/>
          </a:xfrm>
          <a:prstGeom prst="line">
            <a:avLst/>
          </a:prstGeom>
          <a:ln w="12700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Half Frame 22">
            <a:extLst>
              <a:ext uri="{FF2B5EF4-FFF2-40B4-BE49-F238E27FC236}">
                <a16:creationId xmlns:a16="http://schemas.microsoft.com/office/drawing/2014/main" id="{489E776E-409E-A64B-20D6-27AA6E4EC0CC}"/>
              </a:ext>
            </a:extLst>
          </p:cNvPr>
          <p:cNvSpPr>
            <a:spLocks noChangeAspect="1"/>
          </p:cNvSpPr>
          <p:nvPr/>
        </p:nvSpPr>
        <p:spPr>
          <a:xfrm rot="8100000">
            <a:off x="9177271" y="1905589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F73C3202-3863-DB1D-8E7C-F117F2F08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941123" y="1485414"/>
            <a:ext cx="1027642" cy="1217946"/>
          </a:xfrm>
          <a:prstGeom prst="rect">
            <a:avLst/>
          </a:prstGeom>
          <a:effectLst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E81B643-B04F-4A73-EF92-AD493F5F1A84}"/>
              </a:ext>
            </a:extLst>
          </p:cNvPr>
          <p:cNvSpPr txBox="1">
            <a:spLocks/>
          </p:cNvSpPr>
          <p:nvPr/>
        </p:nvSpPr>
        <p:spPr>
          <a:xfrm>
            <a:off x="3785287" y="3481154"/>
            <a:ext cx="5601672" cy="7832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Court orders FDA to act on Vanda NDA application for Hetlioz (August 2025)</a:t>
            </a:r>
          </a:p>
        </p:txBody>
      </p:sp>
      <p:sp>
        <p:nvSpPr>
          <p:cNvPr id="28" name="Triangle 1">
            <a:extLst>
              <a:ext uri="{FF2B5EF4-FFF2-40B4-BE49-F238E27FC236}">
                <a16:creationId xmlns:a16="http://schemas.microsoft.com/office/drawing/2014/main" id="{22EC806A-02BB-AD9A-83B3-B3882C39392B}"/>
              </a:ext>
            </a:extLst>
          </p:cNvPr>
          <p:cNvSpPr/>
          <p:nvPr/>
        </p:nvSpPr>
        <p:spPr>
          <a:xfrm rot="5400000">
            <a:off x="3028337" y="3685924"/>
            <a:ext cx="619828" cy="374469"/>
          </a:xfrm>
          <a:prstGeom prst="triangl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B2D8F633-47C7-85EF-DBEB-C0A68D73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8500" y="1873780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44C18ED-0021-71FB-CEB8-F186834ED519}"/>
              </a:ext>
            </a:extLst>
          </p:cNvPr>
          <p:cNvSpPr txBox="1">
            <a:spLocks/>
          </p:cNvSpPr>
          <p:nvPr/>
        </p:nvSpPr>
        <p:spPr>
          <a:xfrm flipV="1">
            <a:off x="2566719" y="4871459"/>
            <a:ext cx="4726890" cy="1439873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08DF93F-32BA-D30F-3423-B5102840D776}"/>
              </a:ext>
            </a:extLst>
          </p:cNvPr>
          <p:cNvSpPr txBox="1">
            <a:spLocks/>
          </p:cNvSpPr>
          <p:nvPr/>
        </p:nvSpPr>
        <p:spPr>
          <a:xfrm>
            <a:off x="3472992" y="5164777"/>
            <a:ext cx="4251349" cy="8460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FDA rejects application again (January 2026)</a:t>
            </a:r>
          </a:p>
        </p:txBody>
      </p:sp>
    </p:spTree>
    <p:extLst>
      <p:ext uri="{BB962C8B-B14F-4D97-AF65-F5344CB8AC3E}">
        <p14:creationId xmlns:p14="http://schemas.microsoft.com/office/powerpoint/2010/main" val="2193014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356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356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6" grpId="0"/>
      <p:bldP spid="27" grpId="0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58FA-7BE0-F241-5149-EEE7DEDF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7961307-1C8C-FEBD-EA2A-AAF7827B54C5}"/>
              </a:ext>
            </a:extLst>
          </p:cNvPr>
          <p:cNvSpPr txBox="1">
            <a:spLocks/>
          </p:cNvSpPr>
          <p:nvPr/>
        </p:nvSpPr>
        <p:spPr>
          <a:xfrm flipH="1">
            <a:off x="6212239" y="4835601"/>
            <a:ext cx="4169229" cy="1439873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3715227"/>
              <a:gd name="csY0" fmla="*/ 0 h 1235668"/>
              <a:gd name="csX1" fmla="*/ 3253927 w 3715227"/>
              <a:gd name="csY1" fmla="*/ 0 h 1235668"/>
              <a:gd name="csX2" fmla="*/ 3715227 w 3715227"/>
              <a:gd name="csY2" fmla="*/ 1235668 h 1235668"/>
              <a:gd name="csX3" fmla="*/ 0 w 3715227"/>
              <a:gd name="csY3" fmla="*/ 1235668 h 1235668"/>
              <a:gd name="csX4" fmla="*/ 0 w 3715227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15227" h="1235668">
                <a:moveTo>
                  <a:pt x="0" y="0"/>
                </a:moveTo>
                <a:lnTo>
                  <a:pt x="3253927" y="0"/>
                </a:lnTo>
                <a:lnTo>
                  <a:pt x="3715227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30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300" b="0" spc="50">
              <a:solidFill>
                <a:schemeClr val="bg1"/>
              </a:solidFill>
              <a:latin typeface="Source Sans Pro Light" panose="020B0403030403020204" pitchFamily="34" charset="0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2DEB3C2-58FF-CD83-8FF0-869349BEFA82}"/>
              </a:ext>
            </a:extLst>
          </p:cNvPr>
          <p:cNvSpPr/>
          <p:nvPr/>
        </p:nvSpPr>
        <p:spPr>
          <a:xfrm>
            <a:off x="2984418" y="3214889"/>
            <a:ext cx="6486621" cy="1286419"/>
          </a:xfrm>
          <a:prstGeom prst="parallelogram">
            <a:avLst>
              <a:gd name="adj" fmla="val 35998"/>
            </a:avLst>
          </a:prstGeom>
          <a:solidFill>
            <a:srgbClr val="9140D1">
              <a:alpha val="0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B0250B-32D0-CAAE-9757-694211AF082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18" name="Picture 17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8A6278C0-FBF1-DFC0-A586-5F6794E37B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3666" y="494446"/>
            <a:ext cx="10549676" cy="118872"/>
          </a:xfrm>
          <a:prstGeom prst="parallelogram">
            <a:avLst>
              <a:gd name="adj" fmla="val 57242"/>
            </a:avLst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49F37E-469D-41FC-69B2-F0660B6649E2}"/>
              </a:ext>
            </a:extLst>
          </p:cNvPr>
          <p:cNvCxnSpPr>
            <a:cxnSpLocks/>
          </p:cNvCxnSpPr>
          <p:nvPr/>
        </p:nvCxnSpPr>
        <p:spPr>
          <a:xfrm flipH="1">
            <a:off x="6118797" y="2221359"/>
            <a:ext cx="1386776" cy="2439406"/>
          </a:xfrm>
          <a:prstGeom prst="line">
            <a:avLst/>
          </a:prstGeom>
          <a:ln w="12700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9E02BB-F02F-033B-C762-0BC631E479D2}"/>
              </a:ext>
            </a:extLst>
          </p:cNvPr>
          <p:cNvSpPr txBox="1">
            <a:spLocks/>
          </p:cNvSpPr>
          <p:nvPr/>
        </p:nvSpPr>
        <p:spPr>
          <a:xfrm>
            <a:off x="6879980" y="5131129"/>
            <a:ext cx="3501488" cy="11387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FDA rejects supplemental NDA (January 2026)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D266E93-244E-3A0B-7359-42B81A83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6385" y="5258587"/>
            <a:ext cx="1999768" cy="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27146414-BC5E-334E-9E8D-A5BCF53BF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10532" y="4871459"/>
            <a:ext cx="1026129" cy="1216152"/>
          </a:xfrm>
          <a:prstGeom prst="rect">
            <a:avLst/>
          </a:prstGeom>
          <a:effectLst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BA08699-C6B5-3239-A8BF-8D32B4B86E59}"/>
              </a:ext>
            </a:extLst>
          </p:cNvPr>
          <p:cNvSpPr txBox="1">
            <a:spLocks/>
          </p:cNvSpPr>
          <p:nvPr/>
        </p:nvSpPr>
        <p:spPr>
          <a:xfrm>
            <a:off x="3785287" y="3481154"/>
            <a:ext cx="5601672" cy="7832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Court orders FDA to act on Vanda NDA application for Hetlioz (August 2025)</a:t>
            </a:r>
          </a:p>
        </p:txBody>
      </p:sp>
      <p:sp>
        <p:nvSpPr>
          <p:cNvPr id="31" name="Half Frame 30">
            <a:extLst>
              <a:ext uri="{FF2B5EF4-FFF2-40B4-BE49-F238E27FC236}">
                <a16:creationId xmlns:a16="http://schemas.microsoft.com/office/drawing/2014/main" id="{F3A71837-7D71-C8D2-8952-FCB8FE824C94}"/>
              </a:ext>
            </a:extLst>
          </p:cNvPr>
          <p:cNvSpPr>
            <a:spLocks noChangeAspect="1"/>
          </p:cNvSpPr>
          <p:nvPr/>
        </p:nvSpPr>
        <p:spPr>
          <a:xfrm rot="8100000">
            <a:off x="3009185" y="5292083"/>
            <a:ext cx="374904" cy="374904"/>
          </a:xfrm>
          <a:prstGeom prst="halfFrame">
            <a:avLst>
              <a:gd name="adj1" fmla="val 5037"/>
              <a:gd name="adj2" fmla="val 443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C5EF0B27-5DC2-6A8A-0721-E288FC84149A}"/>
              </a:ext>
            </a:extLst>
          </p:cNvPr>
          <p:cNvSpPr txBox="1">
            <a:spLocks/>
          </p:cNvSpPr>
          <p:nvPr/>
        </p:nvSpPr>
        <p:spPr>
          <a:xfrm>
            <a:off x="2090491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84CCDB-7C97-1836-E607-F20142BB7123}"/>
              </a:ext>
            </a:extLst>
          </p:cNvPr>
          <p:cNvSpPr txBox="1">
            <a:spLocks/>
          </p:cNvSpPr>
          <p:nvPr/>
        </p:nvSpPr>
        <p:spPr>
          <a:xfrm>
            <a:off x="1299659" y="1510866"/>
            <a:ext cx="4889466" cy="11643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Vanda challenges FDA to share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buNone/>
              <a:tabLst>
                <a:tab pos="2682875" algn="l"/>
              </a:tabLst>
            </a:pPr>
            <a:r>
              <a:rPr lang="en-US" sz="2200">
                <a:solidFill>
                  <a:schemeClr val="tx1">
                    <a:alpha val="2500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off-label information on Hetlioz for jet lag (April 2025)</a:t>
            </a:r>
          </a:p>
        </p:txBody>
      </p:sp>
    </p:spTree>
    <p:extLst>
      <p:ext uri="{BB962C8B-B14F-4D97-AF65-F5344CB8AC3E}">
        <p14:creationId xmlns:p14="http://schemas.microsoft.com/office/powerpoint/2010/main" val="1118515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E2F5D-55B3-DDF0-0631-8D6E5569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68605E-6BDA-AF56-174C-FF6196E208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CA0756-85F8-CAAD-2A4D-7E8860E1AE62}"/>
              </a:ext>
            </a:extLst>
          </p:cNvPr>
          <p:cNvSpPr/>
          <p:nvPr/>
        </p:nvSpPr>
        <p:spPr>
          <a:xfrm>
            <a:off x="0" y="1232345"/>
            <a:ext cx="12192000" cy="5625656"/>
          </a:xfrm>
          <a:prstGeom prst="rect">
            <a:avLst/>
          </a:prstGeom>
          <a:gradFill>
            <a:gsLst>
              <a:gs pos="46000">
                <a:srgbClr val="101323">
                  <a:alpha val="65479"/>
                </a:srgbClr>
              </a:gs>
              <a:gs pos="0">
                <a:schemeClr val="tx2">
                  <a:lumMod val="50000"/>
                  <a:alpha val="0"/>
                </a:schemeClr>
              </a:gs>
              <a:gs pos="92000">
                <a:schemeClr val="tx2">
                  <a:lumMod val="50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245D22-D6C7-4BD1-575D-F6281A9CE29B}"/>
              </a:ext>
            </a:extLst>
          </p:cNvPr>
          <p:cNvSpPr txBox="1">
            <a:spLocks/>
          </p:cNvSpPr>
          <p:nvPr/>
        </p:nvSpPr>
        <p:spPr>
          <a:xfrm>
            <a:off x="332531" y="2603046"/>
            <a:ext cx="4118276" cy="1705082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Introduces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“Most-Favored Nation” </a:t>
            </a:r>
          </a:p>
          <a:p>
            <a:pPr marL="682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spc="50">
                <a:solidFill>
                  <a:srgbClr val="FFCD41"/>
                </a:solidFill>
                <a:latin typeface="AvenirNext LT Pro Regular" panose="020B0704020202020204" pitchFamily="34" charset="77"/>
                <a:cs typeface="Gill Sans Light" panose="020B0302020104020203" pitchFamily="34" charset="-79"/>
              </a:rPr>
              <a:t>pricing and 15% tariffs</a:t>
            </a:r>
            <a:endParaRPr lang="en-US" sz="2200" spc="50">
              <a:solidFill>
                <a:srgbClr val="FFCD4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E3B5F2-697C-625D-8247-34429679B00D}"/>
              </a:ext>
            </a:extLst>
          </p:cNvPr>
          <p:cNvSpPr txBox="1">
            <a:spLocks/>
          </p:cNvSpPr>
          <p:nvPr/>
        </p:nvSpPr>
        <p:spPr>
          <a:xfrm>
            <a:off x="398238" y="1375833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FFCD4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4EA8428E-2E97-8520-12DA-12F95E22C2D9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20D3E-1DEA-A35A-0A2C-72701C7F206B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231C6996-5F65-559B-3794-C7328029FBF9}"/>
              </a:ext>
            </a:extLst>
          </p:cNvPr>
          <p:cNvCxnSpPr>
            <a:cxnSpLocks/>
          </p:cNvCxnSpPr>
          <p:nvPr/>
        </p:nvCxnSpPr>
        <p:spPr>
          <a:xfrm rot="5400000">
            <a:off x="1256975" y="1285346"/>
            <a:ext cx="640080" cy="2103120"/>
          </a:xfrm>
          <a:prstGeom prst="bentConnector3">
            <a:avLst>
              <a:gd name="adj1" fmla="val 40022"/>
            </a:avLst>
          </a:prstGeom>
          <a:ln w="1270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2EEEC-3F8B-797D-C0ED-9FAF5737AF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12D052-729F-7D66-9CCC-9045C730DDE1}"/>
              </a:ext>
            </a:extLst>
          </p:cNvPr>
          <p:cNvSpPr txBox="1">
            <a:spLocks/>
          </p:cNvSpPr>
          <p:nvPr/>
        </p:nvSpPr>
        <p:spPr>
          <a:xfrm>
            <a:off x="4788746" y="2795104"/>
            <a:ext cx="7053307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Launches program to prioritize U.S. generics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C1B18D-EE84-B84E-C25A-CB9653C81626}"/>
              </a:ext>
            </a:extLst>
          </p:cNvPr>
          <p:cNvSpPr txBox="1">
            <a:spLocks/>
          </p:cNvSpPr>
          <p:nvPr/>
        </p:nvSpPr>
        <p:spPr>
          <a:xfrm>
            <a:off x="4788746" y="3285955"/>
            <a:ext cx="6864591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Streamlines domestic pharma site permits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C52DC06-95DB-E99C-05C0-B726B42AFEDD}"/>
              </a:ext>
            </a:extLst>
          </p:cNvPr>
          <p:cNvSpPr txBox="1">
            <a:spLocks/>
          </p:cNvSpPr>
          <p:nvPr/>
        </p:nvSpPr>
        <p:spPr>
          <a:xfrm>
            <a:off x="4788746" y="3776806"/>
            <a:ext cx="6864591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Increases foreign manufacturing inspections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22B7EC-E66B-DF87-8B27-D7D1A218FCEC}"/>
              </a:ext>
            </a:extLst>
          </p:cNvPr>
          <p:cNvSpPr txBox="1">
            <a:spLocks/>
          </p:cNvSpPr>
          <p:nvPr/>
        </p:nvSpPr>
        <p:spPr>
          <a:xfrm>
            <a:off x="4788745" y="4267657"/>
            <a:ext cx="7053307" cy="65864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182880" tIns="164592" rIns="137160" bIns="18288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608" lvl="1" indent="-274320">
              <a:lnSpc>
                <a:spcPct val="100000"/>
              </a:lnSpc>
              <a:spcBef>
                <a:spcPts val="1000"/>
              </a:spcBef>
              <a:buFont typeface="System Font Regular"/>
              <a:buChar char="▹"/>
            </a:pPr>
            <a:r>
              <a:rPr lang="en-US" sz="20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Reaches U.K. trade deal to lower costs</a:t>
            </a:r>
            <a:endParaRPr lang="en-US" sz="2000" spc="-20">
              <a:solidFill>
                <a:schemeClr val="bg1"/>
              </a:solidFill>
              <a:latin typeface="Avenir Next LT Pro" panose="020B0504020202020204" pitchFamily="34" charset="77"/>
              <a:cs typeface="Gill Sans Light" panose="020B0302020104020203" pitchFamily="34" charset="-79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13D48C1-6648-50AE-0ADE-7B63A31CB616}"/>
              </a:ext>
            </a:extLst>
          </p:cNvPr>
          <p:cNvSpPr/>
          <p:nvPr/>
        </p:nvSpPr>
        <p:spPr>
          <a:xfrm>
            <a:off x="1336949" y="2700043"/>
            <a:ext cx="287135" cy="380009"/>
          </a:xfrm>
          <a:custGeom>
            <a:avLst/>
            <a:gdLst>
              <a:gd name="csX0" fmla="*/ 0 w 2138289"/>
              <a:gd name="csY0" fmla="*/ 365760 h 365760"/>
              <a:gd name="csX1" fmla="*/ 0 w 2138289"/>
              <a:gd name="csY1" fmla="*/ 0 h 365760"/>
              <a:gd name="csX2" fmla="*/ 2138289 w 2138289"/>
              <a:gd name="csY2" fmla="*/ 0 h 3657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138289" h="365760">
                <a:moveTo>
                  <a:pt x="0" y="365760"/>
                </a:moveTo>
                <a:lnTo>
                  <a:pt x="0" y="0"/>
                </a:lnTo>
                <a:lnTo>
                  <a:pt x="2138289" y="0"/>
                </a:lnTo>
              </a:path>
            </a:pathLst>
          </a:custGeom>
          <a:ln w="12700">
            <a:gradFill flip="none" rotWithShape="1">
              <a:gsLst>
                <a:gs pos="95000">
                  <a:schemeClr val="bg1">
                    <a:alpha val="0"/>
                  </a:schemeClr>
                </a:gs>
                <a:gs pos="29000">
                  <a:srgbClr val="FC92FD">
                    <a:alpha val="0"/>
                  </a:srgbClr>
                </a:gs>
              </a:gsLst>
              <a:lin ang="10800000" scaled="1"/>
              <a:tileRect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2B47AC-11AD-1193-9243-CEA325995C26}"/>
              </a:ext>
            </a:extLst>
          </p:cNvPr>
          <p:cNvSpPr txBox="1">
            <a:spLocks/>
          </p:cNvSpPr>
          <p:nvPr/>
        </p:nvSpPr>
        <p:spPr>
          <a:xfrm flipH="1">
            <a:off x="803871" y="2432354"/>
            <a:ext cx="3944750" cy="1782433"/>
          </a:xfrm>
          <a:prstGeom prst="rect">
            <a:avLst/>
          </a:prstGeom>
          <a:solidFill>
            <a:schemeClr val="tx2">
              <a:lumMod val="50000"/>
              <a:alpha val="0"/>
            </a:schemeClr>
          </a:solidFill>
          <a:ln w="12700">
            <a:solidFill>
              <a:srgbClr val="FC92FD">
                <a:alpha val="0"/>
              </a:srgbClr>
            </a:solidFill>
          </a:ln>
        </p:spPr>
        <p:txBody>
          <a:bodyPr vert="horz" wrap="square" lIns="228600" tIns="164592" rIns="100584" bIns="18288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ct val="100000"/>
              </a:lnSpc>
            </a:pPr>
            <a:r>
              <a:rPr lang="en-US" sz="2200">
                <a:solidFill>
                  <a:schemeClr val="bg1">
                    <a:alpha val="0"/>
                  </a:schemeClr>
                </a:solidFill>
                <a:latin typeface="AvenirNext LT Pro Regular" panose="020B0503020202020204" pitchFamily="34" charset="77"/>
              </a:rPr>
              <a:t>Directs HHS to enhance price transparency</a:t>
            </a:r>
          </a:p>
          <a:p>
            <a:pPr marL="236538" indent="-223838" algn="l">
              <a:lnSpc>
                <a:spcPct val="100000"/>
              </a:lnSpc>
              <a:spcBef>
                <a:spcPts val="300"/>
              </a:spcBef>
              <a:buFont typeface="System Font Regular"/>
              <a:buChar char="–"/>
            </a:pPr>
            <a:r>
              <a:rPr lang="en-US">
                <a:solidFill>
                  <a:schemeClr val="bg1">
                    <a:alpha val="0"/>
                  </a:schemeClr>
                </a:solidFill>
              </a:rPr>
              <a:t>Requires disclosure of    actual prices (not estimates)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493989-DE74-4F67-CA8D-99989379AD20}"/>
              </a:ext>
            </a:extLst>
          </p:cNvPr>
          <p:cNvCxnSpPr>
            <a:cxnSpLocks/>
          </p:cNvCxnSpPr>
          <p:nvPr/>
        </p:nvCxnSpPr>
        <p:spPr>
          <a:xfrm>
            <a:off x="2772535" y="1583704"/>
            <a:ext cx="0" cy="433161"/>
          </a:xfrm>
          <a:prstGeom prst="straightConnector1">
            <a:avLst/>
          </a:prstGeom>
          <a:ln w="12700">
            <a:gradFill>
              <a:gsLst>
                <a:gs pos="2100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rgbClr val="FC92FD">
                    <a:alpha val="0"/>
                  </a:srgbClr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8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14500">
        <p159:morph option="byObject"/>
      </p:transition>
    </mc:Choice>
    <mc:Fallback xmlns="">
      <p:transition spd="slow" advClick="0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7" grpId="1"/>
      <p:bldP spid="18" grpId="0" animBg="1"/>
      <p:bldP spid="18" grpId="1"/>
      <p:bldP spid="19" grpId="0" animBg="1"/>
      <p:bldP spid="19" grpId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564D-5267-0D67-72CC-5CE3069AE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AAE7316F-7AE2-CD19-69A2-B671C6637E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EFDE60-F2BD-3448-2611-2DC24EA709D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0BFA3A-2B1C-C3B6-F695-2806E3CCE031}"/>
              </a:ext>
            </a:extLst>
          </p:cNvPr>
          <p:cNvSpPr txBox="1">
            <a:spLocks/>
          </p:cNvSpPr>
          <p:nvPr/>
        </p:nvSpPr>
        <p:spPr>
          <a:xfrm>
            <a:off x="1078993" y="2496312"/>
            <a:ext cx="4453128" cy="2349041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Publishes guidance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on communicating Scientific Information on Unapproved Uses (SIUU)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32D569B4-0DE5-44EB-6C83-C34AC6CE016C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6AC9F-8693-C61F-5E53-FC3E5455F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659A190E-151A-FD1B-619F-CE29C9ABA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srgbClr val="00206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16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19659-4B65-887D-6654-C48534E57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47EB4CC4-C4C8-A247-2DA3-A8436DF40D17}"/>
              </a:ext>
            </a:extLst>
          </p:cNvPr>
          <p:cNvSpPr/>
          <p:nvPr/>
        </p:nvSpPr>
        <p:spPr>
          <a:xfrm flipH="1">
            <a:off x="-8335539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DDE04D74-550A-2DAA-395C-1B87786DA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90B6A-90C6-3A00-4E4C-748B3101B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25EEB0C-2029-D119-1D59-B5111FCC1279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95A285E0-0426-6C0A-3B52-4036DE234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E63027-7D1E-6108-EBDA-DAF824B8BB06}"/>
              </a:ext>
            </a:extLst>
          </p:cNvPr>
          <p:cNvSpPr txBox="1">
            <a:spLocks/>
          </p:cNvSpPr>
          <p:nvPr/>
        </p:nvSpPr>
        <p:spPr>
          <a:xfrm>
            <a:off x="1075834" y="2500152"/>
            <a:ext cx="5485066" cy="184121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Finalizes promotional labeling and advertising guidance for biologics/biosimilars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CF928550-3038-FDB6-1766-79CE39880774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27D2B744-BD74-5C35-5F2C-58F5AFFD19E6}"/>
              </a:ext>
            </a:extLst>
          </p:cNvPr>
          <p:cNvSpPr txBox="1">
            <a:spLocks/>
          </p:cNvSpPr>
          <p:nvPr/>
        </p:nvSpPr>
        <p:spPr>
          <a:xfrm>
            <a:off x="2124646" y="818463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</p:spTree>
    <p:extLst>
      <p:ext uri="{BB962C8B-B14F-4D97-AF65-F5344CB8AC3E}">
        <p14:creationId xmlns:p14="http://schemas.microsoft.com/office/powerpoint/2010/main" val="194949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7397-76C7-065C-9AD3-7130A4AA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2F129881-12AE-B34B-D302-178F87DE84D1}"/>
              </a:ext>
            </a:extLst>
          </p:cNvPr>
          <p:cNvSpPr/>
          <p:nvPr/>
        </p:nvSpPr>
        <p:spPr>
          <a:xfrm flipH="1">
            <a:off x="-1839035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F2521DD0-1239-01A4-DB95-AA78652087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993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48D8A-9C02-091D-EEDC-CE3D4FC96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CA2BBC9-550E-11B9-2955-3285FBAEA405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pic>
        <p:nvPicPr>
          <p:cNvPr id="3" name="Picture 30">
            <a:extLst>
              <a:ext uri="{FF2B5EF4-FFF2-40B4-BE49-F238E27FC236}">
                <a16:creationId xmlns:a16="http://schemas.microsoft.com/office/drawing/2014/main" id="{42F8D47F-8EE3-8DD0-B422-17A2CD8F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0A4373-5DD0-19D2-9EC3-B0AF48E17A0D}"/>
              </a:ext>
            </a:extLst>
          </p:cNvPr>
          <p:cNvSpPr txBox="1">
            <a:spLocks/>
          </p:cNvSpPr>
          <p:nvPr/>
        </p:nvSpPr>
        <p:spPr>
          <a:xfrm>
            <a:off x="1075834" y="2762311"/>
            <a:ext cx="4593446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Removes clinical trial diversity guidance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D26FF2A8-BF05-690F-93C6-3530BC81CC7F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7" name="Title 14">
            <a:extLst>
              <a:ext uri="{FF2B5EF4-FFF2-40B4-BE49-F238E27FC236}">
                <a16:creationId xmlns:a16="http://schemas.microsoft.com/office/drawing/2014/main" id="{76846DD0-E194-3631-7D89-77319CF6346D}"/>
              </a:ext>
            </a:extLst>
          </p:cNvPr>
          <p:cNvSpPr txBox="1">
            <a:spLocks/>
          </p:cNvSpPr>
          <p:nvPr/>
        </p:nvSpPr>
        <p:spPr>
          <a:xfrm>
            <a:off x="2124646" y="818463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97BBD18-5141-C338-5429-6101E2E08BD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421957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B98C3-4CBA-1A22-AA69-CB20070C5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1520D6D6-930C-19DC-F5FF-FF6004C924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2D7C6B2-4959-0DCE-D7FA-40E345A9304A}"/>
              </a:ext>
            </a:extLst>
          </p:cNvPr>
          <p:cNvSpPr/>
          <p:nvPr/>
        </p:nvSpPr>
        <p:spPr>
          <a:xfrm>
            <a:off x="-1991435" y="0"/>
            <a:ext cx="10460185" cy="6867144"/>
          </a:xfrm>
          <a:prstGeom prst="parallelogram">
            <a:avLst>
              <a:gd name="adj" fmla="val 20077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C6ED63-E66D-5303-E21B-526299E4AD00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75FA98-6CFE-3C12-E339-15655769F81B}"/>
              </a:ext>
            </a:extLst>
          </p:cNvPr>
          <p:cNvSpPr txBox="1">
            <a:spLocks/>
          </p:cNvSpPr>
          <p:nvPr/>
        </p:nvSpPr>
        <p:spPr>
          <a:xfrm>
            <a:off x="1075833" y="2761488"/>
            <a:ext cx="5215533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Rescinds Final Rule on laboratory developed tests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94BDBD34-FF92-110C-BBA8-85A5A6F84D5B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FFE33-AAB4-8309-44E8-423127C2A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A4113CD7-0E95-C425-2244-03D582F4D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EB0B84-C23B-A42C-6247-97B4C640E52B}"/>
              </a:ext>
            </a:extLst>
          </p:cNvPr>
          <p:cNvSpPr txBox="1">
            <a:spLocks/>
          </p:cNvSpPr>
          <p:nvPr/>
        </p:nvSpPr>
        <p:spPr>
          <a:xfrm>
            <a:off x="-1737078" y="2761488"/>
            <a:ext cx="5356477" cy="1333378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solidFill>
                  <a:schemeClr val="tx1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Takes steps to enhance state importation programs</a:t>
            </a:r>
          </a:p>
        </p:txBody>
      </p:sp>
      <p:sp>
        <p:nvSpPr>
          <p:cNvPr id="16" name="Footer Placeholder 13">
            <a:extLst>
              <a:ext uri="{FF2B5EF4-FFF2-40B4-BE49-F238E27FC236}">
                <a16:creationId xmlns:a16="http://schemas.microsoft.com/office/drawing/2014/main" id="{F4D9AF1A-4EDC-D92A-5355-427B1304477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23978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5F987-BE9D-926B-2AAB-E75A6A55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EA22B697-81B5-D5DB-24AE-BA1B41FE5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251192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4D76BE2-FD96-54AE-D093-E343A7D060A6}"/>
              </a:ext>
            </a:extLst>
          </p:cNvPr>
          <p:cNvSpPr/>
          <p:nvPr/>
        </p:nvSpPr>
        <p:spPr>
          <a:xfrm>
            <a:off x="7251192" y="0"/>
            <a:ext cx="10460185" cy="6867144"/>
          </a:xfrm>
          <a:prstGeom prst="parallelogram">
            <a:avLst>
              <a:gd name="adj" fmla="val 20077"/>
            </a:avLst>
          </a:prstGeom>
          <a:gradFill flip="none" rotWithShape="1">
            <a:gsLst>
              <a:gs pos="83000">
                <a:schemeClr val="bg2">
                  <a:alpha val="54000"/>
                </a:schemeClr>
              </a:gs>
              <a:gs pos="47000">
                <a:schemeClr val="bg2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0B29E3-D3FF-8DCF-2AE8-E694DC7E182E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CA7A8D-756D-F241-6388-2FF88BE0DFD4}"/>
              </a:ext>
            </a:extLst>
          </p:cNvPr>
          <p:cNvSpPr txBox="1">
            <a:spLocks/>
          </p:cNvSpPr>
          <p:nvPr/>
        </p:nvSpPr>
        <p:spPr>
          <a:xfrm>
            <a:off x="1075833" y="2500152"/>
            <a:ext cx="4642579" cy="184121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Expands pathway for states to import drugs from Canada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6A838386-A9A4-5D8F-55E3-23D4E23BADAE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3332B-DD99-C9C2-A6D4-01C42E7E4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76C86729-944A-3CCB-CD84-8518213B5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81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B4B4-58B9-73EF-5EA9-8D504B16D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4">
            <a:extLst>
              <a:ext uri="{FF2B5EF4-FFF2-40B4-BE49-F238E27FC236}">
                <a16:creationId xmlns:a16="http://schemas.microsoft.com/office/drawing/2014/main" id="{C7CCCC5D-39CE-7512-86C4-117105FBA8F6}"/>
              </a:ext>
            </a:extLst>
          </p:cNvPr>
          <p:cNvSpPr txBox="1">
            <a:spLocks/>
          </p:cNvSpPr>
          <p:nvPr/>
        </p:nvSpPr>
        <p:spPr>
          <a:xfrm>
            <a:off x="2399952" y="845390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B58DE2-6DF7-FDAF-D3F0-B44E98A788A3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7421F7-B010-929D-D3FC-5C2DDD9A114E}"/>
              </a:ext>
            </a:extLst>
          </p:cNvPr>
          <p:cNvSpPr txBox="1">
            <a:spLocks/>
          </p:cNvSpPr>
          <p:nvPr/>
        </p:nvSpPr>
        <p:spPr>
          <a:xfrm>
            <a:off x="1078992" y="2534506"/>
            <a:ext cx="4683925" cy="1777731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1600"/>
              </a:spcBef>
              <a:buSzPct val="90000"/>
              <a:buNone/>
            </a:pPr>
            <a:r>
              <a:rPr lang="en-US" sz="30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Loosens restrictions on real world data used in device submissions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B0F4C962-61D4-2370-53B7-F21FA0E9610E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pic>
        <p:nvPicPr>
          <p:cNvPr id="6" name="Picture 5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2380975F-0B04-6698-50A5-E547634122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906" y="0"/>
            <a:ext cx="7018044" cy="6858000"/>
          </a:xfrm>
          <a:prstGeom prst="parallelogram">
            <a:avLst>
              <a:gd name="adj" fmla="val 20028"/>
            </a:avLst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CAF5F506-367E-65A8-5596-078EB86531ED}"/>
              </a:ext>
            </a:extLst>
          </p:cNvPr>
          <p:cNvSpPr/>
          <p:nvPr/>
        </p:nvSpPr>
        <p:spPr>
          <a:xfrm flipV="1">
            <a:off x="7246906" y="0"/>
            <a:ext cx="10460185" cy="6867144"/>
          </a:xfrm>
          <a:prstGeom prst="parallelogram">
            <a:avLst>
              <a:gd name="adj" fmla="val 20077"/>
            </a:avLst>
          </a:prstGeom>
          <a:gradFill flip="none" rotWithShape="1">
            <a:gsLst>
              <a:gs pos="84000">
                <a:schemeClr val="accent1">
                  <a:lumMod val="60000"/>
                  <a:lumOff val="40000"/>
                  <a:alpha val="65110"/>
                </a:schemeClr>
              </a:gs>
              <a:gs pos="41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78C82-FC97-4DC6-BC08-6F931BDF4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030947" y="2155843"/>
            <a:ext cx="2345415" cy="2330617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id="{14FA2B8E-E3F1-9318-350D-6FD96E10B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25265" y="2200619"/>
            <a:ext cx="1890901" cy="2241067"/>
          </a:xfrm>
          <a:prstGeom prst="rect">
            <a:avLst/>
          </a:prstGeom>
          <a:effectLst>
            <a:outerShdw blurRad="323403" dist="38100" dir="2700000" algn="tl" rotWithShape="0">
              <a:srgbClr val="00206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31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D2DDC-5E64-A8E5-0DAD-DD82C133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40E4C8-A0AC-030E-414A-C4E9D0AE6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360937"/>
            <a:ext cx="12204852" cy="49706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8E9273-8120-CE03-90A0-A0C0326C05A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6D7798A0-35F8-D69C-8E42-926D8CC42C29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84037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sp>
        <p:nvSpPr>
          <p:cNvPr id="10" name="Title 14">
            <a:extLst>
              <a:ext uri="{FF2B5EF4-FFF2-40B4-BE49-F238E27FC236}">
                <a16:creationId xmlns:a16="http://schemas.microsoft.com/office/drawing/2014/main" id="{5857371A-C991-39BC-496F-C38CAF287D4C}"/>
              </a:ext>
            </a:extLst>
          </p:cNvPr>
          <p:cNvSpPr txBox="1">
            <a:spLocks/>
          </p:cNvSpPr>
          <p:nvPr/>
        </p:nvSpPr>
        <p:spPr>
          <a:xfrm>
            <a:off x="3945898" y="838275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In the Courts</a:t>
            </a:r>
          </a:p>
        </p:txBody>
      </p:sp>
      <p:pic>
        <p:nvPicPr>
          <p:cNvPr id="11" name="Picture 10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B014CE6D-21A6-3F6D-C625-17D06C4DCF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08"/>
          <a:stretch>
            <a:fillRect/>
          </a:stretch>
        </p:blipFill>
        <p:spPr>
          <a:xfrm flipH="1">
            <a:off x="12340855" y="0"/>
            <a:ext cx="398467" cy="6858000"/>
          </a:xfrm>
          <a:prstGeom prst="rect">
            <a:avLst/>
          </a:prstGeom>
          <a:noFill/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67D63AB-262D-2D34-731A-3F0300B90DBF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BA2ECE-1342-0FD1-B51C-4DC865387D26}"/>
              </a:ext>
            </a:extLst>
          </p:cNvPr>
          <p:cNvSpPr txBox="1"/>
          <p:nvPr/>
        </p:nvSpPr>
        <p:spPr>
          <a:xfrm>
            <a:off x="7144355" y="3345507"/>
            <a:ext cx="4484456" cy="1061829"/>
          </a:xfrm>
          <a:prstGeom prst="rect">
            <a:avLst/>
          </a:prstGeom>
          <a:noFill/>
        </p:spPr>
        <p:txBody>
          <a:bodyPr wrap="square" tIns="91440">
            <a:spAutoFit/>
          </a:bodyPr>
          <a:lstStyle/>
          <a:p>
            <a:pPr marL="338328" indent="-342900">
              <a:spcBef>
                <a:spcPts val="1237"/>
              </a:spcBef>
              <a:buSzPct val="80000"/>
              <a:buFont typeface="System Font Regular"/>
              <a:buChar char="▷"/>
            </a:pPr>
            <a:r>
              <a:rPr lang="en-US" sz="2000" b="0">
                <a:solidFill>
                  <a:srgbClr val="9140D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Unfavorable</a:t>
            </a:r>
            <a:r>
              <a:rPr lang="en-US" sz="2000" b="0">
                <a:latin typeface="Avenir Next LT Pro" panose="020B0504020202020204" pitchFamily="34" charset="77"/>
                <a:cs typeface="Gill Sans" panose="020B0502020104020203" pitchFamily="34" charset="-79"/>
              </a:rPr>
              <a:t> Opinion on manufactured-paid HCP employee </a:t>
            </a:r>
            <a:r>
              <a:rPr lang="en-US" sz="2000">
                <a:latin typeface="Avenir Next LT Pro" panose="020B0504020202020204" pitchFamily="34" charset="77"/>
                <a:cs typeface="Gill Sans" panose="020B0502020104020203" pitchFamily="34" charset="-79"/>
              </a:rPr>
              <a:t>s</a:t>
            </a:r>
            <a:r>
              <a:rPr lang="en-US" sz="2000" b="0">
                <a:latin typeface="Avenir Next LT Pro" panose="020B0504020202020204" pitchFamily="34" charset="77"/>
                <a:cs typeface="Gill Sans" panose="020B0502020104020203" pitchFamily="34" charset="-79"/>
              </a:rPr>
              <a:t>creening</a:t>
            </a:r>
            <a:endParaRPr lang="en-US" sz="2000" b="0"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254D4B-1E9D-EBB8-FCB2-CB348ADD9541}"/>
              </a:ext>
            </a:extLst>
          </p:cNvPr>
          <p:cNvSpPr txBox="1">
            <a:spLocks/>
          </p:cNvSpPr>
          <p:nvPr/>
        </p:nvSpPr>
        <p:spPr>
          <a:xfrm>
            <a:off x="924517" y="3304671"/>
            <a:ext cx="3760025" cy="1200329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91440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328" indent="-347472">
              <a:lnSpc>
                <a:spcPct val="100000"/>
              </a:lnSpc>
              <a:spcBef>
                <a:spcPts val="37"/>
              </a:spcBef>
              <a:buSzPct val="80000"/>
              <a:buFont typeface="System Font Regular"/>
              <a:buChar char="▷"/>
            </a:pPr>
            <a:r>
              <a:rPr lang="en-US" b="0">
                <a:solidFill>
                  <a:srgbClr val="9140D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Favorable</a:t>
            </a:r>
            <a:r>
              <a:rPr lang="en-US" b="0">
                <a:latin typeface="Avenir Next LT Pro" panose="020B0504020202020204" pitchFamily="34" charset="77"/>
                <a:cs typeface="Gill Sans" panose="020B0502020104020203" pitchFamily="34" charset="-79"/>
              </a:rPr>
              <a:t> Opinion on drug manufacturer’s genetic testing program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0BF5A7-23D4-FD3D-500D-F652BE170896}"/>
              </a:ext>
            </a:extLst>
          </p:cNvPr>
          <p:cNvCxnSpPr>
            <a:cxnSpLocks/>
          </p:cNvCxnSpPr>
          <p:nvPr/>
        </p:nvCxnSpPr>
        <p:spPr>
          <a:xfrm>
            <a:off x="1070833" y="2723636"/>
            <a:ext cx="10050334" cy="0"/>
          </a:xfrm>
          <a:prstGeom prst="line">
            <a:avLst/>
          </a:prstGeom>
          <a:ln>
            <a:solidFill>
              <a:srgbClr val="9140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148733-7E08-51A5-C0B6-006021B48807}"/>
              </a:ext>
            </a:extLst>
          </p:cNvPr>
          <p:cNvSpPr txBox="1">
            <a:spLocks/>
          </p:cNvSpPr>
          <p:nvPr/>
        </p:nvSpPr>
        <p:spPr>
          <a:xfrm>
            <a:off x="5025776" y="2374278"/>
            <a:ext cx="2049493" cy="698717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600"/>
              </a:spcBef>
              <a:buSzPct val="90000"/>
              <a:buNone/>
            </a:pPr>
            <a:r>
              <a:rPr lang="en-US" sz="2200" spc="-20">
                <a:latin typeface="AvenirNext LT Pro Regular" panose="020B0503020202020204" pitchFamily="34" charset="77"/>
                <a:cs typeface="Gill Sans" panose="020B0502020104020203" pitchFamily="34" charset="-79"/>
              </a:rPr>
              <a:t>OIG Issues: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FD096-C8A1-0BEC-36E7-4F53BB36F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939" y="738488"/>
            <a:ext cx="1536331" cy="1526639"/>
          </a:xfrm>
          <a:prstGeom prst="ellipse">
            <a:avLst/>
          </a:prstGeom>
          <a:ln w="18673" cap="flat">
            <a:noFill/>
            <a:prstDash val="solid"/>
            <a:miter/>
          </a:ln>
          <a:effectLst>
            <a:outerShdw blurRad="241300" dist="25400" dir="1200000" sx="99000" sy="99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4">
            <a:extLst>
              <a:ext uri="{FF2B5EF4-FFF2-40B4-BE49-F238E27FC236}">
                <a16:creationId xmlns:a16="http://schemas.microsoft.com/office/drawing/2014/main" id="{6E24E6A0-36EA-D297-0A7D-95C8CE2585C2}"/>
              </a:ext>
            </a:extLst>
          </p:cNvPr>
          <p:cNvSpPr txBox="1">
            <a:spLocks/>
          </p:cNvSpPr>
          <p:nvPr/>
        </p:nvSpPr>
        <p:spPr>
          <a:xfrm>
            <a:off x="-2289972" y="845531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FDA Guidance Updates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00CB2-69D0-EBC2-0503-F7B8E24347D9}"/>
              </a:ext>
            </a:extLst>
          </p:cNvPr>
          <p:cNvSpPr txBox="1"/>
          <p:nvPr/>
        </p:nvSpPr>
        <p:spPr>
          <a:xfrm>
            <a:off x="7144355" y="5043274"/>
            <a:ext cx="3976812" cy="1090620"/>
          </a:xfrm>
          <a:prstGeom prst="rect">
            <a:avLst/>
          </a:prstGeom>
          <a:noFill/>
        </p:spPr>
        <p:txBody>
          <a:bodyPr wrap="square" tIns="91440">
            <a:spAutoFit/>
          </a:bodyPr>
          <a:lstStyle/>
          <a:p>
            <a:pPr marL="338328" indent="-342900">
              <a:spcBef>
                <a:spcPts val="1237"/>
              </a:spcBef>
              <a:buSzPct val="80000"/>
              <a:buFont typeface="System Font Regular"/>
              <a:buChar char="▷"/>
            </a:pPr>
            <a:r>
              <a:rPr lang="en-US" sz="2000" b="0">
                <a:solidFill>
                  <a:srgbClr val="9140D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Unfavorable</a:t>
            </a:r>
            <a:r>
              <a:rPr lang="en-US" sz="2000" b="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 Opinion on </a:t>
            </a:r>
            <a:r>
              <a:rPr lang="en-US" sz="200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manufacturer </a:t>
            </a:r>
            <a:r>
              <a:rPr lang="en-US" sz="2000" b="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payments for HCP’s billing </a:t>
            </a:r>
            <a:r>
              <a:rPr lang="en-US" sz="2000">
                <a:latin typeface="Avenir Next LT Pro" panose="020B05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software</a:t>
            </a:r>
            <a:endParaRPr lang="en-US" sz="2000" b="0"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8999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9500">
        <p159:morph option="byObject"/>
      </p:transition>
    </mc:Choice>
    <mc:Fallback xmlns="">
      <p:transition spd="slow" advClick="0" advTm="95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7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indefinit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41" dur="indefinite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5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1.66667E-6 0.07939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6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2" grpId="0" build="allAtOnce"/>
          <p:bldP spid="2" grpId="1" build="allAtOnce"/>
          <p:bldP spid="4" grpId="0" uiExpand="1" build="allAtOnce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17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300000">
                                          <p:cBhvr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indefinite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41" dur="indefinite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7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5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1.66667E-6 0.07939 " pathEditMode="relative" rAng="0" ptsTypes="AA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56" dur="indefinite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2" grpId="0" build="allAtOnce"/>
          <p:bldP spid="2" grpId="1" build="allAtOnce"/>
          <p:bldP spid="4" grpId="0" uiExpand="1" build="allAtOnce"/>
          <p:bldP spid="20" grpId="0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C8F3-573A-36E5-49BE-94E2D3BE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B7E1BA6-157C-E69C-AFE9-80B965BB954C}"/>
              </a:ext>
            </a:extLst>
          </p:cNvPr>
          <p:cNvSpPr/>
          <p:nvPr/>
        </p:nvSpPr>
        <p:spPr>
          <a:xfrm>
            <a:off x="1143020" y="3950837"/>
            <a:ext cx="2841504" cy="756938"/>
          </a:xfrm>
          <a:prstGeom prst="parallelogram">
            <a:avLst/>
          </a:prstGeom>
          <a:solidFill>
            <a:srgbClr val="9140D1">
              <a:alpha val="8785"/>
            </a:srgb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2300" spc="50">
              <a:solidFill>
                <a:schemeClr val="bg1"/>
              </a:solidFill>
              <a:latin typeface="Source Sans Pro Light" panose="020B040303040302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A9A19A30-C21D-2B6C-F6B1-8F67DDF96FD5}"/>
              </a:ext>
            </a:extLst>
          </p:cNvPr>
          <p:cNvSpPr/>
          <p:nvPr/>
        </p:nvSpPr>
        <p:spPr>
          <a:xfrm>
            <a:off x="1143020" y="2573638"/>
            <a:ext cx="2967733" cy="756938"/>
          </a:xfrm>
          <a:prstGeom prst="parallelogram">
            <a:avLst/>
          </a:prstGeom>
          <a:solidFill>
            <a:srgbClr val="C5CCFA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0AC184-2FBA-9E2A-5A8B-6ACFC68AB8E6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EF9D2465-9D94-BF0B-BBFB-0F5194B9C608}"/>
              </a:ext>
            </a:extLst>
          </p:cNvPr>
          <p:cNvSpPr txBox="1">
            <a:spLocks/>
          </p:cNvSpPr>
          <p:nvPr/>
        </p:nvSpPr>
        <p:spPr>
          <a:xfrm>
            <a:off x="493703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/>
                </a:solidFill>
                <a:latin typeface="Avenir Next LT Pro Light" panose="020B0304020202020204" pitchFamily="34" charset="77"/>
              </a:rPr>
              <a:t>‘But-For’ FCA Causation</a:t>
            </a:r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0F03165E-055B-958D-89CE-0D14F2F5262C}"/>
              </a:ext>
            </a:extLst>
          </p:cNvPr>
          <p:cNvSpPr txBox="1">
            <a:spLocks/>
          </p:cNvSpPr>
          <p:nvPr/>
        </p:nvSpPr>
        <p:spPr>
          <a:xfrm>
            <a:off x="-2708971" y="838275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Advisory Updates</a:t>
            </a:r>
          </a:p>
        </p:txBody>
      </p:sp>
      <p:pic>
        <p:nvPicPr>
          <p:cNvPr id="7" name="Picture 6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FBCC61C0-459C-34E9-1D1E-715414121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08"/>
          <a:stretch>
            <a:fillRect/>
          </a:stretch>
        </p:blipFill>
        <p:spPr>
          <a:xfrm>
            <a:off x="11860935" y="0"/>
            <a:ext cx="331065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2C69F6-30F4-57E5-5386-84F4CD5B8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08" t="-125582" r="-9392" b="-125603"/>
          <a:stretch>
            <a:fillRect/>
          </a:stretch>
        </p:blipFill>
        <p:spPr bwMode="auto">
          <a:xfrm>
            <a:off x="1365846" y="2506765"/>
            <a:ext cx="2588365" cy="9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C1BF97-5D50-A576-0665-D842795C12C9}"/>
              </a:ext>
            </a:extLst>
          </p:cNvPr>
          <p:cNvSpPr txBox="1"/>
          <p:nvPr/>
        </p:nvSpPr>
        <p:spPr>
          <a:xfrm>
            <a:off x="4443759" y="2568953"/>
            <a:ext cx="5787689" cy="8125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200" spc="-20">
                <a:latin typeface="Avenir Next LT Pro" panose="020B0504020202020204" pitchFamily="34" charset="77"/>
                <a:cs typeface="Gill Sans" panose="020B0502020104020203" pitchFamily="34" charset="-79"/>
              </a:rPr>
              <a:t>First Circuit upholds ‘but-for’ causation in FCA cases involving AKS</a:t>
            </a:r>
          </a:p>
        </p:txBody>
      </p: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03D3A7D4-E827-98FB-2EF2-16427688E481}"/>
              </a:ext>
            </a:extLst>
          </p:cNvPr>
          <p:cNvSpPr/>
          <p:nvPr/>
        </p:nvSpPr>
        <p:spPr>
          <a:xfrm>
            <a:off x="4317530" y="3872260"/>
            <a:ext cx="7124790" cy="898802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sz="2200" spc="-20">
                <a:solidFill>
                  <a:schemeClr val="tx1"/>
                </a:solidFill>
                <a:latin typeface="Avenir Next LT Pro" panose="020B0504020202020204" pitchFamily="34" charset="77"/>
              </a:rPr>
              <a:t>Massachusetts District Court denies summary judgement motion under ‘but-for’ causation standard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B16F72B-370E-ED0C-F5C5-FFF8D8B5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959" y="4180405"/>
            <a:ext cx="1778883" cy="30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91BD16-C22D-1880-CA80-D4F37B90E4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676711" y="6262251"/>
            <a:ext cx="4202462" cy="6857999"/>
          </a:xfrm>
          <a:prstGeom prst="parallelogram">
            <a:avLst>
              <a:gd name="adj" fmla="val 28481"/>
            </a:avLst>
          </a:prstGeom>
        </p:spPr>
      </p:pic>
      <p:pic>
        <p:nvPicPr>
          <p:cNvPr id="3" name="Picture 2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C1F5985B-52FB-C1F8-FFF1-0229EAAE639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921657" y="-6930259"/>
            <a:ext cx="1703128" cy="6858000"/>
          </a:xfrm>
          <a:prstGeom prst="parallelogram">
            <a:avLst>
              <a:gd name="adj" fmla="val 69707"/>
            </a:avLst>
          </a:prstGeom>
        </p:spPr>
      </p:pic>
    </p:spTree>
    <p:extLst>
      <p:ext uri="{BB962C8B-B14F-4D97-AF65-F5344CB8AC3E}">
        <p14:creationId xmlns:p14="http://schemas.microsoft.com/office/powerpoint/2010/main" val="97449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8500">
        <p159:morph option="byObject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3" grpId="1" animBg="1"/>
      <p:bldP spid="13" grpId="0"/>
      <p:bldP spid="13" grpId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CE32A-943C-E161-0584-5439C2C2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165D58-B750-B964-5C21-F511D03608DE}"/>
              </a:ext>
            </a:extLst>
          </p:cNvPr>
          <p:cNvSpPr/>
          <p:nvPr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85000"/>
              <a:alpha val="508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153E884E-D697-9D09-72D7-EE6424ED21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477419" y="0"/>
            <a:ext cx="1703128" cy="6858000"/>
          </a:xfrm>
          <a:prstGeom prst="parallelogram">
            <a:avLst>
              <a:gd name="adj" fmla="val 69707"/>
            </a:avLst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F2DFCA-62CB-0AEB-94DD-8B5A9E0C305B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42CD02BE-E12E-22BE-01C6-FB609028439E}"/>
              </a:ext>
            </a:extLst>
          </p:cNvPr>
          <p:cNvSpPr txBox="1">
            <a:spLocks/>
          </p:cNvSpPr>
          <p:nvPr/>
        </p:nvSpPr>
        <p:spPr>
          <a:xfrm>
            <a:off x="1903212" y="844309"/>
            <a:ext cx="593860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55D92-05F8-2531-A0A4-F50A6BBE143E}"/>
              </a:ext>
            </a:extLst>
          </p:cNvPr>
          <p:cNvSpPr txBox="1">
            <a:spLocks/>
          </p:cNvSpPr>
          <p:nvPr/>
        </p:nvSpPr>
        <p:spPr>
          <a:xfrm>
            <a:off x="875211" y="2421834"/>
            <a:ext cx="5479689" cy="173586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Senators reintroduce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bill to expand Sunshine Act to Patient Advocacy Groups</a:t>
            </a:r>
            <a:endParaRPr lang="en-US" sz="3000">
              <a:latin typeface="AvenirNext LT Pro Regular" panose="020B0704020202020204" pitchFamily="34" charset="77"/>
              <a:ea typeface="Calibri" panose="020F0502020204030204" pitchFamily="34" charset="0"/>
              <a:cs typeface="GILL SANS SEMIBOLD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898D2-F118-A790-FCE8-383394A700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8093646" y="-4"/>
            <a:ext cx="4202462" cy="6857999"/>
          </a:xfrm>
          <a:prstGeom prst="parallelogram">
            <a:avLst>
              <a:gd name="adj" fmla="val 28481"/>
            </a:avLst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F451EE-FB92-EC9E-7C6C-B30F8CE9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4662" y="2364378"/>
            <a:ext cx="2095885" cy="2095885"/>
          </a:xfrm>
          <a:prstGeom prst="rect">
            <a:avLst/>
          </a:prstGeom>
          <a:ln w="18673" cap="flat">
            <a:noFill/>
            <a:prstDash val="solid"/>
            <a:miter/>
          </a:ln>
          <a:effectLst>
            <a:outerShdw blurRad="323403" dist="38100" dir="2700000" algn="tl" rotWithShape="0">
              <a:prstClr val="black">
                <a:alpha val="36095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0101A3-D8A6-DDE0-20EA-428BB09703BC}"/>
              </a:ext>
            </a:extLst>
          </p:cNvPr>
          <p:cNvCxnSpPr>
            <a:cxnSpLocks/>
          </p:cNvCxnSpPr>
          <p:nvPr/>
        </p:nvCxnSpPr>
        <p:spPr>
          <a:xfrm flipV="1">
            <a:off x="11210829" y="0"/>
            <a:ext cx="1224425" cy="6858000"/>
          </a:xfrm>
          <a:prstGeom prst="line">
            <a:avLst/>
          </a:prstGeom>
          <a:ln w="12700">
            <a:solidFill>
              <a:srgbClr val="9140D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13078F70-5C51-F61F-BDB5-A59E51D57EEC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C9F12F-51EE-C384-FBB0-C23F015C16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039"/>
          <a:stretch>
            <a:fillRect/>
          </a:stretch>
        </p:blipFill>
        <p:spPr>
          <a:xfrm flipH="1" flipV="1">
            <a:off x="6235433" y="-7166109"/>
            <a:ext cx="4709657" cy="6857999"/>
          </a:xfrm>
          <a:prstGeom prst="parallelogram">
            <a:avLst>
              <a:gd name="adj" fmla="val 25539"/>
            </a:avLst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3502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330C6-A5B5-88EA-9402-8D6FC5B9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946F07-279E-8EE0-E4EE-7F37CE05CABC}"/>
              </a:ext>
            </a:extLst>
          </p:cNvPr>
          <p:cNvSpPr/>
          <p:nvPr/>
        </p:nvSpPr>
        <p:spPr>
          <a:xfrm>
            <a:off x="0" y="-4"/>
            <a:ext cx="12192000" cy="6858004"/>
          </a:xfrm>
          <a:prstGeom prst="rect">
            <a:avLst/>
          </a:prstGeom>
          <a:solidFill>
            <a:schemeClr val="bg1">
              <a:lumMod val="85000"/>
              <a:alpha val="508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purple wavy lines&#10;&#10;AI-generated content may be incorrect.">
            <a:extLst>
              <a:ext uri="{FF2B5EF4-FFF2-40B4-BE49-F238E27FC236}">
                <a16:creationId xmlns:a16="http://schemas.microsoft.com/office/drawing/2014/main" id="{57F8602C-5633-FEBD-054F-22C829164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9856713" y="0"/>
            <a:ext cx="1703128" cy="6858000"/>
          </a:xfrm>
          <a:prstGeom prst="parallelogram">
            <a:avLst>
              <a:gd name="adj" fmla="val 69707"/>
            </a:avLst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BB28DCB-54A2-550C-05E3-F03744DE1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59" t="-14433" r="-6965" b="-17354"/>
          <a:stretch>
            <a:fillRect/>
          </a:stretch>
        </p:blipFill>
        <p:spPr bwMode="auto">
          <a:xfrm>
            <a:off x="2626912" y="1906441"/>
            <a:ext cx="2243340" cy="9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F454ADE-D80B-D84C-C68C-82058847CD4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COMPLIANCE NEWS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93DCFA0E-3FD7-B6C3-FDA9-AF4747CB94C0}"/>
              </a:ext>
            </a:extLst>
          </p:cNvPr>
          <p:cNvSpPr txBox="1">
            <a:spLocks/>
          </p:cNvSpPr>
          <p:nvPr/>
        </p:nvSpPr>
        <p:spPr>
          <a:xfrm>
            <a:off x="1903212" y="844309"/>
            <a:ext cx="593860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6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004DE-15A1-2422-96FD-096065B82D79}"/>
              </a:ext>
            </a:extLst>
          </p:cNvPr>
          <p:cNvSpPr txBox="1">
            <a:spLocks/>
          </p:cNvSpPr>
          <p:nvPr/>
        </p:nvSpPr>
        <p:spPr>
          <a:xfrm>
            <a:off x="717834" y="2495975"/>
            <a:ext cx="3918675" cy="1735860"/>
          </a:xfrm>
          <a:prstGeom prst="rect">
            <a:avLst/>
          </a:prstGeom>
          <a:noFill/>
          <a:ln w="15875">
            <a:noFill/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CMS announces new Medicaid drug pricing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92FB9-754A-8E59-B291-1328AA6271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039"/>
          <a:stretch>
            <a:fillRect/>
          </a:stretch>
        </p:blipFill>
        <p:spPr>
          <a:xfrm flipH="1">
            <a:off x="6235433" y="-4"/>
            <a:ext cx="4709657" cy="6857999"/>
          </a:xfrm>
          <a:prstGeom prst="parallelogram">
            <a:avLst>
              <a:gd name="adj" fmla="val 25539"/>
            </a:avLst>
          </a:prstGeom>
          <a:solidFill>
            <a:schemeClr val="bg1"/>
          </a:solidFill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FE0815-11E8-09AC-D827-87F5D217987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0"/>
            <a:ext cx="1224425" cy="6858000"/>
          </a:xfrm>
          <a:prstGeom prst="line">
            <a:avLst/>
          </a:prstGeom>
          <a:ln w="12700">
            <a:solidFill>
              <a:srgbClr val="14D1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371E3EB-11BB-5A0D-5232-032C856E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356" y="2378208"/>
            <a:ext cx="235394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D9312593-16A7-75F0-BB87-30CA6E87A5BC}"/>
              </a:ext>
            </a:extLst>
          </p:cNvPr>
          <p:cNvSpPr txBox="1">
            <a:spLocks/>
          </p:cNvSpPr>
          <p:nvPr/>
        </p:nvSpPr>
        <p:spPr>
          <a:xfrm>
            <a:off x="2342022" y="844309"/>
            <a:ext cx="5938608" cy="4970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5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800" spc="-20">
                <a:solidFill>
                  <a:srgbClr val="7030A0">
                    <a:alpha val="0"/>
                  </a:srgbClr>
                </a:solidFill>
                <a:latin typeface="Avenir Next LT Pro Light" panose="020B0304020202020204" pitchFamily="34" charset="77"/>
              </a:rPr>
              <a:t>Additional FDA Letters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94D6518B-058D-D94E-80CA-522D3C9A292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chemeClr val="accent4">
                    <a:lumMod val="75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74933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C3283-4093-C538-5CCC-94DCAB25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A668C3B-FE80-25E4-1D94-C13BDD92EA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1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A97C27F-C214-5098-0971-AC503CF660D4}"/>
              </a:ext>
            </a:extLst>
          </p:cNvPr>
          <p:cNvSpPr/>
          <p:nvPr/>
        </p:nvSpPr>
        <p:spPr>
          <a:xfrm>
            <a:off x="0" y="1662545"/>
            <a:ext cx="12192000" cy="5195455"/>
          </a:xfrm>
          <a:prstGeom prst="rect">
            <a:avLst/>
          </a:prstGeom>
          <a:gradFill>
            <a:gsLst>
              <a:gs pos="46000">
                <a:srgbClr val="101323">
                  <a:alpha val="40000"/>
                </a:srgbClr>
              </a:gs>
              <a:gs pos="0">
                <a:schemeClr val="tx2">
                  <a:lumMod val="50000"/>
                  <a:alpha val="0"/>
                </a:schemeClr>
              </a:gs>
              <a:gs pos="91000">
                <a:schemeClr val="tx2">
                  <a:lumMod val="50000"/>
                  <a:alpha val="55668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4227FF1-8BA4-4E57-011C-E39DEDD4A6F1}"/>
              </a:ext>
            </a:extLst>
          </p:cNvPr>
          <p:cNvSpPr txBox="1">
            <a:spLocks/>
          </p:cNvSpPr>
          <p:nvPr/>
        </p:nvSpPr>
        <p:spPr>
          <a:xfrm>
            <a:off x="5108037" y="2432354"/>
            <a:ext cx="6293187" cy="3575452"/>
          </a:xfrm>
          <a:prstGeom prst="rect">
            <a:avLst/>
          </a:prstGeom>
          <a:solidFill>
            <a:schemeClr val="tx2">
              <a:lumMod val="50000"/>
              <a:alpha val="43447"/>
            </a:schemeClr>
          </a:solidFill>
          <a:ln w="12700">
            <a:solidFill>
              <a:srgbClr val="FC92FD"/>
            </a:solidFill>
          </a:ln>
        </p:spPr>
        <p:txBody>
          <a:bodyPr vert="horz" wrap="square" lIns="228600" tIns="201168" rIns="0" bIns="182880" rtlCol="0" anchor="t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spc="-20">
                <a:solidFill>
                  <a:schemeClr val="bg1"/>
                </a:solidFill>
                <a:latin typeface="AvenirNext LT Pro Regular" panose="020B0503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Creates “Trump Rx” to lower drug costs</a:t>
            </a:r>
          </a:p>
          <a:p>
            <a:pPr marL="12700"/>
            <a:r>
              <a:rPr lang="en-US" sz="2000" b="0">
                <a:latin typeface="Avenir Next LT Pro" panose="020B0504020202020204" pitchFamily="34" charset="77"/>
              </a:rPr>
              <a:t>Announced agreements with:</a:t>
            </a:r>
            <a:endParaRPr lang="en-US" sz="2400">
              <a:latin typeface="Avenir Next LT Pro" panose="020B0504020202020204" pitchFamily="34" charset="77"/>
              <a:ea typeface="Calibri" panose="020F0502020204030204" pitchFamily="34" charset="0"/>
            </a:endParaRP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2DE210E2-24E6-DB62-C7D2-021732CF48F4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FFC00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E6240-E96E-A89D-5E22-E2D202A7DA3A}"/>
              </a:ext>
            </a:extLst>
          </p:cNvPr>
          <p:cNvSpPr txBox="1"/>
          <p:nvPr/>
        </p:nvSpPr>
        <p:spPr>
          <a:xfrm>
            <a:off x="475787" y="672265"/>
            <a:ext cx="6099716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cap="none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TRUMP ADMINISTRATION SHAKES THINGS 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45B561-F0C4-AFDF-D4D4-1C908D16CC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0255" y="6539475"/>
            <a:ext cx="9124505" cy="78793"/>
          </a:xfrm>
          <a:prstGeom prst="parallelogram">
            <a:avLst>
              <a:gd name="adj" fmla="val 66514"/>
            </a:avLst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C79C45-5DEF-2A05-DAB4-4278C938AD82}"/>
              </a:ext>
            </a:extLst>
          </p:cNvPr>
          <p:cNvSpPr txBox="1">
            <a:spLocks/>
          </p:cNvSpPr>
          <p:nvPr/>
        </p:nvSpPr>
        <p:spPr>
          <a:xfrm>
            <a:off x="803871" y="2432354"/>
            <a:ext cx="3944750" cy="1782433"/>
          </a:xfrm>
          <a:prstGeom prst="rect">
            <a:avLst/>
          </a:prstGeom>
          <a:solidFill>
            <a:schemeClr val="tx2">
              <a:lumMod val="50000"/>
              <a:alpha val="78549"/>
            </a:schemeClr>
          </a:solidFill>
          <a:ln w="12700">
            <a:solidFill>
              <a:srgbClr val="FC92FD"/>
            </a:solidFill>
          </a:ln>
        </p:spPr>
        <p:txBody>
          <a:bodyPr vert="horz" wrap="square" lIns="228600" tIns="164592" rIns="100584" bIns="18288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spc="-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defRPr>
            </a:lvl1pPr>
            <a:lvl2pPr marL="461963" indent="-225425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7388" indent="-18288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>
              <a:lnSpc>
                <a:spcPct val="100000"/>
              </a:lnSpc>
            </a:pPr>
            <a:r>
              <a:rPr lang="en-US" sz="2200" b="1">
                <a:latin typeface="AvenirNext LT Pro Regular" panose="020B0503020202020204" pitchFamily="34" charset="77"/>
              </a:rPr>
              <a:t>Directs HHS to enhance price transparency</a:t>
            </a:r>
          </a:p>
          <a:p>
            <a:pPr marL="236538" indent="-223838" algn="l">
              <a:lnSpc>
                <a:spcPct val="100000"/>
              </a:lnSpc>
              <a:spcBef>
                <a:spcPts val="300"/>
              </a:spcBef>
              <a:buFont typeface="System Font Regular"/>
              <a:buChar char="–"/>
            </a:pPr>
            <a:r>
              <a:rPr lang="en-US"/>
              <a:t>Requires disclosure of    actual prices (not estimates)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2DEF0C-002F-B994-43B0-0BE05D39B655}"/>
              </a:ext>
            </a:extLst>
          </p:cNvPr>
          <p:cNvGrpSpPr/>
          <p:nvPr/>
        </p:nvGrpSpPr>
        <p:grpSpPr>
          <a:xfrm rot="5400000" flipV="1">
            <a:off x="6361732" y="242289"/>
            <a:ext cx="830952" cy="3326814"/>
            <a:chOff x="2858301" y="2511231"/>
            <a:chExt cx="830952" cy="3326814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ADC0A634-7758-DBCB-CD29-E823CEA242F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939174" y="3888117"/>
              <a:ext cx="2307549" cy="46929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91440" rIns="0" bIns="91440" rtlCol="0" anchor="ctr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7744" lvl="1" indent="-237744" algn="ctr">
                <a:lnSpc>
                  <a:spcPct val="110000"/>
                </a:lnSpc>
                <a:spcBef>
                  <a:spcPts val="1000"/>
                </a:spcBef>
                <a:buNone/>
              </a:pPr>
              <a:r>
                <a:rPr lang="en-US" sz="1700" i="1">
                  <a:solidFill>
                    <a:schemeClr val="bg1"/>
                  </a:solidFill>
                  <a:latin typeface="Avenir Next LT Pro" panose="020B0504020202020204" pitchFamily="34" charset="77"/>
                  <a:ea typeface="Calibri" panose="020F0502020204030204" pitchFamily="34" charset="0"/>
                  <a:cs typeface="Gill Sans Light" panose="020B0302020104020203" pitchFamily="34" charset="-79"/>
                </a:rPr>
                <a:t>Related policy action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2713124-0132-E533-F597-EAC8A28360F3}"/>
                </a:ext>
              </a:extLst>
            </p:cNvPr>
            <p:cNvSpPr/>
            <p:nvPr/>
          </p:nvSpPr>
          <p:spPr>
            <a:xfrm flipV="1">
              <a:off x="3113702" y="5269520"/>
              <a:ext cx="575551" cy="568525"/>
            </a:xfrm>
            <a:custGeom>
              <a:avLst/>
              <a:gdLst>
                <a:gd name="csX0" fmla="*/ 0 w 2138289"/>
                <a:gd name="csY0" fmla="*/ 365760 h 365760"/>
                <a:gd name="csX1" fmla="*/ 0 w 2138289"/>
                <a:gd name="csY1" fmla="*/ 0 h 365760"/>
                <a:gd name="csX2" fmla="*/ 2138289 w 2138289"/>
                <a:gd name="csY2" fmla="*/ 0 h 36576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2138289" h="365760">
                  <a:moveTo>
                    <a:pt x="0" y="365760"/>
                  </a:moveTo>
                  <a:lnTo>
                    <a:pt x="0" y="0"/>
                  </a:lnTo>
                  <a:lnTo>
                    <a:pt x="2138289" y="0"/>
                  </a:lnTo>
                </a:path>
              </a:pathLst>
            </a:custGeom>
            <a:ln w="12700">
              <a:gradFill flip="none" rotWithShape="1">
                <a:gsLst>
                  <a:gs pos="68000">
                    <a:schemeClr val="bg1"/>
                  </a:gs>
                  <a:gs pos="26000">
                    <a:srgbClr val="FC92FD"/>
                  </a:gs>
                </a:gsLst>
                <a:lin ang="10800000" scaled="1"/>
                <a:tileRect/>
              </a:gra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6C2C4FD-ED0B-2A0C-F489-188217D7022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885142" y="2739790"/>
              <a:ext cx="457117" cy="0"/>
            </a:xfrm>
            <a:prstGeom prst="line">
              <a:avLst/>
            </a:prstGeom>
            <a:ln w="12700">
              <a:solidFill>
                <a:schemeClr val="bg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08E30C4-AD9B-0D98-FD8A-439359E0D0E7}"/>
              </a:ext>
            </a:extLst>
          </p:cNvPr>
          <p:cNvSpPr txBox="1">
            <a:spLocks/>
          </p:cNvSpPr>
          <p:nvPr/>
        </p:nvSpPr>
        <p:spPr>
          <a:xfrm>
            <a:off x="398238" y="1375833"/>
            <a:ext cx="4756017" cy="714811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vert="horz" wrap="square" lIns="182880" tIns="164592" rIns="137160" bIns="18288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Trump signs </a:t>
            </a:r>
            <a:r>
              <a:rPr lang="en-US" sz="2200" b="1" spc="-20">
                <a:solidFill>
                  <a:srgbClr val="FF9BFF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" panose="020B0502020104020203" pitchFamily="34" charset="-79"/>
              </a:rPr>
              <a:t>225</a:t>
            </a:r>
            <a:r>
              <a:rPr lang="en-US" sz="2200" spc="-20">
                <a:solidFill>
                  <a:schemeClr val="bg1"/>
                </a:solidFill>
                <a:latin typeface="Avenir Next LT Pro" panose="020B05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rPr>
              <a:t> Executive Orders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6AF020-F2EC-FA5D-A509-18E05C91D662}"/>
              </a:ext>
            </a:extLst>
          </p:cNvPr>
          <p:cNvCxnSpPr>
            <a:cxnSpLocks/>
          </p:cNvCxnSpPr>
          <p:nvPr/>
        </p:nvCxnSpPr>
        <p:spPr>
          <a:xfrm>
            <a:off x="2772535" y="1999593"/>
            <a:ext cx="0" cy="433161"/>
          </a:xfrm>
          <a:prstGeom prst="straightConnector1">
            <a:avLst/>
          </a:prstGeom>
          <a:ln w="12700">
            <a:gradFill>
              <a:gsLst>
                <a:gs pos="21000">
                  <a:schemeClr val="accent1">
                    <a:lumMod val="5000"/>
                    <a:lumOff val="95000"/>
                  </a:schemeClr>
                </a:gs>
                <a:gs pos="66000">
                  <a:srgbClr val="FC92FD"/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5BEF80-E29B-89AC-9619-1E1C85599C2E}"/>
              </a:ext>
            </a:extLst>
          </p:cNvPr>
          <p:cNvGrpSpPr/>
          <p:nvPr/>
        </p:nvGrpSpPr>
        <p:grpSpPr>
          <a:xfrm>
            <a:off x="5108037" y="2432354"/>
            <a:ext cx="6293187" cy="3749540"/>
            <a:chOff x="5108037" y="2474558"/>
            <a:chExt cx="6293187" cy="37495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9E7683-880C-F2F8-EB9D-875702101DAD}"/>
                </a:ext>
              </a:extLst>
            </p:cNvPr>
            <p:cNvSpPr/>
            <p:nvPr/>
          </p:nvSpPr>
          <p:spPr>
            <a:xfrm>
              <a:off x="5300575" y="3591363"/>
              <a:ext cx="5916168" cy="2632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454E98C8-75EA-235B-F699-E09735F59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862" y="5516970"/>
              <a:ext cx="1012720" cy="4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7965727-26CD-E691-9B67-1C01823CC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178" y="4942534"/>
              <a:ext cx="830437" cy="45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FCC43A-D7FC-612B-AE22-94CB39BFE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85" y="3707674"/>
              <a:ext cx="1537968" cy="417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ommunities - Swoop">
              <a:extLst>
                <a:ext uri="{FF2B5EF4-FFF2-40B4-BE49-F238E27FC236}">
                  <a16:creationId xmlns:a16="http://schemas.microsoft.com/office/drawing/2014/main" id="{2298158D-4220-A489-2FC1-99AF3A975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20" y="4407625"/>
              <a:ext cx="951620" cy="30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89B5F625-B009-84EB-5BC3-773811B9F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920" y="5321122"/>
              <a:ext cx="945398" cy="59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areers">
              <a:extLst>
                <a:ext uri="{FF2B5EF4-FFF2-40B4-BE49-F238E27FC236}">
                  <a16:creationId xmlns:a16="http://schemas.microsoft.com/office/drawing/2014/main" id="{377BC830-115C-D587-D5A7-9ED09961C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930" y="3711909"/>
              <a:ext cx="1013891" cy="52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B434BA7-3E45-A6A1-B58B-8DEF3817B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78" y="3844873"/>
              <a:ext cx="1761461" cy="28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1C6B17D-A986-D196-F534-5FD05EC43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360" y="4358012"/>
              <a:ext cx="1295346" cy="40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ownload Genentech Logo in SVG Vector or PNG File Format - Logo.wine">
              <a:extLst>
                <a:ext uri="{FF2B5EF4-FFF2-40B4-BE49-F238E27FC236}">
                  <a16:creationId xmlns:a16="http://schemas.microsoft.com/office/drawing/2014/main" id="{0CBD024D-E5E8-1BD7-0383-A48C817514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57" b="35239"/>
            <a:stretch>
              <a:fillRect/>
            </a:stretch>
          </p:blipFill>
          <p:spPr bwMode="auto">
            <a:xfrm>
              <a:off x="8132290" y="4419322"/>
              <a:ext cx="1657443" cy="32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ilead Sciences, Inc. - Investor Relations">
              <a:extLst>
                <a:ext uri="{FF2B5EF4-FFF2-40B4-BE49-F238E27FC236}">
                  <a16:creationId xmlns:a16="http://schemas.microsoft.com/office/drawing/2014/main" id="{CE95D44A-D010-F97C-81DD-5D4E58BC9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7799" y="4433489"/>
              <a:ext cx="1125161" cy="316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73F81ED2-7F06-51CB-B19A-E0B7B7CCE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119" y="5003618"/>
              <a:ext cx="828787" cy="266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Merck Logo and symbol, meaning, history, PNG, brand">
              <a:extLst>
                <a:ext uri="{FF2B5EF4-FFF2-40B4-BE49-F238E27FC236}">
                  <a16:creationId xmlns:a16="http://schemas.microsoft.com/office/drawing/2014/main" id="{8AD348B3-681F-6072-019A-779F993FA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15" b="29971"/>
            <a:stretch>
              <a:fillRect/>
            </a:stretch>
          </p:blipFill>
          <p:spPr bwMode="auto">
            <a:xfrm>
              <a:off x="7894290" y="5028789"/>
              <a:ext cx="1459049" cy="31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Novartis Logo | Novartis">
              <a:extLst>
                <a:ext uri="{FF2B5EF4-FFF2-40B4-BE49-F238E27FC236}">
                  <a16:creationId xmlns:a16="http://schemas.microsoft.com/office/drawing/2014/main" id="{65036BC3-4B4D-0F59-A655-F2C055DB0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554" y="5006264"/>
              <a:ext cx="1440585" cy="26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Sanofi launches new corporate brand and logo, and that goes for Genzyme and  Sanofi Pasteur, too | Fierce Pharma">
              <a:extLst>
                <a:ext uri="{FF2B5EF4-FFF2-40B4-BE49-F238E27FC236}">
                  <a16:creationId xmlns:a16="http://schemas.microsoft.com/office/drawing/2014/main" id="{E4A23735-C1F6-BBC8-E193-4CD09A090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0388" y="5384474"/>
              <a:ext cx="1207555" cy="55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EB24A419-F5B3-FB18-C934-1531ACD81BF9}"/>
                </a:ext>
              </a:extLst>
            </p:cNvPr>
            <p:cNvSpPr txBox="1">
              <a:spLocks/>
            </p:cNvSpPr>
            <p:nvPr/>
          </p:nvSpPr>
          <p:spPr>
            <a:xfrm>
              <a:off x="5108037" y="2474558"/>
              <a:ext cx="6293187" cy="3575452"/>
            </a:xfrm>
            <a:prstGeom prst="rect">
              <a:avLst/>
            </a:prstGeom>
            <a:noFill/>
            <a:ln w="12700">
              <a:solidFill>
                <a:srgbClr val="FC92FD"/>
              </a:solidFill>
            </a:ln>
          </p:spPr>
          <p:txBody>
            <a:bodyPr vert="horz" wrap="square" lIns="228600" tIns="201168" rIns="0" bIns="182880" rtlCol="0" anchor="t">
              <a:noAutofit/>
            </a:bodyPr>
            <a:lstStyle>
              <a:defPPr>
                <a:defRPr lang="en-US"/>
              </a:defPPr>
              <a:lvl1pPr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200" b="1" spc="-20">
                  <a:solidFill>
                    <a:schemeClr val="bg1"/>
                  </a:solidFill>
                  <a:latin typeface="AvenirNext LT Pro Regular" panose="020B0503020202020204" pitchFamily="34" charset="77"/>
                  <a:cs typeface="Gill Sans Light" panose="020B0302020104020203" pitchFamily="34" charset="-79"/>
                </a:defRPr>
              </a:lvl1pPr>
              <a:lvl2pPr marL="461963" indent="-225425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687388" indent="-182880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endParaRPr lang="en-US" sz="2400">
                <a:latin typeface="Avenir Next LT Pro" panose="020B0504020202020204" pitchFamily="34" charset="77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7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8750">
        <p159:morph option="byObject"/>
      </p:transition>
    </mc:Choice>
    <mc:Fallback xmlns="">
      <p:transition spd="slow" advClick="0" advTm="8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6" dur="indefinit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19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22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 animBg="1"/>
      <p:bldP spid="14" grpId="0" uiExpand="1" build="allAtOnce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D2A1F-FC56-0342-CB22-D5205A170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9D226-1B9F-7EF4-EDB5-169D66378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39" t="-6260" r="-282"/>
          <a:stretch>
            <a:fillRect/>
          </a:stretch>
        </p:blipFill>
        <p:spPr>
          <a:xfrm rot="20605674">
            <a:off x="-140549" y="2353382"/>
            <a:ext cx="13580367" cy="70783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12E3FB-CF35-FA05-7B61-C22BC0DD2124}"/>
              </a:ext>
            </a:extLst>
          </p:cNvPr>
          <p:cNvSpPr txBox="1">
            <a:spLocks/>
          </p:cNvSpPr>
          <p:nvPr/>
        </p:nvSpPr>
        <p:spPr>
          <a:xfrm>
            <a:off x="658426" y="1475200"/>
            <a:ext cx="7342574" cy="2440340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7E5A3B51-0CA5-B7C7-7217-A18355FBCCD7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3371B-595F-12BD-3E20-CEF3309E0D82}"/>
              </a:ext>
            </a:extLst>
          </p:cNvPr>
          <p:cNvSpPr txBox="1"/>
          <p:nvPr/>
        </p:nvSpPr>
        <p:spPr>
          <a:xfrm>
            <a:off x="459031" y="2147920"/>
            <a:ext cx="22303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>
                    <a:alpha val="0"/>
                  </a:scheme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blocks generic drug data amid quality and fraud concerns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307D6C-F9BC-8D63-BE90-A79C17309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9" t="-3379" r="-1"/>
          <a:stretch>
            <a:fillRect/>
          </a:stretch>
        </p:blipFill>
        <p:spPr bwMode="auto">
          <a:xfrm flipH="1">
            <a:off x="5719483" y="1742763"/>
            <a:ext cx="2393760" cy="1685407"/>
          </a:xfrm>
          <a:prstGeom prst="parallelogram">
            <a:avLst/>
          </a:prstGeom>
          <a:solidFill>
            <a:srgbClr val="DE280F">
              <a:alpha val="0"/>
            </a:srgbClr>
          </a:solidFill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BD394BBD-71CA-17E8-A5BD-C65DB86603AB}"/>
              </a:ext>
            </a:extLst>
          </p:cNvPr>
          <p:cNvSpPr/>
          <p:nvPr/>
        </p:nvSpPr>
        <p:spPr>
          <a:xfrm>
            <a:off x="6927717" y="-1135"/>
            <a:ext cx="7400051" cy="6922309"/>
          </a:xfrm>
          <a:prstGeom prst="parallelogram">
            <a:avLst>
              <a:gd name="adj" fmla="val 25906"/>
            </a:avLst>
          </a:prstGeom>
          <a:solidFill>
            <a:srgbClr val="020027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erception.mp3">
            <a:hlinkClick r:id="" action="ppaction://media"/>
            <a:extLst>
              <a:ext uri="{FF2B5EF4-FFF2-40B4-BE49-F238E27FC236}">
                <a16:creationId xmlns:a16="http://schemas.microsoft.com/office/drawing/2014/main" id="{A6D3E127-B2FB-8171-8797-06402A27D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934.88280000001"/>
                  <p14:fade in="1000" out="1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0585" y="5636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BB3E1-F657-E2BB-23C5-AA868218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2848A9CB-0728-E31A-A88A-D41A85153DE5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B12DC-4D35-5350-C3A5-D85D35BA61B4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EE8CD-BC8F-E957-E7D5-4F3977EC1115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0BB435EE-E5AC-6926-35DE-9B4FF1610604}"/>
              </a:ext>
            </a:extLst>
          </p:cNvPr>
          <p:cNvSpPr/>
          <p:nvPr/>
        </p:nvSpPr>
        <p:spPr>
          <a:xfrm>
            <a:off x="7222534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ED901C-B86D-0A12-4036-C1B3CF4EEC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1A2C2-C54D-CB1F-257B-E895891635B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0408" y="5183870"/>
            <a:ext cx="1777835" cy="1708152"/>
          </a:xfrm>
          <a:prstGeom prst="parallelogram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7A434C-BC77-8AE7-FB8A-A0CA4FDAA61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764A48-8C8F-157E-5EF7-3E4D41C7F4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4959" y="-1287"/>
            <a:ext cx="3081223" cy="1705817"/>
          </a:xfrm>
          <a:prstGeom prst="parallelogram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0B6420-FE36-5E5F-9234-C586FE97593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6545" y="-1287"/>
            <a:ext cx="3081223" cy="1705817"/>
          </a:xfrm>
          <a:prstGeom prst="parallelogram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5CE906-7C2C-CFC1-01E4-ACE5F5EB39F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D74AF1-4F75-C6B1-6C55-905CA3982C0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3436" y="3464813"/>
            <a:ext cx="2888072" cy="1680824"/>
          </a:xfrm>
          <a:prstGeom prst="parallelogram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D5C31-38BF-0AC0-F594-A31F558BC7F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7596" y="5184903"/>
            <a:ext cx="3056078" cy="1680873"/>
          </a:xfrm>
          <a:prstGeom prst="parallelogram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882A43-0EB5-076A-8C90-9303DACB32B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026" y="3464813"/>
            <a:ext cx="2511803" cy="1680824"/>
          </a:xfrm>
          <a:prstGeom prst="parallelogram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B45544A1-A912-2D76-8168-26F2C93F8B94}"/>
              </a:ext>
            </a:extLst>
          </p:cNvPr>
          <p:cNvSpPr/>
          <p:nvPr/>
        </p:nvSpPr>
        <p:spPr>
          <a:xfrm>
            <a:off x="6927717" y="-1135"/>
            <a:ext cx="7400051" cy="6922309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CA53394-BE32-DD3E-EF24-E06FB49F7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842"/>
          <a:stretch>
            <a:fillRect/>
          </a:stretch>
        </p:blipFill>
        <p:spPr bwMode="auto">
          <a:xfrm>
            <a:off x="10080245" y="1738953"/>
            <a:ext cx="3083737" cy="1688648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1394E3F-E592-3B2F-9C75-2DB1719448BF}"/>
              </a:ext>
            </a:extLst>
          </p:cNvPr>
          <p:cNvGrpSpPr/>
          <p:nvPr/>
        </p:nvGrpSpPr>
        <p:grpSpPr>
          <a:xfrm>
            <a:off x="8554959" y="-19670"/>
            <a:ext cx="3081223" cy="1720853"/>
            <a:chOff x="5845265" y="3424342"/>
            <a:chExt cx="3081223" cy="1720853"/>
          </a:xfrm>
        </p:grpSpPr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85E1E6CB-4212-FAE3-029F-99C02F76DE26}"/>
                </a:ext>
              </a:extLst>
            </p:cNvPr>
            <p:cNvSpPr/>
            <p:nvPr/>
          </p:nvSpPr>
          <p:spPr>
            <a:xfrm>
              <a:off x="5845265" y="3424342"/>
              <a:ext cx="3081223" cy="1720853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 descr="Our Company – Cosette Pharma">
              <a:extLst>
                <a:ext uri="{FF2B5EF4-FFF2-40B4-BE49-F238E27FC236}">
                  <a16:creationId xmlns:a16="http://schemas.microsoft.com/office/drawing/2014/main" id="{F62F4404-F109-D707-BA45-20DBC3D4D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441" y="4062823"/>
              <a:ext cx="1627595" cy="443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2FE991-1B61-7E31-A0B7-A49C708BEB34}"/>
              </a:ext>
            </a:extLst>
          </p:cNvPr>
          <p:cNvGrpSpPr/>
          <p:nvPr/>
        </p:nvGrpSpPr>
        <p:grpSpPr>
          <a:xfrm>
            <a:off x="7679346" y="3469870"/>
            <a:ext cx="2524662" cy="1672158"/>
            <a:chOff x="3530950" y="3463679"/>
            <a:chExt cx="2524662" cy="1672158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6C0C832B-F0C9-4E88-C505-D6D6B9B2BD37}"/>
                </a:ext>
              </a:extLst>
            </p:cNvPr>
            <p:cNvSpPr/>
            <p:nvPr/>
          </p:nvSpPr>
          <p:spPr>
            <a:xfrm>
              <a:off x="3530950" y="3463679"/>
              <a:ext cx="2524662" cy="167215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Mayne Pharma - Improving patient access to life-enhancing medications">
              <a:extLst>
                <a:ext uri="{FF2B5EF4-FFF2-40B4-BE49-F238E27FC236}">
                  <a16:creationId xmlns:a16="http://schemas.microsoft.com/office/drawing/2014/main" id="{F5E711C5-2277-1050-C9CC-2FD90C937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696" y="3925614"/>
              <a:ext cx="1435392" cy="76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90A7A00-757E-A35C-425B-FF8714D034FF}"/>
              </a:ext>
            </a:extLst>
          </p:cNvPr>
          <p:cNvSpPr txBox="1"/>
          <p:nvPr/>
        </p:nvSpPr>
        <p:spPr>
          <a:xfrm>
            <a:off x="459031" y="3167937"/>
            <a:ext cx="481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Australia blocks Cossette acquisition of Mayne Pharma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32EC06-8F69-0613-B31C-528FE792376E}"/>
              </a:ext>
            </a:extLst>
          </p:cNvPr>
          <p:cNvSpPr txBox="1"/>
          <p:nvPr/>
        </p:nvSpPr>
        <p:spPr>
          <a:xfrm>
            <a:off x="459031" y="4187954"/>
            <a:ext cx="4819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Turkey fines 17 drugmakers for antitrust violations</a:t>
            </a:r>
          </a:p>
        </p:txBody>
      </p:sp>
      <p:pic>
        <p:nvPicPr>
          <p:cNvPr id="34" name="Picture 2" descr="Flag of Turkey - Wikipedia">
            <a:extLst>
              <a:ext uri="{FF2B5EF4-FFF2-40B4-BE49-F238E27FC236}">
                <a16:creationId xmlns:a16="http://schemas.microsoft.com/office/drawing/2014/main" id="{34B74916-0B85-E390-83C2-957D991A3B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1" t="2668" r="5028" b="716"/>
          <a:stretch>
            <a:fillRect/>
          </a:stretch>
        </p:blipFill>
        <p:spPr bwMode="auto">
          <a:xfrm>
            <a:off x="7679346" y="3467215"/>
            <a:ext cx="2532304" cy="1674232"/>
          </a:xfrm>
          <a:prstGeom prst="parallelogram">
            <a:avLst/>
          </a:prstGeom>
          <a:solidFill>
            <a:srgbClr val="E30A17"/>
          </a:solidFill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C5273A0-7B31-A4DD-57DF-30ADEEACC6A6}"/>
              </a:ext>
            </a:extLst>
          </p:cNvPr>
          <p:cNvGrpSpPr/>
          <p:nvPr/>
        </p:nvGrpSpPr>
        <p:grpSpPr>
          <a:xfrm>
            <a:off x="8663396" y="5186290"/>
            <a:ext cx="3081223" cy="1691344"/>
            <a:chOff x="9806780" y="3450420"/>
            <a:chExt cx="3081223" cy="1691344"/>
          </a:xfrm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45F6DF0E-E1BA-9D5F-4D36-AC0815668151}"/>
                </a:ext>
              </a:extLst>
            </p:cNvPr>
            <p:cNvSpPr/>
            <p:nvPr/>
          </p:nvSpPr>
          <p:spPr>
            <a:xfrm>
              <a:off x="9806780" y="3450420"/>
              <a:ext cx="3081223" cy="169134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Turkish Competition Authority - Wikipedia">
              <a:extLst>
                <a:ext uri="{FF2B5EF4-FFF2-40B4-BE49-F238E27FC236}">
                  <a16:creationId xmlns:a16="http://schemas.microsoft.com/office/drawing/2014/main" id="{E3A4E966-5E43-3F59-10EA-1489DF95D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4066" y="3975752"/>
              <a:ext cx="1686650" cy="62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B0BA64A-44D4-9C40-7AAD-65E53089D009}"/>
              </a:ext>
            </a:extLst>
          </p:cNvPr>
          <p:cNvSpPr txBox="1"/>
          <p:nvPr/>
        </p:nvSpPr>
        <p:spPr>
          <a:xfrm>
            <a:off x="459031" y="2147920"/>
            <a:ext cx="563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blocks generic drug data amid quality and fraud concerns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765AE53-F465-36DB-E279-10B8403B8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9" t="-3379" r="-1"/>
          <a:stretch>
            <a:fillRect/>
          </a:stretch>
        </p:blipFill>
        <p:spPr bwMode="auto">
          <a:xfrm>
            <a:off x="8113242" y="1742763"/>
            <a:ext cx="2350195" cy="1685407"/>
          </a:xfrm>
          <a:prstGeom prst="parallelogram">
            <a:avLst/>
          </a:prstGeom>
          <a:solidFill>
            <a:srgbClr val="DE280F"/>
          </a:solidFill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C17EA8C3-F368-7DBF-5FCB-815F873B5943}"/>
              </a:ext>
            </a:extLst>
          </p:cNvPr>
          <p:cNvSpPr txBox="1">
            <a:spLocks/>
          </p:cNvSpPr>
          <p:nvPr/>
        </p:nvSpPr>
        <p:spPr>
          <a:xfrm>
            <a:off x="498936" y="-1659932"/>
            <a:ext cx="6057385" cy="2302716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spc="800">
                <a:solidFill>
                  <a:schemeClr val="bg1">
                    <a:alpha val="0"/>
                  </a:schemeClr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INTERNATIONAL COMPLIANCE</a:t>
            </a:r>
          </a:p>
        </p:txBody>
      </p:sp>
    </p:spTree>
    <p:extLst>
      <p:ext uri="{BB962C8B-B14F-4D97-AF65-F5344CB8AC3E}">
        <p14:creationId xmlns:p14="http://schemas.microsoft.com/office/powerpoint/2010/main" val="66675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9000">
        <p159:morph option="byObject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4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4B0B1-5F79-24E7-EA6B-F5629496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3D93D06A-608F-44AD-A9AC-BCB744193479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BED110-D28D-FB54-9327-E29771976DA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3AB0A5-D08E-3B5B-702E-CB1C71C74832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BF0A47E7-D152-8E03-2C9E-05724A67BDDC}"/>
              </a:ext>
            </a:extLst>
          </p:cNvPr>
          <p:cNvSpPr/>
          <p:nvPr/>
        </p:nvSpPr>
        <p:spPr>
          <a:xfrm>
            <a:off x="7232872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AA150-A1DB-F561-CDEE-9EAE7EE01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0408" y="5183870"/>
            <a:ext cx="1777835" cy="1708152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F2BA5-818E-EFB9-C9DE-9D6EB3955B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360DC-DF90-C3BA-2709-E37BF7DE66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9027" y="-1287"/>
            <a:ext cx="3081223" cy="1705817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3F99D-F137-8AC1-10A2-E4AE3BD09C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0193" y="-1287"/>
            <a:ext cx="3081223" cy="1705817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B60FCB-2070-9496-7F0A-3B7CD54B66E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BC7D30-2BED-5320-AE72-E3459A7E4EE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7BC169-5FA9-FD0F-99B3-BD5F79AC6E4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9368" y="3464813"/>
            <a:ext cx="2888072" cy="1680824"/>
          </a:xfrm>
          <a:prstGeom prst="parallelogram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D16FCE-789D-95A8-46A3-5E977B9E9D4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7596" y="5184903"/>
            <a:ext cx="3056078" cy="1680873"/>
          </a:xfrm>
          <a:prstGeom prst="parallelogram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7A9F2D5-502C-B34A-F3A1-43B67FA93B7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026" y="3464813"/>
            <a:ext cx="2511803" cy="1680824"/>
          </a:xfrm>
          <a:prstGeom prst="parallelogram">
            <a:avLst/>
          </a:prstGeom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5581DC5F-659B-59AB-4CDE-434832560B1D}"/>
              </a:ext>
            </a:extLst>
          </p:cNvPr>
          <p:cNvSpPr/>
          <p:nvPr/>
        </p:nvSpPr>
        <p:spPr>
          <a:xfrm>
            <a:off x="6765653" y="-4425"/>
            <a:ext cx="7400051" cy="6934679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A244A2-59C0-784D-5FA7-635432FF2AE0}"/>
              </a:ext>
            </a:extLst>
          </p:cNvPr>
          <p:cNvSpPr txBox="1"/>
          <p:nvPr/>
        </p:nvSpPr>
        <p:spPr>
          <a:xfrm>
            <a:off x="438351" y="2560621"/>
            <a:ext cx="6729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UK, France, and Switzerland launch global corruption task force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E599E3-D97C-0EB0-9302-099ABC9CA221}"/>
              </a:ext>
            </a:extLst>
          </p:cNvPr>
          <p:cNvSpPr txBox="1"/>
          <p:nvPr/>
        </p:nvSpPr>
        <p:spPr>
          <a:xfrm>
            <a:off x="432882" y="2031342"/>
            <a:ext cx="6031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EU finalizes pharma legislation overhaul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902B6F97-1BDE-BFBB-1321-DE6F4B07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9027" y="-2422"/>
            <a:ext cx="3078590" cy="169927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Flag of France | History &amp; Meaning ...">
            <a:extLst>
              <a:ext uri="{FF2B5EF4-FFF2-40B4-BE49-F238E27FC236}">
                <a16:creationId xmlns:a16="http://schemas.microsoft.com/office/drawing/2014/main" id="{0A945AC1-D169-AA86-7B52-F807E1FD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5" t="318" r="-34849" b="628"/>
          <a:stretch>
            <a:fillRect/>
          </a:stretch>
        </p:blipFill>
        <p:spPr bwMode="auto">
          <a:xfrm>
            <a:off x="10081503" y="1741546"/>
            <a:ext cx="3056079" cy="1690542"/>
          </a:xfrm>
          <a:prstGeom prst="parallelogram">
            <a:avLst/>
          </a:prstGeom>
          <a:solidFill>
            <a:srgbClr val="002553"/>
          </a:solidFill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2924050D-A64C-31B5-3D2B-EA2A79198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9102" y="3464812"/>
            <a:ext cx="2511803" cy="1680823"/>
          </a:xfrm>
          <a:prstGeom prst="parallelogram">
            <a:avLst/>
          </a:prstGeom>
          <a:solidFill>
            <a:srgbClr val="FB0304"/>
          </a:solidFill>
        </p:spPr>
      </p:pic>
      <p:pic>
        <p:nvPicPr>
          <p:cNvPr id="43" name="Picture 8" descr="Flag of Europe - Wikipedia">
            <a:extLst>
              <a:ext uri="{FF2B5EF4-FFF2-40B4-BE49-F238E27FC236}">
                <a16:creationId xmlns:a16="http://schemas.microsoft.com/office/drawing/2014/main" id="{D16F7CC8-C0E7-A87A-A6CF-914BAFA05A5A}"/>
              </a:ext>
            </a:extLst>
          </p:cNvPr>
          <p:cNvPicPr>
            <a:picLocks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0" r="3955"/>
          <a:stretch>
            <a:fillRect/>
          </a:stretch>
        </p:blipFill>
        <p:spPr bwMode="auto">
          <a:xfrm>
            <a:off x="8115484" y="1737334"/>
            <a:ext cx="2350195" cy="1700784"/>
          </a:xfrm>
          <a:prstGeom prst="parallelogram">
            <a:avLst/>
          </a:prstGeom>
          <a:solidFill>
            <a:srgbClr val="003399"/>
          </a:solidFill>
        </p:spPr>
      </p:pic>
      <p:pic>
        <p:nvPicPr>
          <p:cNvPr id="48" name="Picture 6">
            <a:extLst>
              <a:ext uri="{FF2B5EF4-FFF2-40B4-BE49-F238E27FC236}">
                <a16:creationId xmlns:a16="http://schemas.microsoft.com/office/drawing/2014/main" id="{EE10BA03-57C7-A3F9-ADD5-C03E767F0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" r="820" b="13199"/>
          <a:stretch>
            <a:fillRect/>
          </a:stretch>
        </p:blipFill>
        <p:spPr bwMode="auto">
          <a:xfrm>
            <a:off x="9819368" y="3464866"/>
            <a:ext cx="2871384" cy="168601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B65244F-BC08-8C79-6115-201EB3A6FB45}"/>
              </a:ext>
            </a:extLst>
          </p:cNvPr>
          <p:cNvSpPr txBox="1"/>
          <p:nvPr/>
        </p:nvSpPr>
        <p:spPr>
          <a:xfrm>
            <a:off x="432882" y="3348324"/>
            <a:ext cx="6316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China expands unfair competition law’s scope for digital practices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514B19-FC4A-77FF-79DA-41A7B782444E}"/>
              </a:ext>
            </a:extLst>
          </p:cNvPr>
          <p:cNvSpPr txBox="1"/>
          <p:nvPr/>
        </p:nvSpPr>
        <p:spPr>
          <a:xfrm>
            <a:off x="444004" y="4136027"/>
            <a:ext cx="6304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Singapore updates risk classification guidance for Software as Medical Device (SaMD)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FD537D8D-8312-C472-6428-B767C39E5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38" t="-3379" r="-7403"/>
          <a:stretch>
            <a:fillRect/>
          </a:stretch>
        </p:blipFill>
        <p:spPr bwMode="auto">
          <a:xfrm>
            <a:off x="7692950" y="3464441"/>
            <a:ext cx="2511803" cy="1685407"/>
          </a:xfrm>
          <a:prstGeom prst="parallelogram">
            <a:avLst/>
          </a:prstGeom>
          <a:solidFill>
            <a:srgbClr val="DE280F"/>
          </a:solidFill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66CAA19-0AEC-4760-623A-A3860F753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9" t="1706" r="354" b="-1"/>
          <a:stretch>
            <a:fillRect/>
          </a:stretch>
        </p:blipFill>
        <p:spPr bwMode="auto">
          <a:xfrm>
            <a:off x="7696026" y="3447344"/>
            <a:ext cx="2521883" cy="1706073"/>
          </a:xfrm>
          <a:prstGeom prst="parallelogram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A8073-F269-7E22-E54D-2D04F2C84AB4}"/>
              </a:ext>
            </a:extLst>
          </p:cNvPr>
          <p:cNvSpPr txBox="1"/>
          <p:nvPr/>
        </p:nvSpPr>
        <p:spPr>
          <a:xfrm>
            <a:off x="447650" y="4923730"/>
            <a:ext cx="596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Pakistan issues final guidance on biologic product traceability</a:t>
            </a:r>
          </a:p>
        </p:txBody>
      </p:sp>
    </p:spTree>
    <p:extLst>
      <p:ext uri="{BB962C8B-B14F-4D97-AF65-F5344CB8AC3E}">
        <p14:creationId xmlns:p14="http://schemas.microsoft.com/office/powerpoint/2010/main" val="32206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500"/>
    </mc:Choice>
    <mc:Fallback xmlns="">
      <p:transition advClick="0" advTm="1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xit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9" grpId="0"/>
      <p:bldP spid="49" grpId="1"/>
      <p:bldP spid="51" grpId="0"/>
      <p:bldP spid="51" grpId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0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D3D12-FA11-5932-1CF8-68D474A0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52D4AE3A-EE91-D70B-A0B0-DB573889F99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C392FF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63C42-1D22-32F9-6176-131034B3187A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" spc="50">
                <a:solidFill>
                  <a:srgbClr val="D4ADFF"/>
                </a:solidFill>
                <a:latin typeface="Avenir Next LT Pro Light" panose="020B0304020202020204" pitchFamily="34" charset="77"/>
                <a:cs typeface="Gill Sans Light" panose="020B0302020104020203" pitchFamily="34" charset="-79"/>
              </a:rPr>
              <a:t>International Compliance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E74DF-7DC5-FC2E-E70E-2A2C9EF439F7}"/>
              </a:ext>
            </a:extLst>
          </p:cNvPr>
          <p:cNvSpPr txBox="1"/>
          <p:nvPr/>
        </p:nvSpPr>
        <p:spPr>
          <a:xfrm>
            <a:off x="447650" y="714469"/>
            <a:ext cx="5151291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cap="none" spc="3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COMPLIANCE UPDATES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18DD9C3-07FA-F2CF-C9E4-64ECF892D9F3}"/>
              </a:ext>
            </a:extLst>
          </p:cNvPr>
          <p:cNvSpPr/>
          <p:nvPr/>
        </p:nvSpPr>
        <p:spPr>
          <a:xfrm>
            <a:off x="7232872" y="0"/>
            <a:ext cx="6598511" cy="6858000"/>
          </a:xfrm>
          <a:prstGeom prst="parallelogram">
            <a:avLst>
              <a:gd name="adj" fmla="val 259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5FEDB-9E1C-F4AC-AB70-5198D1411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40" y="5183870"/>
            <a:ext cx="1777835" cy="1708152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578F5-6DB6-DE94-AE0D-BFB64673FB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5485" y="1736118"/>
            <a:ext cx="2350195" cy="1695518"/>
          </a:xfrm>
          <a:prstGeom prst="parallelogram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4FBA-AD1E-C1BF-5EBF-A86CD1C67E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4959" y="-1287"/>
            <a:ext cx="3081223" cy="1705817"/>
          </a:xfrm>
          <a:prstGeom prst="parallelogram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F2295-CD07-6BC2-0377-1F15B90D15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0193" y="-1287"/>
            <a:ext cx="3081223" cy="1705817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DA9C5-9E17-945D-743D-83EA6334868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81503" y="1739686"/>
            <a:ext cx="3056078" cy="1693283"/>
          </a:xfrm>
          <a:prstGeom prst="parallelogram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A5958-725A-3C2C-038F-D62BEDC6BC7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9416" y="5178359"/>
            <a:ext cx="1435391" cy="1710094"/>
          </a:xfrm>
          <a:prstGeom prst="parallelogram">
            <a:avLst>
              <a:gd name="adj" fmla="val 29738"/>
            </a:avLst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B23929-5728-157E-8AF5-FBDB92F940A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9368" y="3464813"/>
            <a:ext cx="2888072" cy="1680824"/>
          </a:xfrm>
          <a:prstGeom prst="parallelogram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53F46E-721E-6676-B3DA-F710FB665D4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3528" y="5184903"/>
            <a:ext cx="3056078" cy="1680873"/>
          </a:xfrm>
          <a:prstGeom prst="parallelogram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BE4F8B-0572-FDC1-81FD-2C16F4687DF5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1958" y="3464813"/>
            <a:ext cx="2511803" cy="1680824"/>
          </a:xfrm>
          <a:prstGeom prst="parallelogram">
            <a:avLst/>
          </a:prstGeom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2CC11242-3752-861E-4CFC-DDDB4517C8BE}"/>
              </a:ext>
            </a:extLst>
          </p:cNvPr>
          <p:cNvSpPr/>
          <p:nvPr/>
        </p:nvSpPr>
        <p:spPr>
          <a:xfrm>
            <a:off x="6779302" y="-1135"/>
            <a:ext cx="7400051" cy="6889587"/>
          </a:xfrm>
          <a:prstGeom prst="parallelogram">
            <a:avLst>
              <a:gd name="adj" fmla="val 25906"/>
            </a:avLst>
          </a:prstGeom>
          <a:solidFill>
            <a:srgbClr val="0200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32B8E-C9E5-7B04-9E22-453CA14034EE}"/>
              </a:ext>
            </a:extLst>
          </p:cNvPr>
          <p:cNvSpPr txBox="1"/>
          <p:nvPr/>
        </p:nvSpPr>
        <p:spPr>
          <a:xfrm>
            <a:off x="484768" y="2232218"/>
            <a:ext cx="4927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ABPI reinstates Novo Nordisk following suspensions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9B3D014-D0AA-ED5D-0846-0258389D6419}"/>
              </a:ext>
            </a:extLst>
          </p:cNvPr>
          <p:cNvGrpSpPr/>
          <p:nvPr/>
        </p:nvGrpSpPr>
        <p:grpSpPr>
          <a:xfrm>
            <a:off x="7681958" y="3469869"/>
            <a:ext cx="2511803" cy="1681592"/>
            <a:chOff x="10108798" y="1747827"/>
            <a:chExt cx="2511803" cy="1681592"/>
          </a:xfrm>
        </p:grpSpPr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C852EE5A-B1CD-A2C9-C3B6-8FA69061CE29}"/>
                </a:ext>
              </a:extLst>
            </p:cNvPr>
            <p:cNvSpPr/>
            <p:nvPr/>
          </p:nvSpPr>
          <p:spPr>
            <a:xfrm>
              <a:off x="10108798" y="1747827"/>
              <a:ext cx="2511803" cy="1681592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2" descr="Novo Nordisk - Wikipedia">
              <a:extLst>
                <a:ext uri="{FF2B5EF4-FFF2-40B4-BE49-F238E27FC236}">
                  <a16:creationId xmlns:a16="http://schemas.microsoft.com/office/drawing/2014/main" id="{3D140AE7-C47D-AB30-FCFA-133B93FEC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679" y="2035295"/>
              <a:ext cx="1496039" cy="109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" descr="GSK Logo and symbol, meaning, history, PNG, brand">
            <a:extLst>
              <a:ext uri="{FF2B5EF4-FFF2-40B4-BE49-F238E27FC236}">
                <a16:creationId xmlns:a16="http://schemas.microsoft.com/office/drawing/2014/main" id="{A8BCC9E4-1DA5-CA43-094F-C7527FCE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458" t="-58470" r="-34458" b="-59053"/>
          <a:stretch>
            <a:fillRect/>
          </a:stretch>
        </p:blipFill>
        <p:spPr bwMode="auto">
          <a:xfrm>
            <a:off x="8115485" y="1733554"/>
            <a:ext cx="2350195" cy="1702382"/>
          </a:xfrm>
          <a:prstGeom prst="parallelogram">
            <a:avLst/>
          </a:prstGeom>
          <a:solidFill>
            <a:schemeClr val="bg1"/>
          </a:solidFill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AD8723E-52FF-338B-1928-6862C557D58B}"/>
              </a:ext>
            </a:extLst>
          </p:cNvPr>
          <p:cNvSpPr txBox="1"/>
          <p:nvPr/>
        </p:nvSpPr>
        <p:spPr>
          <a:xfrm>
            <a:off x="459031" y="3165531"/>
            <a:ext cx="5611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pc="-10">
                <a:solidFill>
                  <a:schemeClr val="bg1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GSK successfully appeals PMCPA ruling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F3AFD51-24D7-D8C7-8ED8-644517E8361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53" t="-64877" r="-42187" b="-93488"/>
          <a:stretch>
            <a:fillRect/>
          </a:stretch>
        </p:blipFill>
        <p:spPr>
          <a:xfrm>
            <a:off x="9819366" y="3468345"/>
            <a:ext cx="2888073" cy="1675992"/>
          </a:xfrm>
          <a:prstGeom prst="parallelogram">
            <a:avLst/>
          </a:prstGeom>
          <a:solidFill>
            <a:schemeClr val="bg1"/>
          </a:solidFill>
        </p:spPr>
      </p:pic>
      <p:pic>
        <p:nvPicPr>
          <p:cNvPr id="55" name="Picture 2" descr="The Association of the British Pharmaceutical Industry">
            <a:extLst>
              <a:ext uri="{FF2B5EF4-FFF2-40B4-BE49-F238E27FC236}">
                <a16:creationId xmlns:a16="http://schemas.microsoft.com/office/drawing/2014/main" id="{A61A21DD-F9E6-EA95-BCBC-A4B88A35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818" t="-16376" r="-83646" b="-21839"/>
          <a:stretch>
            <a:fillRect/>
          </a:stretch>
        </p:blipFill>
        <p:spPr bwMode="auto">
          <a:xfrm>
            <a:off x="10081503" y="1730019"/>
            <a:ext cx="3081224" cy="1704884"/>
          </a:xfrm>
          <a:prstGeom prst="parallelogram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948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5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42740D-F1FB-4205-D9E3-233193730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53F62C-19AF-ED5C-3809-BC919B5BA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32" r="7332"/>
          <a:stretch>
            <a:fillRect/>
          </a:stretch>
        </p:blipFill>
        <p:spPr>
          <a:xfrm>
            <a:off x="-22413" y="0"/>
            <a:ext cx="1223682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E0AF7A-E57C-8623-B786-EF4166012D1A}"/>
              </a:ext>
            </a:extLst>
          </p:cNvPr>
          <p:cNvSpPr txBox="1">
            <a:spLocks/>
          </p:cNvSpPr>
          <p:nvPr/>
        </p:nvSpPr>
        <p:spPr>
          <a:xfrm>
            <a:off x="658426" y="1582776"/>
            <a:ext cx="7342574" cy="2440340"/>
          </a:xfrm>
          <a:prstGeom prst="rect">
            <a:avLst/>
          </a:prstGeom>
          <a:effectLst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4621B05C-56D4-6219-F4DE-D670FA24E1E6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chemeClr val="accent5">
                    <a:lumMod val="40000"/>
                    <a:lumOff val="60000"/>
                  </a:schemeClr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7BC35F-1020-1BBA-F46B-305DF97D1E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7" t="10211" r="39223"/>
          <a:stretch>
            <a:fillRect/>
          </a:stretch>
        </p:blipFill>
        <p:spPr>
          <a:xfrm>
            <a:off x="-7567367" y="-1"/>
            <a:ext cx="4908176" cy="6858001"/>
          </a:xfrm>
          <a:prstGeom prst="parallelogram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E3974-B551-5DF6-F9BA-EAD6BF27D1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2" t="8615" r="28021" b="12923"/>
          <a:stretch>
            <a:fillRect/>
          </a:stretch>
        </p:blipFill>
        <p:spPr>
          <a:xfrm>
            <a:off x="-23202268" y="-1"/>
            <a:ext cx="4908176" cy="6858001"/>
          </a:xfrm>
          <a:prstGeom prst="parallelogram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AE1A80-4BD3-6876-E1FB-41866E08FC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0" r="32281"/>
          <a:stretch>
            <a:fillRect/>
          </a:stretch>
        </p:blipFill>
        <p:spPr>
          <a:xfrm>
            <a:off x="-38643597" y="-1"/>
            <a:ext cx="3558219" cy="6858001"/>
          </a:xfrm>
          <a:prstGeom prst="parallelogram">
            <a:avLst>
              <a:gd name="adj" fmla="val 3407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DB512-5E18-8D9B-165F-966431E929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5" t="356" r="27279" b="12327"/>
          <a:stretch>
            <a:fillRect/>
          </a:stretch>
        </p:blipFill>
        <p:spPr>
          <a:xfrm>
            <a:off x="-53580659" y="-1"/>
            <a:ext cx="3053952" cy="6858001"/>
          </a:xfrm>
          <a:prstGeom prst="parallelogram">
            <a:avLst>
              <a:gd name="adj" fmla="val 38316"/>
            </a:avLst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DAF0A32-BD89-5918-A7FB-7E74A8F7B8D2}"/>
              </a:ext>
            </a:extLst>
          </p:cNvPr>
          <p:cNvSpPr txBox="1">
            <a:spLocks/>
          </p:cNvSpPr>
          <p:nvPr/>
        </p:nvSpPr>
        <p:spPr>
          <a:xfrm>
            <a:off x="682356" y="2576566"/>
            <a:ext cx="8133031" cy="1446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bg1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FDA approved </a:t>
            </a:r>
            <a:r>
              <a:rPr lang="en-US" sz="4400">
                <a:solidFill>
                  <a:schemeClr val="accent2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58 novel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accent2">
                    <a:alpha val="0"/>
                  </a:schemeClr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drugs and biologics…</a:t>
            </a:r>
            <a:endParaRPr lang="en-US" sz="4400">
              <a:solidFill>
                <a:schemeClr val="accent2">
                  <a:alpha val="0"/>
                </a:schemeClr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00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2223F-2F34-0BEE-780F-765896C8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1C779-6DC8-2502-F5CD-76C49F0F40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7" t="10211" r="39223"/>
          <a:stretch>
            <a:fillRect/>
          </a:stretch>
        </p:blipFill>
        <p:spPr>
          <a:xfrm>
            <a:off x="9864036" y="-1"/>
            <a:ext cx="4908176" cy="6858001"/>
          </a:xfrm>
          <a:prstGeom prst="parallelogram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7247F-C270-407D-5A1C-B4B47DD14E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42" t="8615" r="28021" b="12923"/>
          <a:stretch>
            <a:fillRect/>
          </a:stretch>
        </p:blipFill>
        <p:spPr>
          <a:xfrm>
            <a:off x="6459558" y="-1"/>
            <a:ext cx="4908176" cy="6858001"/>
          </a:xfrm>
          <a:prstGeom prst="parallelogram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E7038-A2BE-A23C-3A74-74804DBB4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0" r="32281"/>
          <a:stretch>
            <a:fillRect/>
          </a:stretch>
        </p:blipFill>
        <p:spPr>
          <a:xfrm>
            <a:off x="5853402" y="-1"/>
            <a:ext cx="3558219" cy="6858001"/>
          </a:xfrm>
          <a:prstGeom prst="parallelogram">
            <a:avLst>
              <a:gd name="adj" fmla="val 34070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A82E7-3995-DEC8-2056-2A171965E3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55" t="356" r="27279" b="12327"/>
          <a:stretch>
            <a:fillRect/>
          </a:stretch>
        </p:blipFill>
        <p:spPr>
          <a:xfrm>
            <a:off x="4432477" y="-1"/>
            <a:ext cx="3053952" cy="6858001"/>
          </a:xfrm>
          <a:prstGeom prst="parallelogram">
            <a:avLst>
              <a:gd name="adj" fmla="val 3831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728142-21BB-E71D-380C-14862535CA8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6AF3DE76-C362-6CF9-6E4E-A0DB21F09456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0A066C-1015-893F-1F12-C1E115D8C84F}"/>
              </a:ext>
            </a:extLst>
          </p:cNvPr>
          <p:cNvSpPr txBox="1">
            <a:spLocks/>
          </p:cNvSpPr>
          <p:nvPr/>
        </p:nvSpPr>
        <p:spPr>
          <a:xfrm>
            <a:off x="675130" y="2028615"/>
            <a:ext cx="4007298" cy="25545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AvenirNext LT Pro Regular" panose="020B0503020202020204" pitchFamily="34" charset="77"/>
                <a:cs typeface="Gill Sans" panose="020B0502020104020203" pitchFamily="34" charset="-79"/>
              </a:rPr>
              <a:t>FDA approved </a:t>
            </a:r>
            <a:r>
              <a:rPr lang="en-US" sz="4000">
                <a:solidFill>
                  <a:srgbClr val="00B0F0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58 novel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B0F0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drugs and biologics…</a:t>
            </a:r>
            <a:endParaRPr lang="en-US" sz="4000">
              <a:solidFill>
                <a:srgbClr val="00B0F0"/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068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2C2D-CB02-BB09-A964-A54D99A7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D87AD4-5E56-3E00-9018-F9BE57AAC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44" t="15041" r="46088"/>
          <a:stretch>
            <a:fillRect/>
          </a:stretch>
        </p:blipFill>
        <p:spPr>
          <a:xfrm>
            <a:off x="10119459" y="631988"/>
            <a:ext cx="2725917" cy="4134809"/>
          </a:xfrm>
          <a:prstGeom prst="parallelogram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14189C-1565-0D19-4F5E-020CF61EF4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02" t="11208" r="23561" b="16790"/>
          <a:stretch>
            <a:fillRect/>
          </a:stretch>
        </p:blipFill>
        <p:spPr>
          <a:xfrm>
            <a:off x="7950921" y="2032677"/>
            <a:ext cx="2725917" cy="3495209"/>
          </a:xfrm>
          <a:prstGeom prst="parallelogram">
            <a:avLst>
              <a:gd name="adj" fmla="val 2133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9FE0F4-1061-936A-527E-5F559AD0D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6" t="19112" r="14824" b="11116"/>
          <a:stretch>
            <a:fillRect/>
          </a:stretch>
        </p:blipFill>
        <p:spPr>
          <a:xfrm>
            <a:off x="7371964" y="1154714"/>
            <a:ext cx="1941915" cy="1385888"/>
          </a:xfrm>
          <a:prstGeom prst="parallelogram">
            <a:avLst>
              <a:gd name="adj" fmla="val 19784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4F24E6-B8EA-D8E0-B83F-A0ADB0DC0C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88" t="6611" r="20627" b="51956"/>
          <a:stretch>
            <a:fillRect/>
          </a:stretch>
        </p:blipFill>
        <p:spPr>
          <a:xfrm>
            <a:off x="8964941" y="4130624"/>
            <a:ext cx="2905093" cy="2144397"/>
          </a:xfrm>
          <a:prstGeom prst="parallelogram">
            <a:avLst>
              <a:gd name="adj" fmla="val 1887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9BD66-CA95-8507-43D9-E8F57D05106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CC7A8D9E-A2D6-8DD7-49B0-F8AA5E1AA702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37E1FB-A445-2F7E-7B84-8032A613B3EF}"/>
              </a:ext>
            </a:extLst>
          </p:cNvPr>
          <p:cNvSpPr txBox="1"/>
          <p:nvPr/>
        </p:nvSpPr>
        <p:spPr>
          <a:xfrm>
            <a:off x="849925" y="1513964"/>
            <a:ext cx="5597422" cy="368145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00B0F0"/>
              </a:buClr>
            </a:pPr>
            <a:r>
              <a:rPr lang="en-US" sz="3200" b="1" spc="-20">
                <a:latin typeface="AvenirNext LT Pro Regular" panose="020B0503020202020204" pitchFamily="34" charset="77"/>
                <a:cs typeface="Arial" panose="020B0604020202020204" pitchFamily="34" charset="0"/>
              </a:rPr>
              <a:t>20 first-in-class treatments including: </a:t>
            </a:r>
          </a:p>
          <a:p>
            <a:pPr marL="347663" indent="-347663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Non-cystic fibrosis bronchiectasis</a:t>
            </a:r>
          </a:p>
          <a:p>
            <a:pPr marL="347663" marR="0" lvl="0" indent="-347663" defTabSz="914400" rtl="0" eaLnBrk="1" fontAlgn="auto" latinLnBrk="0" hangingPunct="1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SzTx/>
              <a:buFont typeface="System Font Regular"/>
              <a:buChar char="▹"/>
              <a:defRPr/>
            </a:pPr>
            <a:r>
              <a:rPr kumimoji="0" lang="en-US" sz="2400" u="none" strike="noStrike" kern="1200" cap="none" spc="-20" normalizeH="0" baseline="0" noProof="0">
                <a:ln>
                  <a:noFill/>
                </a:ln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IGA neuropathy</a:t>
            </a:r>
          </a:p>
          <a:p>
            <a:pPr marL="347663" marR="0" lvl="0" indent="-347663" defTabSz="914400" rtl="0" eaLnBrk="1" fontAlgn="auto" latinLnBrk="0" hangingPunct="1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SzTx/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Moderate to severe pain (non-opioid)</a:t>
            </a:r>
            <a:endParaRPr kumimoji="0" lang="en-US" sz="2400" u="none" strike="noStrike" kern="1200" cap="none" spc="-20" normalizeH="0" baseline="0" noProof="0">
              <a:ln>
                <a:noFill/>
              </a:ln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347663" lvl="0" indent="-347663">
              <a:lnSpc>
                <a:spcPct val="105000"/>
              </a:lnSpc>
              <a:spcAft>
                <a:spcPts val="2000"/>
              </a:spcAft>
              <a:buClr>
                <a:srgbClr val="00B0F0"/>
              </a:buClr>
              <a:buFont typeface="System Font Regular"/>
              <a:buChar char="▹"/>
              <a:defRPr/>
            </a:pPr>
            <a:r>
              <a:rPr lang="en-US" sz="24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Dry eye disease</a:t>
            </a:r>
            <a:endParaRPr kumimoji="0" lang="en-US" sz="2400" u="none" strike="noStrike" kern="1200" cap="none" spc="-20" normalizeH="0" baseline="0" noProof="0">
              <a:ln>
                <a:noFill/>
              </a:ln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55845-3624-3BB8-989D-3161E03E70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l="24792" t="2864" r="8916" b="30022"/>
          <a:stretch>
            <a:fillRect/>
          </a:stretch>
        </p:blipFill>
        <p:spPr>
          <a:xfrm>
            <a:off x="8388564" y="2425315"/>
            <a:ext cx="2725917" cy="4134809"/>
          </a:xfrm>
          <a:prstGeom prst="parallelogram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21836-48D6-8284-4AF6-29607E2755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rcRect l="26143" t="2837" r="9315" b="20976"/>
          <a:stretch>
            <a:fillRect/>
          </a:stretch>
        </p:blipFill>
        <p:spPr>
          <a:xfrm>
            <a:off x="8268830" y="3402273"/>
            <a:ext cx="2725917" cy="2144397"/>
          </a:xfrm>
          <a:prstGeom prst="parallelogram">
            <a:avLst>
              <a:gd name="adj" fmla="val 1887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D2618-D0A5-CAEC-9DFF-7FACF342058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rcRect l="16011" t="22385" r="32287" b="22268"/>
          <a:stretch>
            <a:fillRect/>
          </a:stretch>
        </p:blipFill>
        <p:spPr>
          <a:xfrm flipH="1">
            <a:off x="7130797" y="1344047"/>
            <a:ext cx="1941915" cy="1385888"/>
          </a:xfrm>
          <a:prstGeom prst="parallelogram">
            <a:avLst>
              <a:gd name="adj" fmla="val 19784"/>
            </a:avLst>
          </a:prstGeom>
        </p:spPr>
      </p:pic>
    </p:spTree>
    <p:extLst>
      <p:ext uri="{BB962C8B-B14F-4D97-AF65-F5344CB8AC3E}">
        <p14:creationId xmlns:p14="http://schemas.microsoft.com/office/powerpoint/2010/main" val="2211172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750">
        <p159:morph option="byObject"/>
      </p:transition>
    </mc:Choice>
    <mc:Fallback xmlns="">
      <p:transition spd="slow" advClick="0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20F1C-5298-550A-BC7E-135ADD225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468B76-562C-0D1E-59EB-ADA1618D4A36}"/>
              </a:ext>
            </a:extLst>
          </p:cNvPr>
          <p:cNvSpPr txBox="1"/>
          <p:nvPr/>
        </p:nvSpPr>
        <p:spPr>
          <a:xfrm>
            <a:off x="1592624" y="2220104"/>
            <a:ext cx="4112023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Barth syndrome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Ovarian cancer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Acromegaly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Neurofibromatosis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Idiopathic pulmonary fibrosis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Acute myeloid lymphoma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Nasopharyngeal carcinoma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Midline glioma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Generalized myasthenia gravis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Phenylketonuria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Hereditary angioedema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Thymidine kinase 2 deficiency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Stem cell transplants 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Hemophilia</a:t>
            </a:r>
          </a:p>
          <a:p>
            <a:pPr algn="ctr">
              <a:spcBef>
                <a:spcPts val="600"/>
              </a:spcBef>
              <a:buClr>
                <a:srgbClr val="00B0F0"/>
              </a:buClr>
            </a:pPr>
            <a:r>
              <a:rPr lang="en-US" sz="2200" spc="-20">
                <a:latin typeface="AvenirNext LT Pro Regular" panose="020B0503020202020204" pitchFamily="34" charset="77"/>
                <a:cs typeface="Arial" panose="020B0604020202020204" pitchFamily="34" charset="0"/>
              </a:rPr>
              <a:t>and others</a:t>
            </a:r>
            <a:endParaRPr lang="en-US" sz="2200">
              <a:latin typeface="AvenirNext LT Pro Regular" panose="020B05030202020202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FDE74-52E9-47A5-CA23-5E72AFB3A01A}"/>
              </a:ext>
            </a:extLst>
          </p:cNvPr>
          <p:cNvSpPr/>
          <p:nvPr/>
        </p:nvSpPr>
        <p:spPr>
          <a:xfrm>
            <a:off x="0" y="0"/>
            <a:ext cx="8177544" cy="2220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53AB2-92A5-747F-61EC-496150170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92" t="2864" r="8916" b="30022"/>
          <a:stretch>
            <a:fillRect/>
          </a:stretch>
        </p:blipFill>
        <p:spPr>
          <a:xfrm>
            <a:off x="10119459" y="631988"/>
            <a:ext cx="2725917" cy="4134809"/>
          </a:xfrm>
          <a:prstGeom prst="parallelogram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86C77F-49F9-9F7C-D8F6-531BC382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95" t="11208" r="40268" b="16790"/>
          <a:stretch>
            <a:fillRect/>
          </a:stretch>
        </p:blipFill>
        <p:spPr>
          <a:xfrm>
            <a:off x="11661593" y="2772411"/>
            <a:ext cx="2725917" cy="3495209"/>
          </a:xfrm>
          <a:prstGeom prst="parallelogram">
            <a:avLst>
              <a:gd name="adj" fmla="val 21331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1D47D-40B6-7352-F03F-0696EF0E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43" t="2837" r="9315" b="20976"/>
          <a:stretch>
            <a:fillRect/>
          </a:stretch>
        </p:blipFill>
        <p:spPr>
          <a:xfrm>
            <a:off x="9072712" y="4123223"/>
            <a:ext cx="2725917" cy="2144397"/>
          </a:xfrm>
          <a:prstGeom prst="parallelogram">
            <a:avLst>
              <a:gd name="adj" fmla="val 18876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30716-9571-8C59-0202-4EF33A66C7AF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EF484E83-4261-9C21-3A07-BAE27B4A3CA8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900" spc="20">
                <a:solidFill>
                  <a:srgbClr val="00B0F0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900" spc="20"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F9FBF-6D94-50DD-5662-80F37A5351CC}"/>
              </a:ext>
            </a:extLst>
          </p:cNvPr>
          <p:cNvSpPr txBox="1"/>
          <p:nvPr/>
        </p:nvSpPr>
        <p:spPr>
          <a:xfrm>
            <a:off x="849924" y="1513964"/>
            <a:ext cx="6522039" cy="58022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105000"/>
              </a:lnSpc>
              <a:spcBef>
                <a:spcPts val="2000"/>
              </a:spcBef>
              <a:spcAft>
                <a:spcPts val="2000"/>
              </a:spcAft>
              <a:buClr>
                <a:srgbClr val="00B0F0"/>
              </a:buClr>
            </a:pPr>
            <a:r>
              <a:rPr lang="en-US" sz="3200" b="1" spc="-20">
                <a:latin typeface="AvenirNext LT Pro Regular" panose="020B0503020202020204" pitchFamily="34" charset="77"/>
                <a:cs typeface="Arial" panose="020B0604020202020204" pitchFamily="34" charset="0"/>
              </a:rPr>
              <a:t>Plus 23 for rare disease including: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03D1DE-EA86-E6EE-C734-EFC640EBA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11" t="22385" r="32287" b="22268"/>
          <a:stretch>
            <a:fillRect/>
          </a:stretch>
        </p:blipFill>
        <p:spPr>
          <a:xfrm>
            <a:off x="8096320" y="3173998"/>
            <a:ext cx="1941915" cy="1385888"/>
          </a:xfrm>
          <a:prstGeom prst="parallelogram">
            <a:avLst>
              <a:gd name="adj" fmla="val 19784"/>
            </a:avLst>
          </a:prstGeom>
        </p:spPr>
      </p:pic>
    </p:spTree>
    <p:extLst>
      <p:ext uri="{BB962C8B-B14F-4D97-AF65-F5344CB8AC3E}">
        <p14:creationId xmlns:p14="http://schemas.microsoft.com/office/powerpoint/2010/main" val="327258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3000">
        <p159:morph option="byObject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98A3B-6A89-8E84-7781-0B02BDBDA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D6DA2-4C78-F68B-1901-F7C32BE1A3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2413" y="0"/>
            <a:ext cx="12236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0C521D-C245-9F49-5715-9246E258CFA6}"/>
              </a:ext>
            </a:extLst>
          </p:cNvPr>
          <p:cNvSpPr/>
          <p:nvPr/>
        </p:nvSpPr>
        <p:spPr>
          <a:xfrm>
            <a:off x="-22413" y="436099"/>
            <a:ext cx="12214413" cy="4630172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0"/>
                </a:srgbClr>
              </a:gs>
              <a:gs pos="28012">
                <a:srgbClr val="002060">
                  <a:alpha val="62204"/>
                </a:srgbClr>
              </a:gs>
              <a:gs pos="78985">
                <a:srgbClr val="002060">
                  <a:alpha val="60909"/>
                </a:srgbClr>
              </a:gs>
              <a:gs pos="55000">
                <a:srgbClr val="002060">
                  <a:alpha val="70000"/>
                </a:srgbClr>
              </a:gs>
              <a:gs pos="3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B055C-B2DA-F41D-7AC1-8F974CE907B1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746248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solidFill>
                  <a:schemeClr val="bg1"/>
                </a:solidFill>
                <a:latin typeface="Rockwell Nova" panose="02060503020205020403" pitchFamily="18" charset="0"/>
                <a:cs typeface="Gill Sans Light" panose="020B0302020104020203" pitchFamily="34" charset="-79"/>
              </a:rPr>
              <a:t>NEW DRUG APPROVALS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8BE96-1C78-1030-ECE0-00D0EB3A4BBE}"/>
              </a:ext>
            </a:extLst>
          </p:cNvPr>
          <p:cNvSpPr txBox="1">
            <a:spLocks/>
          </p:cNvSpPr>
          <p:nvPr/>
        </p:nvSpPr>
        <p:spPr>
          <a:xfrm>
            <a:off x="538181" y="2951298"/>
            <a:ext cx="10289404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4C1E"/>
                </a:solidFill>
                <a:latin typeface="AvenirNext LT Pro Regular" panose="020B0503020202020204" pitchFamily="34" charset="77"/>
                <a:cs typeface="Gill Sans" panose="020B0502020104020203" pitchFamily="34" charset="-79"/>
              </a:rPr>
              <a:t>What’s next?</a:t>
            </a:r>
            <a:endParaRPr lang="en-US" sz="4800">
              <a:solidFill>
                <a:srgbClr val="FF4C1E"/>
              </a:solidFill>
              <a:latin typeface="AvenirNext LT Pro Regular" panose="020B0503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DAE01C3-72EC-942A-26EA-DB66FECDBE84}"/>
              </a:ext>
            </a:extLst>
          </p:cNvPr>
          <p:cNvSpPr txBox="1">
            <a:spLocks/>
          </p:cNvSpPr>
          <p:nvPr/>
        </p:nvSpPr>
        <p:spPr>
          <a:xfrm>
            <a:off x="459031" y="6462531"/>
            <a:ext cx="6379210" cy="15388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2025</a:t>
            </a:r>
            <a:r>
              <a:rPr lang="en-US" sz="900" spc="2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911FB96-7255-C3BD-4B12-C37DF5A802C4}"/>
              </a:ext>
            </a:extLst>
          </p:cNvPr>
          <p:cNvSpPr txBox="1">
            <a:spLocks/>
          </p:cNvSpPr>
          <p:nvPr/>
        </p:nvSpPr>
        <p:spPr>
          <a:xfrm>
            <a:off x="6300216" y="1813521"/>
            <a:ext cx="5052481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Enforcement expands under new theories of FCA liability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55A4E3-AF90-711C-EB5B-BBF03D6177E7}"/>
              </a:ext>
            </a:extLst>
          </p:cNvPr>
          <p:cNvSpPr txBox="1">
            <a:spLocks/>
          </p:cNvSpPr>
          <p:nvPr/>
        </p:nvSpPr>
        <p:spPr>
          <a:xfrm>
            <a:off x="6300216" y="3028416"/>
            <a:ext cx="5353603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Continued emphasis on AI governance, consistency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5355393-0221-4FF0-3E39-6DAC0C0700A9}"/>
              </a:ext>
            </a:extLst>
          </p:cNvPr>
          <p:cNvSpPr txBox="1">
            <a:spLocks/>
          </p:cNvSpPr>
          <p:nvPr/>
        </p:nvSpPr>
        <p:spPr>
          <a:xfrm>
            <a:off x="6300216" y="4249979"/>
            <a:ext cx="5454127" cy="8460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 indent="-463550">
              <a:lnSpc>
                <a:spcPct val="105000"/>
              </a:lnSpc>
              <a:buClr>
                <a:srgbClr val="00B0F0"/>
              </a:buClr>
              <a:buFont typeface="System Font Regular"/>
              <a:buChar char="▷"/>
              <a:defRPr/>
            </a:pPr>
            <a:r>
              <a:rPr lang="en-US" sz="2400" b="1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Telehealth and “digital prescribing” oversight intensifies</a:t>
            </a:r>
          </a:p>
        </p:txBody>
      </p:sp>
    </p:spTree>
    <p:extLst>
      <p:ext uri="{BB962C8B-B14F-4D97-AF65-F5344CB8AC3E}">
        <p14:creationId xmlns:p14="http://schemas.microsoft.com/office/powerpoint/2010/main" val="3608918183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2A791-55B1-20E1-B76E-3D36A9D5E338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2025 At a Glance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DAAAF3B-DB4D-28B3-101F-2FF38F39C571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https://doggett.house.gov/media/in-the-news/wsj-white-house-unveils-trumprx-drug-buying-site-and-pfizer-pricing-deal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https://investor.lilly.com/news-releases/news-release-details/lilly-and-us-government-agree-expand-access-obesity-medicines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https://www.whitehouse.gov/fact-sheets/2025/11/fact-sheet-president-donald-j-trump-announces-major-developments-in-bringing-most-favored-nation-pricing-to-american-patients/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https://www.astrazeneca.com/media-centre/press-releases/2025/astrazeneca-announces-historic-agreement-with-us-government-to-lower-the-cost-of-medicines-for-american-patients.html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https://www.amcp.org/letters-statements-analysis/federal-update-trump-administration-announces-deal-bring-most-favored-nation-pricing-glp-1s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https://www.emdserono.com/us-en/company/news/press-releases/agreement-with-u-s-government-to-expand-access-to-ivf-therapies-16-10-2025.html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589F4CC-7328-021A-2A9C-CC7B3D6DC564}"/>
              </a:ext>
            </a:extLst>
          </p:cNvPr>
          <p:cNvSpPr txBox="1">
            <a:spLocks/>
          </p:cNvSpPr>
          <p:nvPr/>
        </p:nvSpPr>
        <p:spPr>
          <a:xfrm>
            <a:off x="429442" y="597135"/>
            <a:ext cx="5471526" cy="1476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https://www.lw.com/en/insights/fda-begins-crackdown-on-direct-to-consumer-pharmaceutical-advertising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https://www.whitehouse.gov/presidential-actions/2025/05/delivering-most-favored-nation-prescription-drug-pricing-to-american-patients/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https://www.taftlaw.com/news-events/law-bulletins/doj-data-security-program-full-enforcement-began-july-8/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FAD132-40F9-863A-68F1-E93510350456}"/>
              </a:ext>
            </a:extLst>
          </p:cNvPr>
          <p:cNvSpPr txBox="1">
            <a:spLocks/>
          </p:cNvSpPr>
          <p:nvPr/>
        </p:nvSpPr>
        <p:spPr>
          <a:xfrm>
            <a:off x="457198" y="1968773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Trump Administration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41BE48-480C-531D-91F8-D600B6AC4ECB}"/>
              </a:ext>
            </a:extLst>
          </p:cNvPr>
          <p:cNvSpPr txBox="1">
            <a:spLocks/>
          </p:cNvSpPr>
          <p:nvPr/>
        </p:nvSpPr>
        <p:spPr>
          <a:xfrm>
            <a:off x="6291033" y="3489234"/>
            <a:ext cx="5331966" cy="2393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https://www.whitehouse.gov/presidential-actions/2025/09/memorandum-for-the-secretary-of-health-and-human-services-the-commissioner-of-food-and-drugs/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https://www.fda.gov/news-events/press-announcements/fda-launches-crackdown-deceptive-drug-advertising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https://www.fda.gov/drugs/warning-letters-and-notice-violation-letters-pharmaceutical-companies/untitled-letters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https://www.fda.gov/inspections-compliance-enforcement-and-criminal-investigations/compliance-actions-and-activities/warning-letters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https://www.durbin.senate.gov/newsroom/press-releases/durbin-grassley-introduce-bill-to-crack-down-on-prescription-drug-advertisements-boost-price-transparency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7FAAD3E-0DFE-B6E9-694D-F74AFA57B4D3}"/>
              </a:ext>
            </a:extLst>
          </p:cNvPr>
          <p:cNvSpPr txBox="1">
            <a:spLocks/>
          </p:cNvSpPr>
          <p:nvPr/>
        </p:nvSpPr>
        <p:spPr>
          <a:xfrm>
            <a:off x="6291033" y="3134457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DTC Scrutiny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7A09610-3727-14CA-5A3A-9DDD27946942}"/>
              </a:ext>
            </a:extLst>
          </p:cNvPr>
          <p:cNvSpPr txBox="1">
            <a:spLocks/>
          </p:cNvSpPr>
          <p:nvPr/>
        </p:nvSpPr>
        <p:spPr>
          <a:xfrm>
            <a:off x="429442" y="2307326"/>
            <a:ext cx="5471526" cy="3876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https://www.federalregister.gov/presidential-documents/executive-orders/donald-trump/2025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https://www.whitehouse.gov/fact-sheets/2025/01/fact-sheet-president-donald-j-trump-launches-massive-10-to-1-deregulation-initiative/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https://www.whitehouse.gov/presidential-actions/2025/02/ensuring-accountability-for-all-agencies/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https://www.whitehouse.gov/presidential-actions/2025/02/pausing-foreign-corrupt-practices-act-enforcement-to-further-american-economic-and-national-security/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https://www.whitehouse.gov/fact-sheets/2025/09/fact-sheet-president-donald-j-trump-modifies-the-scope-of-reciprocal-tariffs-and-establishes-procedures-for-implementing-trade-deals/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https://www.fda.gov/drugs/nda-and-bla-approvals/accelerated-approval-program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https://www.fda.gov/drugs/drug-safety-and-availability/fda-announces-new-anda-prioritization-pilot-support-us-generic-drug-manufacturing-and-testing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https://www.whitehouse.gov/presidential-actions/2025/02/making-america-healthy-again-by-empowering-patients-with-clear-accurate-and-actionable-healthcare-pricing-information/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https://www.whitehouse.gov/fact-sheets/2025/12/fact-sheet-president-donald-j-trump-announces-largest-developments-to-date-in-bringing-most-favored-nation-pricing-to-american-patients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FA843-DCFD-91BD-E388-03BF1B249D2C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636C97-8EDD-3A1D-764D-64BB36731D59}"/>
                </a:ext>
              </a:extLst>
            </p:cNvPr>
            <p:cNvPicPr>
              <a:picLocks/>
            </p:cNvPicPr>
            <p:nvPr/>
          </p:nvPicPr>
          <p:blipFill>
            <a:blip r:embed="rId26" cstate="screen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908041322"/>
      </p:ext>
    </p:extLst>
  </p:cSld>
  <p:clrMapOvr>
    <a:masterClrMapping/>
  </p:clrMapOvr>
  <p:transition spd="slow" advClick="0" advTm="1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12746-965B-7F63-36D1-AFC8E6EF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8E901-3B0A-0471-5C58-AEB3ACD106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9" b="2659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23DB12-9194-9F33-C78A-580FCD79BF8F}"/>
              </a:ext>
            </a:extLst>
          </p:cNvPr>
          <p:cNvSpPr/>
          <p:nvPr/>
        </p:nvSpPr>
        <p:spPr>
          <a:xfrm rot="16200000">
            <a:off x="2653931" y="-2680071"/>
            <a:ext cx="6884139" cy="12192000"/>
          </a:xfrm>
          <a:prstGeom prst="rect">
            <a:avLst/>
          </a:prstGeom>
          <a:gradFill flip="none" rotWithShape="1">
            <a:gsLst>
              <a:gs pos="61000">
                <a:srgbClr val="101323">
                  <a:alpha val="0"/>
                </a:srgbClr>
              </a:gs>
              <a:gs pos="93000">
                <a:schemeClr val="tx2">
                  <a:lumMod val="50000"/>
                  <a:alpha val="0"/>
                </a:schemeClr>
              </a:gs>
              <a:gs pos="45000">
                <a:schemeClr val="tx2">
                  <a:lumMod val="50000"/>
                  <a:alpha val="72157"/>
                </a:schemeClr>
              </a:gs>
              <a:gs pos="18000">
                <a:schemeClr val="tx2">
                  <a:lumMod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F1E8268-0232-AA92-0ED9-613AEA51FD4D}"/>
              </a:ext>
            </a:extLst>
          </p:cNvPr>
          <p:cNvSpPr txBox="1">
            <a:spLocks/>
          </p:cNvSpPr>
          <p:nvPr/>
        </p:nvSpPr>
        <p:spPr>
          <a:xfrm>
            <a:off x="533981" y="699039"/>
            <a:ext cx="6379210" cy="4924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Potomac River Partners 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: </a:t>
            </a:r>
            <a:r>
              <a:rPr lang="en-US" sz="1600" spc="50">
                <a:solidFill>
                  <a:srgbClr val="3EEAA5"/>
                </a:solidFill>
                <a:latin typeface="Avenir Next LT Pro" panose="020B0504020202020204" pitchFamily="34" charset="77"/>
                <a:cs typeface="Gill Sans SemiBold" panose="020B0502020104020203" pitchFamily="34" charset="-79"/>
              </a:rPr>
              <a:t>2025</a:t>
            </a:r>
            <a:r>
              <a:rPr lang="en-US" sz="1600" spc="50">
                <a:solidFill>
                  <a:schemeClr val="bg1"/>
                </a:solidFill>
                <a:latin typeface="Avenir Next LT Pro" panose="020B0504020202020204" pitchFamily="34" charset="77"/>
                <a:cs typeface="Gill Sans Light" panose="020B0302020104020203" pitchFamily="34" charset="-79"/>
              </a:rPr>
              <a:t> Year-in-Review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8DB229-5459-DABC-1056-8CE6DB831860}"/>
              </a:ext>
            </a:extLst>
          </p:cNvPr>
          <p:cNvSpPr txBox="1">
            <a:spLocks/>
          </p:cNvSpPr>
          <p:nvPr/>
        </p:nvSpPr>
        <p:spPr>
          <a:xfrm flipH="1" flipV="1">
            <a:off x="-6100854" y="1815728"/>
            <a:ext cx="6100853" cy="1558978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05466" h="1235668">
                <a:moveTo>
                  <a:pt x="0" y="0"/>
                </a:moveTo>
                <a:lnTo>
                  <a:pt x="3253927" y="0"/>
                </a:lnTo>
                <a:lnTo>
                  <a:pt x="4105466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400">
              <a:solidFill>
                <a:schemeClr val="bg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B2EFCB5-CF3B-0156-6A3A-2ABF7D0DDB9B}"/>
              </a:ext>
            </a:extLst>
          </p:cNvPr>
          <p:cNvSpPr txBox="1">
            <a:spLocks/>
          </p:cNvSpPr>
          <p:nvPr/>
        </p:nvSpPr>
        <p:spPr>
          <a:xfrm flipH="1">
            <a:off x="-4570186" y="2179718"/>
            <a:ext cx="431021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solidFill>
                  <a:schemeClr val="tx1">
                    <a:alpha val="0"/>
                  </a:schemeClr>
                </a:solidFill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White House memo tightens DTC enforcement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BEE7D60-3EE0-66E9-57B8-AC3FFF78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6858303" y="1981378"/>
            <a:ext cx="2077271" cy="14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B9F111-777A-0610-D278-DE6AF644F3FD}"/>
              </a:ext>
            </a:extLst>
          </p:cNvPr>
          <p:cNvSpPr txBox="1">
            <a:spLocks/>
          </p:cNvSpPr>
          <p:nvPr/>
        </p:nvSpPr>
        <p:spPr>
          <a:xfrm>
            <a:off x="416111" y="2100835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Enforcement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C0923B-7813-EB5B-78CC-A676EE9AAC72}"/>
              </a:ext>
            </a:extLst>
          </p:cNvPr>
          <p:cNvSpPr txBox="1">
            <a:spLocks/>
          </p:cNvSpPr>
          <p:nvPr/>
        </p:nvSpPr>
        <p:spPr>
          <a:xfrm>
            <a:off x="658425" y="1475200"/>
            <a:ext cx="10278515" cy="24403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REGULATORS SCRUTINIZE </a:t>
            </a:r>
          </a:p>
          <a:p>
            <a:pPr>
              <a:spcBef>
                <a:spcPts val="0"/>
              </a:spcBef>
            </a:pPr>
            <a:r>
              <a:rPr lang="en-US" sz="4500" spc="800">
                <a:solidFill>
                  <a:schemeClr val="bg1"/>
                </a:solidFill>
                <a:latin typeface="Rockwell Nova Light" panose="02060303020205020403" pitchFamily="18" charset="0"/>
                <a:cs typeface="Gill Sans Light" panose="020B0302020104020203" pitchFamily="34" charset="-79"/>
              </a:rPr>
              <a:t>DTC PROMOTION</a:t>
            </a:r>
          </a:p>
        </p:txBody>
      </p:sp>
    </p:spTree>
    <p:extLst>
      <p:ext uri="{BB962C8B-B14F-4D97-AF65-F5344CB8AC3E}">
        <p14:creationId xmlns:p14="http://schemas.microsoft.com/office/powerpoint/2010/main" val="34868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AF94B1-47EC-D574-4F4C-823F9F20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7FFA541-DA6D-6FE5-CA6A-0E3C29950784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DTC Scrutiny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BB28327-B369-7F1B-AD09-F85D922DF242}"/>
              </a:ext>
            </a:extLst>
          </p:cNvPr>
          <p:cNvSpPr txBox="1">
            <a:spLocks/>
          </p:cNvSpPr>
          <p:nvPr/>
        </p:nvSpPr>
        <p:spPr>
          <a:xfrm>
            <a:off x="6428232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https://www.pmcpa.org.uk/about-us/media/news/pmcpa-press-release-21-july-2025-case-ruled-in-breach-of-clause-2/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https://www.pmcpa.org.uk/cases/completed-cases/case02090624-complainant-v-jazz-pharmaceuticals-uk/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93C1014-B4B5-4297-E4AE-31889D762A6A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666558" cy="585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https://schakowsky.house.gov/media/press-releases/schakowsky-taylor-introduce-bill-requiring-price-transparency-prescription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https://www.pmcpa.org.uk/cases/completed-cases/auth38431123-and-auth38441123-complainants-v-novartis/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https://www.pmcpa.org.uk/cases/completed-cases/auth38541123-complainant-v-gsk/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https://www.pmcpa.org.uk/cases/completed-cases/auth3815823-complainant-v-moderna/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https://www.pmcpa.org.uk/cases/completed-cases/auth38571123-complainant-v-astrazeneca/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https://www.pmcpa.org.uk/cases/completed-cases/auth3879224-complainant-v-pfizer/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https://www.pmcpa.org.uk/cases/completed-cases/auth38481123-complainant-v-gilead/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https://www.pmcpa.org.uk/cases/completed-cases/case02840924-voluntary-admission-by-sanofi/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https://pmcpa.org.uk/cases/completed-cases/auth3888424-complainantchief-executive-v-pfizer/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https://www.pmcpa.org.uk/cases/completed-cases/auth38611223-complainant-v-novartis-pharmaceuticals/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https://www.pmcpa.org.uk/cases/completed-cases/auth38691223-complainant-v-eli-lilly/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https://www.pmcpa.org.uk/cases/completed-cases/auth3760423-complainant-v-gsk/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https://www.pmcpa.org.uk/cases/completed-cases/case03871224-complainant-v-astrazeneca/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https://www.pmcpa.org.uk/cases/completed-cases/case02620824-complainant-v-organon/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5884A89-800B-8A49-A83B-316A6879EDAF}"/>
              </a:ext>
            </a:extLst>
          </p:cNvPr>
          <p:cNvSpPr txBox="1">
            <a:spLocks/>
          </p:cNvSpPr>
          <p:nvPr/>
        </p:nvSpPr>
        <p:spPr>
          <a:xfrm>
            <a:off x="6428231" y="1636203"/>
            <a:ext cx="5331966" cy="230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https://www.fda.gov/news-events/press-announcements/fda-launches-agency-wide-ai-tool-optimize-performance-american-people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https://www.jdsupra.com/legalnews/fda-opens-a-cms-linked-side-door-use-of-7396348/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https://www.advamed.org/industry-updates/news/advamed-leads-with-integrity-updated-code-of-ethics-now-available/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https://artificialintelligenceact.eu/article/16/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https://www.fda.gov/medical-devices/software-medical-device-samd/good-machine-learning-practice-medical-device-development-guiding-principles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https://www.imdrf.org/working-groups/artificial-intelligencemachine-learning-enabled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20B93A-1D12-4035-3056-558263962A17}"/>
              </a:ext>
            </a:extLst>
          </p:cNvPr>
          <p:cNvSpPr txBox="1">
            <a:spLocks/>
          </p:cNvSpPr>
          <p:nvPr/>
        </p:nvSpPr>
        <p:spPr>
          <a:xfrm>
            <a:off x="6428232" y="1269206"/>
            <a:ext cx="5443769" cy="26161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AI &amp; Digital Health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8A9282-AD30-D566-DB09-DA6E72D3202F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3" name="Footer Placeholder 13">
              <a:extLst>
                <a:ext uri="{FF2B5EF4-FFF2-40B4-BE49-F238E27FC236}">
                  <a16:creationId xmlns:a16="http://schemas.microsoft.com/office/drawing/2014/main" id="{B95DE656-F85F-904F-771D-E7485FA08A9A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2030-BA13-E892-D436-7CE7EC9DCFA4}"/>
                </a:ext>
              </a:extLst>
            </p:cNvPr>
            <p:cNvPicPr>
              <a:picLocks/>
            </p:cNvPicPr>
            <p:nvPr/>
          </p:nvPicPr>
          <p:blipFill>
            <a:blip r:embed="rId25" cstate="screen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BB12B41-5443-2D4E-024E-1FD12721D31C}"/>
              </a:ext>
            </a:extLst>
          </p:cNvPr>
          <p:cNvSpPr txBox="1">
            <a:spLocks/>
          </p:cNvSpPr>
          <p:nvPr/>
        </p:nvSpPr>
        <p:spPr>
          <a:xfrm>
            <a:off x="6428231" y="402651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3C7072A-9059-CC71-27BE-6065590821E5}"/>
              </a:ext>
            </a:extLst>
          </p:cNvPr>
          <p:cNvSpPr txBox="1">
            <a:spLocks/>
          </p:cNvSpPr>
          <p:nvPr/>
        </p:nvSpPr>
        <p:spPr>
          <a:xfrm>
            <a:off x="6428231" y="4422949"/>
            <a:ext cx="5331966" cy="180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https://www.justice.gov/usao-sdny/pr/us-attorney-announces-202-million-settlement-gilead-sciences-using-speaker-programs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https://www.justice.gov/opa/pr/pfizer-agrees-pay-nearly-60m-resolve-false-claims-allegations-relating-improper-physician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https://www.justice.gov/opa/pr/pharmaceutical-manufacturer-assertio-therapeutics-inc-agrees-pay-36m-resolve-allegations-it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https://www.justice.gov/opa/pr/semler-scientific-inc-and-bard-peripheral-vascular-inc-pay-nearly-37m-resolve-false-claims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65652-36F8-3C36-47F4-1F351E347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BF8D37-2914-A957-EF4B-E5D4BC7B73A4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14788A0-FC1D-103C-D109-E5C44C37978D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AED18AD-D195-7468-295F-286FDB92F56B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471526" cy="401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https://www.justice.gov/usao-md/pr/exactech-agrees-pay-8-million-resolve-false-claims-act-allegations-selling-defective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https://www.justice.gov/opa/pr/aesculap-implant-systems-agrees-pay-385m-resolve-false-claims-act-allegations-related-knee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https://www.justice.gov/opa/pr/wound-graft-company-owners-sentenced-12b-health-care-fraud-and-agree-pay-309m-resolve-civil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https://www.justice.gov/usao-nj/pr/diopsys-inc-agrees-pay-1425-million-resolve-alleged-federal-false-claims-act-and-state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https://www.justice.gov/opa/pr/illumina-inc-pay-98m-resolve-false-claims-act-allegations-arising-cybersecurity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https://www.justice.gov/archives/opa/pr/athira-pharma-inc-agrees-pay-4m-settle-false-claims-act-allegations-related-scientific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AD38-DD7D-EB68-03D2-CEFCC3910502}"/>
              </a:ext>
            </a:extLst>
          </p:cNvPr>
          <p:cNvSpPr txBox="1">
            <a:spLocks/>
          </p:cNvSpPr>
          <p:nvPr/>
        </p:nvSpPr>
        <p:spPr>
          <a:xfrm>
            <a:off x="457198" y="3128968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Civil Litigation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26C4D-3444-9AB2-146A-A3A3BCFBBB46}"/>
              </a:ext>
            </a:extLst>
          </p:cNvPr>
          <p:cNvSpPr txBox="1">
            <a:spLocks/>
          </p:cNvSpPr>
          <p:nvPr/>
        </p:nvSpPr>
        <p:spPr>
          <a:xfrm>
            <a:off x="457198" y="3484173"/>
            <a:ext cx="5471526" cy="120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https://www.reuters.com/business/healthcare-pharmaceuticals/jazz-pharma-pay-145-million-settle-narcolepsy-drug-antitrust-case-2025-04-08/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https://www.reuters.com/legal/government/teva-agrees-pay-35-million-settle-asthma-inhaler-antitrust-lawsuit-2025-10-27/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https://www.medtechdive.com/news/biosense-webster-antitrust-lawsuit-reprocessed-catheters/748585/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https://sunpharma.com/wp-content/uploads/2025/07/SEIntimationsettlement.pdf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https://investor.regeneron.com/news-releases/news-release-details/regeneron-prevails-over-amgen-antitrust-pcsk9-lawsuit-protecting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https://healthexec.com/topics/healthcare-management/legal-news/court-approves-28b-bcbs-class-action-settlement-insurer-make-changes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https://www.wmar2news.com/news/region/baltimore-city/baltimore-jury-orders-johnson-johnson-to-pay-woman-1-5-billion-over-alleged-powder-related-cancer-diagnosis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30C993-6752-7715-B805-233CD14EDEA4}"/>
              </a:ext>
            </a:extLst>
          </p:cNvPr>
          <p:cNvSpPr txBox="1">
            <a:spLocks/>
          </p:cNvSpPr>
          <p:nvPr/>
        </p:nvSpPr>
        <p:spPr>
          <a:xfrm>
            <a:off x="6428232" y="297055"/>
            <a:ext cx="5471526" cy="1032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https://www.cnbc.com/2025/10/07/johnson-johnson-ordered-to-pay-966-million-after-jury-finds-company-liable-in-talc-cancer-case.html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https://www.nbcnews.com/news/us-news/johnson-johnson-owes-655-million-woman-cancer-used-talcum-powder-rcna250209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99FC98-AE95-7179-E8BA-E5E9D73C454A}"/>
              </a:ext>
            </a:extLst>
          </p:cNvPr>
          <p:cNvSpPr txBox="1">
            <a:spLocks/>
          </p:cNvSpPr>
          <p:nvPr/>
        </p:nvSpPr>
        <p:spPr>
          <a:xfrm>
            <a:off x="6409944" y="1279939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FCA Litigation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10D16F6-F162-D32F-F140-2686CA87B977}"/>
              </a:ext>
            </a:extLst>
          </p:cNvPr>
          <p:cNvSpPr txBox="1">
            <a:spLocks/>
          </p:cNvSpPr>
          <p:nvPr/>
        </p:nvSpPr>
        <p:spPr>
          <a:xfrm>
            <a:off x="6428232" y="1631204"/>
            <a:ext cx="5471526" cy="1254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https://www.cnbc.com/2025/03/28/jj-janssen-false-claims-hiv-drug-marketing-case-.html?msockid=1b11417fc53c65372d7055eac4fb64a5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https://www.reuters.com/legal/government/judge-orders-cvs-omnicare-unit-pay-949-million-over-invalid-prescriptions-2025-07-08/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https://www.reuters.com/legal/government/cvs-unit-must-pay-290-million-drug-whistleblower-lawsuit-judge-rules-2025-08-20/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B8D723-4834-6CB2-196C-0D62C37D9B14}"/>
              </a:ext>
            </a:extLst>
          </p:cNvPr>
          <p:cNvSpPr txBox="1">
            <a:spLocks/>
          </p:cNvSpPr>
          <p:nvPr/>
        </p:nvSpPr>
        <p:spPr>
          <a:xfrm>
            <a:off x="6428232" y="3073738"/>
            <a:ext cx="5425481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State and Local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6B3B5DC-79AD-B491-2386-34E157DAF2C9}"/>
              </a:ext>
            </a:extLst>
          </p:cNvPr>
          <p:cNvSpPr txBox="1">
            <a:spLocks/>
          </p:cNvSpPr>
          <p:nvPr/>
        </p:nvSpPr>
        <p:spPr>
          <a:xfrm>
            <a:off x="6428232" y="3425003"/>
            <a:ext cx="5471526" cy="2692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https://www.texasattorneygeneral.gov/news/releases/attorney-general-paxton-secures-415-million-pfizer-and-tris-pharma-providing-adulterated-drugs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https://www.texasattorneygeneral.gov/sites/default/files/images/press/Lilly%20Marshall%20Petition%20Filed.pdf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https://www.jdsupra.com/legalnews/maine-ag-secures-insulin-price-cap-3549524/</a:t>
            </a: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https://firstwordpharma.com/story/6644728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https://www.scag.gov/about-the-office/news/attorney-general-alan-wilson-announces-720-million-settlement-with-eight-opioid-drug-makers/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https://www.attorneygeneral.gov/taking-action/ag-sunday-announces-settlement-that-holds-8-opioid-manufacturers-accountable-brings-millions-to-pa-for-prevention-and-treatment/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https://virginiamercury.com/2025/07/10/virginia-lands-16-4m-from-new-opioid-settlement-with-drugmakers/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890F5E-FD0B-A2AF-5A31-3A8A7DDFACD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12" name="Footer Placeholder 13">
              <a:extLst>
                <a:ext uri="{FF2B5EF4-FFF2-40B4-BE49-F238E27FC236}">
                  <a16:creationId xmlns:a16="http://schemas.microsoft.com/office/drawing/2014/main" id="{7135EB07-DFAB-D58E-EA0E-FDFB8DFE3307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A0E30C-FAE7-14BA-8896-AC263E9E8433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42127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52733-CD4A-345D-40F4-47EA2120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4169590-DA87-ACCC-4D01-7C2B9207AEAC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4CC89F-3F63-9446-A4BA-B474480AEA1C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State and Local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DE53503-F2F2-7902-64A4-AA1977CADB93}"/>
              </a:ext>
            </a:extLst>
          </p:cNvPr>
          <p:cNvSpPr txBox="1">
            <a:spLocks/>
          </p:cNvSpPr>
          <p:nvPr/>
        </p:nvSpPr>
        <p:spPr>
          <a:xfrm>
            <a:off x="457199" y="593537"/>
            <a:ext cx="5471526" cy="2451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https://investor.viatris.com/news-releases/news-release-details/viatris-statement-nationwide-settlement-resolve-opioid-related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https://www.hikma.com/news/hikma-announces-agreement-in-principle-for-nationwide-us-opioid-settlement-framework/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https://www.colonialheightsva.gov/AgendaCenter/ViewFile/Item/7986?fileID=12126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https://ag.ny.gov/press-release/2024/attorney-general-james-secures-over-270-million-multistate-settlement-principle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https://rhodeislandcurrent.com/briefs/r-i-s-share-of-latest-national-opioid-settlement-with-drug-manufacturers-is-3m/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https://www.reuters.com/sustainability/boards-policy-regulation/us-judge-rejects-jjs-10-billion-baby-powder-settlement-2025-04-01/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485894-FE0D-84A3-F858-A6A6469CBF10}"/>
              </a:ext>
            </a:extLst>
          </p:cNvPr>
          <p:cNvSpPr txBox="1">
            <a:spLocks/>
          </p:cNvSpPr>
          <p:nvPr/>
        </p:nvSpPr>
        <p:spPr>
          <a:xfrm>
            <a:off x="456544" y="3131629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3B51B1E-1CF7-5496-5B4E-FAEC7921BA09}"/>
              </a:ext>
            </a:extLst>
          </p:cNvPr>
          <p:cNvSpPr txBox="1">
            <a:spLocks/>
          </p:cNvSpPr>
          <p:nvPr/>
        </p:nvSpPr>
        <p:spPr>
          <a:xfrm>
            <a:off x="457199" y="3492627"/>
            <a:ext cx="5471526" cy="1459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https://www.justice.gov/opa/pr/national-health-care-fraud-takedown-results-324-defendants-charged-connection-over-146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https://www.justice.gov/opa/pr/arizona-couple-pleads-guilty-12b-health-care-fraud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https://www.justice.gov/opa/pr/wound-graft-company-owners-sentenced-12b-health-care-fraud-and-agree-pay-309m-resolve-civil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https://www.justice.gov/opa/pr/texas-doctor-who-falsely-diagnosed-patients-sentenced-10-years-imprisonment-118m-health-care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https://www.justice.gov/usao-ma/pr/ceo-spine-device-company-sentenced-false-statements-connection-mandatory-reporting-cms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https://www.ratemds.com/doctor-ratings/890750/Dr-Kingsley+R.-Chin-Wilton+Manors-FL.html/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https://www.reuters.com/business/healthcare-pharmaceuticals/organon-ceo-kevin-ali-resign-after-probe-into-wholesaler-sales-practices-2025-10-27/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8B59E8-2855-0CB1-9943-A3DC3CFA62E1}"/>
              </a:ext>
            </a:extLst>
          </p:cNvPr>
          <p:cNvSpPr txBox="1">
            <a:spLocks/>
          </p:cNvSpPr>
          <p:nvPr/>
        </p:nvSpPr>
        <p:spPr>
          <a:xfrm>
            <a:off x="6428232" y="297055"/>
            <a:ext cx="5471526" cy="2126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https://www.reuters.com/legal/litigation/us-fdas-drug-division-chief-resigns-amid-ethics-concerns-lawsuit-2025-11-03/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algn="l">
              <a:spcBef>
                <a:spcPts val="700"/>
              </a:spcBef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latin typeface="AvenirNext LT Pro Regular" panose="020B0503020202020204" pitchFamily="34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90E948-D8C5-524B-85EB-5F2D5A0A2F68}"/>
              </a:ext>
            </a:extLst>
          </p:cNvPr>
          <p:cNvSpPr txBox="1">
            <a:spLocks/>
          </p:cNvSpPr>
          <p:nvPr/>
        </p:nvSpPr>
        <p:spPr>
          <a:xfrm>
            <a:off x="6422153" y="84918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State Law Updates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37A1669-3DD1-DD9D-1DD1-C9FF14523BD5}"/>
              </a:ext>
            </a:extLst>
          </p:cNvPr>
          <p:cNvSpPr txBox="1">
            <a:spLocks/>
          </p:cNvSpPr>
          <p:nvPr/>
        </p:nvSpPr>
        <p:spPr>
          <a:xfrm>
            <a:off x="6428232" y="1256882"/>
            <a:ext cx="5471526" cy="340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https://www.balch.com/insights/publications/2025/09/alabama-new-pbm-law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https://www.whitecase.com/insight-alert/arkansas-bans-pbms-owning-pharmacies-escalating-scrutiny-vertical-integration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https://www.amcp.org/letters-statements-analysis/legislative-update-california-governor-signs-pbm-reform-bill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https://www.afslaw.com/perspectives/health-care-counsel-blog/massachusetts-enacts-drug-pricing-legislation-introducing-pbm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https://www.billtrack50.com/billdetail/1793650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https://www.frierlevitt.com/articles/new-pbm-rules-and-regulations-in-oklahoma/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https://www.gov.ca.gov/2025/10/16/governor-newsom-announces-affordable-calrx-insulin-11-a-pen-will-soon-be-available-for-purchase/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https://www.advisory.com/daily-briefing/2025/10/13/around-the-nation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https://nashp.org/maryland-passes-nation%C2%92s-first-prescription-drug-affordability-board-legislation/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https://www.nysenate.gov/legislation/bills/2023/S504/amendment/A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408A9-99AB-CBCB-E971-329C1E3F7E3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3" name="Footer Placeholder 13">
              <a:extLst>
                <a:ext uri="{FF2B5EF4-FFF2-40B4-BE49-F238E27FC236}">
                  <a16:creationId xmlns:a16="http://schemas.microsoft.com/office/drawing/2014/main" id="{B8D530EA-0583-BF6F-D314-3FA1335C0DED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294C5D-4436-92D5-336F-790C61D11508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3F2E046-6CF8-C3BE-C48E-544EF20F22A5}"/>
              </a:ext>
            </a:extLst>
          </p:cNvPr>
          <p:cNvSpPr txBox="1">
            <a:spLocks/>
          </p:cNvSpPr>
          <p:nvPr/>
        </p:nvSpPr>
        <p:spPr>
          <a:xfrm>
            <a:off x="6422153" y="4610671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Compliance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03C4-7FD1-CB22-34B5-6691CAEB4FC4}"/>
              </a:ext>
            </a:extLst>
          </p:cNvPr>
          <p:cNvSpPr txBox="1">
            <a:spLocks/>
          </p:cNvSpPr>
          <p:nvPr/>
        </p:nvSpPr>
        <p:spPr>
          <a:xfrm>
            <a:off x="6440442" y="4993478"/>
            <a:ext cx="5471526" cy="1289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https://www.justice.gov/opa/pr/doj-hhs-false-claims-act-working-group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https://www.biospace.com/fda/vanda-sues-fda-again-this-time-over-off-label-use-of-hetlioz-for-jet-lag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https://www.prnewswire.com/news-releases/in-a-major-win-for-vanda-a-federal-appeals-court-overturns-fdas-order-denying-approval-of-hetlioz-for-the-treatment-of-jet-lag-disorder-302531842.html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4023B-84E2-68F8-A315-4304E089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53AF2D6E-143C-C740-18A1-56A0CF4BFD90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67F208-8518-9F74-7BEF-463E78167F24}"/>
              </a:ext>
            </a:extLst>
          </p:cNvPr>
          <p:cNvSpPr txBox="1">
            <a:spLocks/>
          </p:cNvSpPr>
          <p:nvPr/>
        </p:nvSpPr>
        <p:spPr>
          <a:xfrm>
            <a:off x="457199" y="360654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Compliance News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F560C56-3C00-97B8-336F-E81CEE0CB435}"/>
              </a:ext>
            </a:extLst>
          </p:cNvPr>
          <p:cNvSpPr txBox="1">
            <a:spLocks/>
          </p:cNvSpPr>
          <p:nvPr/>
        </p:nvSpPr>
        <p:spPr>
          <a:xfrm>
            <a:off x="429441" y="694287"/>
            <a:ext cx="5666131" cy="5596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https://www.pharmexec.com/view/fda-sends-decision-letter-vanda-pharmaceuticals-nda-hetlioz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https://www.ropesgray.com/en/insights/alerts/2025/01/fda-finalizes-guidance-on-communication-of-scientific-information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https://www.fda.gov/media/184871/download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https://www.fda.gov/regulatory-information/search-fda-guidance-documents/promotional-labeling-and-advertising-considerations-prescription-biological-reference-products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https://www.fda.gov/regulatory-information/search-fda-guidance-documents/promotional-labeling-and-advertising-considerations-prescription-biological-reference-products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https://www.fda.gov/medical-devices/in-vitro-diagnostics/laboratory-developed-tests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https://www.fda.gov/news-events/press-announcements/fda-takes-steps-enhance-state-importation-programs-help-lower-prescription-drug-prices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https://www.fda.gov/regulatory-information/search-fda-guidance-documents/use-real-world-evidence-support-regulatory-decision-making-medical-devices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https://btlaw.com/en/insights/alerts/2025/hhs-oig-issues-favorable-opinion-on-drug-manufacturers-free-genetic-testing-counseling-for-patients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https://oig.hhs.gov/compliance/advisory-opinions/25-04/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https://oig.hhs.gov/compliance/advisory-opinions/25-08/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https://www.hoganlovells.com/en/publications/first-circuit-upholds-but-for-causation-standard-for-false-claims-act-cases-premised-on-anti-kickback-statute-violations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https://www.afslaw.com/perspectives/investigations-blog/medtronic-fca-claims-survive-reconsideration-despite-first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https://www.lw.com/en/insights/bipartisan-bill-aims-to-expand-sunshine-act-reporting-for-manufacturers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lvl="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https://www.hoganlovells.com/en/publications/cms-announces-voluntary-generous-medicaid-mostfavorednation-drug-pricing-model-planned-to-launch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A6C8E3-4438-5B8E-EE26-87BD72A0EC59}"/>
              </a:ext>
            </a:extLst>
          </p:cNvPr>
          <p:cNvSpPr txBox="1">
            <a:spLocks/>
          </p:cNvSpPr>
          <p:nvPr/>
        </p:nvSpPr>
        <p:spPr>
          <a:xfrm>
            <a:off x="6485637" y="360654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International Compliance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A0A7D25-B7FA-9742-CAA7-B07889BC1A3A}"/>
              </a:ext>
            </a:extLst>
          </p:cNvPr>
          <p:cNvSpPr txBox="1">
            <a:spLocks/>
          </p:cNvSpPr>
          <p:nvPr/>
        </p:nvSpPr>
        <p:spPr>
          <a:xfrm>
            <a:off x="6503925" y="698994"/>
            <a:ext cx="5194767" cy="4359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https://www.justice.gov/opa/pr/doj-hhs-false-claims-act-working-group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https://chinadigitaltimes.net/2025/01/chinas-drug-evaluation-center-curtails-public-data-access-amid-generic-medications-scandal-whistleblower-deletes-weibo-account/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https://www.reuters.com/business/healthcare-pharmaceuticals/australia-blocks-cosette-pharmaceuticals-bid-buy-mayne-pharma-2025-11-21/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https://www.pymnts.com/cpi-posts/astrazeneca-pfizer-and-sanovel-among-17-drugmakers-fined-by-turkish-regulator/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https://www.raps.org/news-and-articles/news-articles/2025/12/eu-legislators-reach-agreement-on-landmark-pharmac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https://www.gov.uk/government/news/uk-france-and-switzerland-announce-new-anti-corruption-alliance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https://www.jdsupra.com/legalnews/china-s-2025-anti-unfair-competition-9805564/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https://www.hsa.gov.sg/announcements/regulatory-updates/update-for-guidelines-on-risk-classification-of-samd-and-qualification-of-clinical-decision-support-software-(cdss)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https://www.raps.org/News-and-Articles/News-Articles/2025/7/Asia-Pacific-Roundup-DRAP-publishes-guidance-on-tr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https://www.pmcpa.org.uk/cases/completed-cases/case02720824-complainantchief-executive-v-gsk/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https://www.pmcpa.org.uk/cases/completed-cases/auth3760423-complainant-v-gsk/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https://www.abpi.org.uk/media/news/2025/march/novo-nordisk-abpi-membership-restored/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u="none" strike="noStrike" kern="1200" cap="none" spc="-2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011BF7-0395-55D1-A882-CFE98B4A3031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6" name="Footer Placeholder 13">
              <a:extLst>
                <a:ext uri="{FF2B5EF4-FFF2-40B4-BE49-F238E27FC236}">
                  <a16:creationId xmlns:a16="http://schemas.microsoft.com/office/drawing/2014/main" id="{98B7C59D-2896-EA30-C97E-30DA88AF8A5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2C736C-6AA0-66F4-345D-80914AF8C2F3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8357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D8EB8-BEDE-D9A3-22EE-BCCF94D56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C048E52E-2145-0E34-580E-9D3A8AB041A2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031EF1-C38A-5DEC-61C2-ADE0DD0489E6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Next LT Pro Regular" panose="020B0503020202020204" pitchFamily="34" charset="77"/>
                <a:cs typeface="Arial" panose="020B0604020202020204" pitchFamily="34" charset="0"/>
              </a:rPr>
              <a:t>New Drug Approvals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DBF78A-6D0D-0368-A2C5-6EC8B23787B3}"/>
              </a:ext>
            </a:extLst>
          </p:cNvPr>
          <p:cNvSpPr txBox="1">
            <a:spLocks/>
          </p:cNvSpPr>
          <p:nvPr/>
        </p:nvSpPr>
        <p:spPr>
          <a:xfrm>
            <a:off x="429442" y="656600"/>
            <a:ext cx="5471526" cy="3824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https://www.fiercepharma.com/pharma/2025-drug-approvals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https://www.fda.gov/drugs/novel-drug-approvals-fda/novel-drug-approvals-2025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https://www.fda.gov/vaccines-blood-biologics/development-approval-process-cber/2025-biological-approvals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https://www.astrazeneca.com/media-centre/press-releases/2025/dato-dxd-approved-in-us-for-hr-p-breast-cancer.html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https://investor.insmed.com/2025-08-12-FDA-Approves-BRINSUPRI-TM-brensocatib-as-the-First-and-Only-Treatment-for-Non-Cystic-Fibrosis-Bronchiectasis,-a-Serious,-Chronic-Lung-Disease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https://www.novartis.com/news/media-releases/novartis-receives-fda-approval-rhapsido-remibrutinib-only-oral-targeted-btki-treatment-chronic-spontaneous-urticaria-csu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https://www.jnj.com/media-center/press-releases/johnson-johnson-receives-fda-approval-for-imaavytm-nipocalimab-aahu-a-new-fcrn-blocker-offering-long-lasting-disease-control-in-the-broadest-population-of-people-living-with-generalized-myasthenia-gravis-gmg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https://ir.cytokinetics.com/press-releases/press-release-details/2025/Cytokinetics-Announces-FDA-Approval-of-MYQORZO-aficamten-for-the-Treatment-of-Adults-with-Symptomatic-Obstructive-Hypertrophic-Cardiomyopathy-to-Improve-Functional-Capacity-and-Symptoms/default.aspx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https://www.gsk.com/en-gb/media/press-releases/exdensur-depemokimab-approved-by-us-fda-for-the-treatment-of-severe-asthma/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EE5444-2070-AE71-A939-D37B7C18EBB5}"/>
              </a:ext>
            </a:extLst>
          </p:cNvPr>
          <p:cNvSpPr txBox="1">
            <a:spLocks/>
          </p:cNvSpPr>
          <p:nvPr/>
        </p:nvSpPr>
        <p:spPr>
          <a:xfrm>
            <a:off x="6409944" y="297055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What’s Next?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25E4204-7C91-5097-68AF-89E87BF36531}"/>
              </a:ext>
            </a:extLst>
          </p:cNvPr>
          <p:cNvSpPr txBox="1">
            <a:spLocks/>
          </p:cNvSpPr>
          <p:nvPr/>
        </p:nvSpPr>
        <p:spPr>
          <a:xfrm>
            <a:off x="6428232" y="647589"/>
            <a:ext cx="5471526" cy="1671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https://www.dlapiper.com/en/insights/publications/2025/07/relaunch-of-doj-hhs-working-group-reinforces-false-claims-act-enforcement-focus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https://ciberspring.com/articles/fda-is-using-ai-to-police-drug-advertising-across-social-and-digital-channels/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https://www.fda.gov/news-events/press-announcements/fda-launches-crackdown-deceptive-drug-advertising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fontAlgn="auto"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https://www.pharma-mkting.com/uncategorized/fda-digital-promotion-updates-2025-what-pharma-marketers-must-know/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81AC8-EB7D-59F6-6949-C7F0DC78379A}"/>
              </a:ext>
            </a:extLst>
          </p:cNvPr>
          <p:cNvSpPr txBox="1">
            <a:spLocks/>
          </p:cNvSpPr>
          <p:nvPr/>
        </p:nvSpPr>
        <p:spPr>
          <a:xfrm>
            <a:off x="6409944" y="2531963"/>
            <a:ext cx="5443769" cy="27432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1828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FFFFFF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Music Credits</a:t>
            </a:r>
            <a:endParaRPr kumimoji="0" lang="en-US" sz="1200" b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9A051A5-0FC3-69F4-744B-695273A2D8BA}"/>
              </a:ext>
            </a:extLst>
          </p:cNvPr>
          <p:cNvSpPr txBox="1">
            <a:spLocks/>
          </p:cNvSpPr>
          <p:nvPr/>
        </p:nvSpPr>
        <p:spPr>
          <a:xfrm>
            <a:off x="6428232" y="2922462"/>
            <a:ext cx="5471526" cy="1015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Serious Corporate by AudioCoffee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Aspiration by BoDleasons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Serious Business by TimTaj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lang="en-US" sz="1100" spc="-20">
                <a:solidFill>
                  <a:srgbClr val="000000">
                    <a:lumMod val="75000"/>
                    <a:lumOff val="25000"/>
                  </a:srgbClr>
                </a:solidFill>
                <a:latin typeface="AvenirNext LT Pro Regular" panose="020B0503020202020204" pitchFamily="34" charset="7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Corporate by Lite Saturation (CC BY-NC-ND)</a:t>
            </a:r>
            <a:endParaRPr lang="en-US" sz="1100" spc="-20">
              <a:solidFill>
                <a:srgbClr val="000000">
                  <a:lumMod val="75000"/>
                  <a:lumOff val="25000"/>
                </a:srgbClr>
              </a:solidFill>
              <a:latin typeface="AvenirNext LT Pro Regular" panose="020B0503020202020204" pitchFamily="34" charset="77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BFC5A2-8A32-B1E8-64CF-8CF352EAA8C8}"/>
              </a:ext>
            </a:extLst>
          </p:cNvPr>
          <p:cNvGrpSpPr/>
          <p:nvPr/>
        </p:nvGrpSpPr>
        <p:grpSpPr>
          <a:xfrm>
            <a:off x="550863" y="6578409"/>
            <a:ext cx="11712853" cy="159240"/>
            <a:chOff x="550863" y="6578409"/>
            <a:chExt cx="11712853" cy="159240"/>
          </a:xfrm>
        </p:grpSpPr>
        <p:sp>
          <p:nvSpPr>
            <p:cNvPr id="16" name="Footer Placeholder 13">
              <a:extLst>
                <a:ext uri="{FF2B5EF4-FFF2-40B4-BE49-F238E27FC236}">
                  <a16:creationId xmlns:a16="http://schemas.microsoft.com/office/drawing/2014/main" id="{EAD88B75-5383-9DFF-D1CA-8C7E26FBCFEF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Potomac River Partners 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: </a:t>
              </a:r>
              <a:r>
                <a:rPr lang="en-US" spc="20">
                  <a:solidFill>
                    <a:srgbClr val="FF22CB"/>
                  </a:solidFill>
                  <a:latin typeface="Avenir Next LT Pro" panose="020B0504020202020204" pitchFamily="34" charset="77"/>
                  <a:cs typeface="Gill Sans SemiBold" panose="020B0502020104020203" pitchFamily="34" charset="-79"/>
                </a:rPr>
                <a:t>2025</a:t>
              </a:r>
              <a:r>
                <a:rPr lang="en-US" spc="20">
                  <a:solidFill>
                    <a:schemeClr val="bg2"/>
                  </a:solidFill>
                  <a:latin typeface="Avenir Next LT Pro" panose="020B0504020202020204" pitchFamily="34" charset="77"/>
                  <a:cs typeface="Gill Sans Light" panose="020B0302020104020203" pitchFamily="34" charset="-79"/>
                </a:rPr>
                <a:t> Year-in-Review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9D10C6-DC78-DE6D-D74B-7DE340F366B0}"/>
                </a:ext>
              </a:extLst>
            </p:cNvPr>
            <p:cNvPicPr>
              <a:picLocks/>
            </p:cNvPicPr>
            <p:nvPr/>
          </p:nvPicPr>
          <p:blipFill>
            <a:blip r:embed="rId20" cstate="screen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>
              <a:fillRect/>
            </a:stretch>
          </p:blipFill>
          <p:spPr>
            <a:xfrm>
              <a:off x="3126593" y="6655353"/>
              <a:ext cx="9137123" cy="82296"/>
            </a:xfrm>
            <a:prstGeom prst="parallelogram">
              <a:avLst>
                <a:gd name="adj" fmla="val 58367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9616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00055E"/>
            </a:gs>
            <a:gs pos="100000">
              <a:schemeClr val="bg2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68C43-A037-4971-6BCC-0C009F42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white striped background&#10;&#10;AI-generated content may be incorrect.">
            <a:extLst>
              <a:ext uri="{FF2B5EF4-FFF2-40B4-BE49-F238E27FC236}">
                <a16:creationId xmlns:a16="http://schemas.microsoft.com/office/drawing/2014/main" id="{BC84E54D-ED8D-79A8-1364-97C4E26B3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8116" y="-14068"/>
            <a:ext cx="12470116" cy="6921305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C015758-5680-FDF5-F5D6-25F2818B3390}"/>
              </a:ext>
            </a:extLst>
          </p:cNvPr>
          <p:cNvSpPr/>
          <p:nvPr/>
        </p:nvSpPr>
        <p:spPr>
          <a:xfrm>
            <a:off x="5068903" y="1589650"/>
            <a:ext cx="3924886" cy="5317587"/>
          </a:xfrm>
          <a:custGeom>
            <a:avLst/>
            <a:gdLst>
              <a:gd name="csX0" fmla="*/ 3826412 w 3826412"/>
              <a:gd name="csY0" fmla="*/ 42203 h 5753686"/>
              <a:gd name="csX1" fmla="*/ 731520 w 3826412"/>
              <a:gd name="csY1" fmla="*/ 5753686 h 5753686"/>
              <a:gd name="csX2" fmla="*/ 0 w 3826412"/>
              <a:gd name="csY2" fmla="*/ 5753686 h 5753686"/>
              <a:gd name="csX3" fmla="*/ 3671668 w 3826412"/>
              <a:gd name="csY3" fmla="*/ 0 h 5753686"/>
              <a:gd name="csX4" fmla="*/ 3826412 w 3826412"/>
              <a:gd name="csY4" fmla="*/ 42203 h 5753686"/>
              <a:gd name="csX0" fmla="*/ 3812344 w 3812344"/>
              <a:gd name="csY0" fmla="*/ 436099 h 5753686"/>
              <a:gd name="csX1" fmla="*/ 731520 w 3812344"/>
              <a:gd name="csY1" fmla="*/ 5753686 h 5753686"/>
              <a:gd name="csX2" fmla="*/ 0 w 3812344"/>
              <a:gd name="csY2" fmla="*/ 5753686 h 5753686"/>
              <a:gd name="csX3" fmla="*/ 3671668 w 3812344"/>
              <a:gd name="csY3" fmla="*/ 0 h 5753686"/>
              <a:gd name="csX4" fmla="*/ 3812344 w 3812344"/>
              <a:gd name="csY4" fmla="*/ 436099 h 5753686"/>
              <a:gd name="csX0" fmla="*/ 3812344 w 3812344"/>
              <a:gd name="csY0" fmla="*/ 0 h 5317587"/>
              <a:gd name="csX1" fmla="*/ 731520 w 3812344"/>
              <a:gd name="csY1" fmla="*/ 5317587 h 5317587"/>
              <a:gd name="csX2" fmla="*/ 0 w 3812344"/>
              <a:gd name="csY2" fmla="*/ 5317587 h 5317587"/>
              <a:gd name="csX3" fmla="*/ 3376246 w 3812344"/>
              <a:gd name="csY3" fmla="*/ 28135 h 5317587"/>
              <a:gd name="csX4" fmla="*/ 3812344 w 3812344"/>
              <a:gd name="csY4" fmla="*/ 0 h 5317587"/>
              <a:gd name="csX0" fmla="*/ 3924886 w 3924886"/>
              <a:gd name="csY0" fmla="*/ 0 h 5317587"/>
              <a:gd name="csX1" fmla="*/ 844062 w 3924886"/>
              <a:gd name="csY1" fmla="*/ 5317587 h 5317587"/>
              <a:gd name="csX2" fmla="*/ 0 w 3924886"/>
              <a:gd name="csY2" fmla="*/ 5317587 h 5317587"/>
              <a:gd name="csX3" fmla="*/ 3488788 w 3924886"/>
              <a:gd name="csY3" fmla="*/ 28135 h 5317587"/>
              <a:gd name="csX4" fmla="*/ 3924886 w 3924886"/>
              <a:gd name="csY4" fmla="*/ 0 h 53175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924886" h="5317587">
                <a:moveTo>
                  <a:pt x="3924886" y="0"/>
                </a:moveTo>
                <a:lnTo>
                  <a:pt x="844062" y="5317587"/>
                </a:lnTo>
                <a:lnTo>
                  <a:pt x="0" y="5317587"/>
                </a:lnTo>
                <a:lnTo>
                  <a:pt x="3488788" y="28135"/>
                </a:lnTo>
                <a:lnTo>
                  <a:pt x="3924886" y="0"/>
                </a:lnTo>
                <a:close/>
              </a:path>
            </a:pathLst>
          </a:custGeom>
          <a:solidFill>
            <a:srgbClr val="03113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DF4E3F6-21D7-8D0A-D83B-6BCCCABC6AA7}"/>
              </a:ext>
            </a:extLst>
          </p:cNvPr>
          <p:cNvSpPr/>
          <p:nvPr/>
        </p:nvSpPr>
        <p:spPr>
          <a:xfrm>
            <a:off x="-267608" y="-38484"/>
            <a:ext cx="9259775" cy="6917586"/>
          </a:xfrm>
          <a:custGeom>
            <a:avLst/>
            <a:gdLst>
              <a:gd name="csX0" fmla="*/ 7680960 w 9172135"/>
              <a:gd name="csY0" fmla="*/ 0 h 6893170"/>
              <a:gd name="csX1" fmla="*/ 8890782 w 9172135"/>
              <a:gd name="csY1" fmla="*/ 1209822 h 6893170"/>
              <a:gd name="csX2" fmla="*/ 9172135 w 9172135"/>
              <a:gd name="csY2" fmla="*/ 1209822 h 6893170"/>
              <a:gd name="csX3" fmla="*/ 5331655 w 9172135"/>
              <a:gd name="csY3" fmla="*/ 5050302 h 6893170"/>
              <a:gd name="csX4" fmla="*/ 5345723 w 9172135"/>
              <a:gd name="csY4" fmla="*/ 6893170 h 6893170"/>
              <a:gd name="csX5" fmla="*/ 0 w 9172135"/>
              <a:gd name="csY5" fmla="*/ 6893170 h 6893170"/>
              <a:gd name="csX6" fmla="*/ 0 w 9172135"/>
              <a:gd name="csY6" fmla="*/ 28136 h 6893170"/>
              <a:gd name="csX7" fmla="*/ 7680960 w 9172135"/>
              <a:gd name="csY7" fmla="*/ 0 h 6893170"/>
              <a:gd name="csX0" fmla="*/ 7680960 w 9172135"/>
              <a:gd name="csY0" fmla="*/ 0 h 6893170"/>
              <a:gd name="csX1" fmla="*/ 9172135 w 9172135"/>
              <a:gd name="csY1" fmla="*/ 1209822 h 6893170"/>
              <a:gd name="csX2" fmla="*/ 5331655 w 9172135"/>
              <a:gd name="csY2" fmla="*/ 5050302 h 6893170"/>
              <a:gd name="csX3" fmla="*/ 5345723 w 9172135"/>
              <a:gd name="csY3" fmla="*/ 6893170 h 6893170"/>
              <a:gd name="csX4" fmla="*/ 0 w 9172135"/>
              <a:gd name="csY4" fmla="*/ 6893170 h 6893170"/>
              <a:gd name="csX5" fmla="*/ 0 w 9172135"/>
              <a:gd name="csY5" fmla="*/ 28136 h 6893170"/>
              <a:gd name="csX6" fmla="*/ 7680960 w 9172135"/>
              <a:gd name="csY6" fmla="*/ 0 h 6893170"/>
              <a:gd name="csX0" fmla="*/ 7680960 w 9172135"/>
              <a:gd name="csY0" fmla="*/ 0 h 6893170"/>
              <a:gd name="csX1" fmla="*/ 9172135 w 9172135"/>
              <a:gd name="csY1" fmla="*/ 1209822 h 6893170"/>
              <a:gd name="csX2" fmla="*/ 5345723 w 9172135"/>
              <a:gd name="csY2" fmla="*/ 6893170 h 6893170"/>
              <a:gd name="csX3" fmla="*/ 0 w 9172135"/>
              <a:gd name="csY3" fmla="*/ 6893170 h 6893170"/>
              <a:gd name="csX4" fmla="*/ 0 w 9172135"/>
              <a:gd name="csY4" fmla="*/ 28136 h 6893170"/>
              <a:gd name="csX5" fmla="*/ 7680960 w 9172135"/>
              <a:gd name="csY5" fmla="*/ 0 h 6893170"/>
              <a:gd name="csX0" fmla="*/ 7680960 w 9186203"/>
              <a:gd name="csY0" fmla="*/ 0 h 6893170"/>
              <a:gd name="csX1" fmla="*/ 9186203 w 9186203"/>
              <a:gd name="csY1" fmla="*/ 1589650 h 6893170"/>
              <a:gd name="csX2" fmla="*/ 5345723 w 9186203"/>
              <a:gd name="csY2" fmla="*/ 6893170 h 6893170"/>
              <a:gd name="csX3" fmla="*/ 0 w 9186203"/>
              <a:gd name="csY3" fmla="*/ 6893170 h 6893170"/>
              <a:gd name="csX4" fmla="*/ 0 w 9186203"/>
              <a:gd name="csY4" fmla="*/ 28136 h 6893170"/>
              <a:gd name="csX5" fmla="*/ 7680960 w 9186203"/>
              <a:gd name="csY5" fmla="*/ 0 h 6893170"/>
              <a:gd name="csX0" fmla="*/ 7754532 w 9259775"/>
              <a:gd name="csY0" fmla="*/ 24416 h 6917586"/>
              <a:gd name="csX1" fmla="*/ 9259775 w 9259775"/>
              <a:gd name="csY1" fmla="*/ 1614066 h 6917586"/>
              <a:gd name="csX2" fmla="*/ 5419295 w 9259775"/>
              <a:gd name="csY2" fmla="*/ 6917586 h 6917586"/>
              <a:gd name="csX3" fmla="*/ 73572 w 9259775"/>
              <a:gd name="csY3" fmla="*/ 6917586 h 6917586"/>
              <a:gd name="csX4" fmla="*/ 0 w 9259775"/>
              <a:gd name="csY4" fmla="*/ 0 h 6917586"/>
              <a:gd name="csX5" fmla="*/ 7754532 w 9259775"/>
              <a:gd name="csY5" fmla="*/ 24416 h 69175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9259775" h="6917586">
                <a:moveTo>
                  <a:pt x="7754532" y="24416"/>
                </a:moveTo>
                <a:lnTo>
                  <a:pt x="9259775" y="1614066"/>
                </a:lnTo>
                <a:lnTo>
                  <a:pt x="5419295" y="6917586"/>
                </a:lnTo>
                <a:lnTo>
                  <a:pt x="73572" y="6917586"/>
                </a:lnTo>
                <a:lnTo>
                  <a:pt x="0" y="0"/>
                </a:lnTo>
                <a:lnTo>
                  <a:pt x="7754532" y="24416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2"/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7562D37-0192-1ACD-4238-BA621AEF5FD0}"/>
              </a:ext>
            </a:extLst>
          </p:cNvPr>
          <p:cNvSpPr txBox="1">
            <a:spLocks/>
          </p:cNvSpPr>
          <p:nvPr/>
        </p:nvSpPr>
        <p:spPr>
          <a:xfrm>
            <a:off x="4553564" y="5549523"/>
            <a:ext cx="7100395" cy="752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/>
            </a:pP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ContactUs@potomacriverpartners.com</a:t>
            </a: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</a:rPr>
              <a:t>  </a:t>
            </a:r>
          </a:p>
          <a:p>
            <a:pPr marL="0" indent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/>
            </a:pPr>
            <a:r>
              <a:rPr lang="en-US" sz="1800">
                <a:solidFill>
                  <a:schemeClr val="bg1"/>
                </a:solidFill>
                <a:latin typeface="AvenirNext LT Pro Regular" panose="020B050302020202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 sz="1800">
              <a:solidFill>
                <a:schemeClr val="bg1"/>
              </a:solidFill>
              <a:latin typeface="AvenirNext LT Pro Regular" panose="020B0503020202020204" pitchFamily="34" charset="77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C4C7E27-6953-36FC-FE98-A986C4BD1774}"/>
              </a:ext>
            </a:extLst>
          </p:cNvPr>
          <p:cNvSpPr txBox="1">
            <a:spLocks/>
          </p:cNvSpPr>
          <p:nvPr/>
        </p:nvSpPr>
        <p:spPr>
          <a:xfrm>
            <a:off x="7743141" y="4002697"/>
            <a:ext cx="3924886" cy="148993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sz="1600" b="1" spc="300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FOR MORE INFORMATION OR TO RECEIVE THE </a:t>
            </a:r>
          </a:p>
          <a:p>
            <a:pPr algn="r">
              <a:lnSpc>
                <a:spcPct val="110000"/>
              </a:lnSpc>
            </a:pPr>
            <a:r>
              <a:rPr lang="en-US" sz="1600" b="1" spc="300">
                <a:solidFill>
                  <a:schemeClr val="bg1"/>
                </a:solidFill>
                <a:latin typeface="AvenirNext LT Pro Regular" panose="020B0503020202020204" pitchFamily="34" charset="77"/>
                <a:cs typeface="Arial" panose="020B0604020202020204" pitchFamily="34" charset="0"/>
              </a:rPr>
              <a:t>2026 YEAR-IN-REVIEW: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E7E0B-5083-9A8E-2A81-6E57F492F095}"/>
              </a:ext>
            </a:extLst>
          </p:cNvPr>
          <p:cNvSpPr txBox="1"/>
          <p:nvPr/>
        </p:nvSpPr>
        <p:spPr>
          <a:xfrm>
            <a:off x="405461" y="2139909"/>
            <a:ext cx="7124879" cy="290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950">
                <a:latin typeface="AvenirNext LT Pro Regular" panose="020B0503020202020204" pitchFamily="34" charset="77"/>
              </a:rPr>
              <a:t>Join thought leaders from </a:t>
            </a:r>
            <a:r>
              <a:rPr lang="en-US" sz="1950" b="1">
                <a:latin typeface="AvenirNext LT Pro Regular" panose="020B0503020202020204" pitchFamily="34" charset="77"/>
              </a:rPr>
              <a:t>Potomac </a:t>
            </a:r>
            <a:r>
              <a:rPr lang="en-US" sz="1950">
                <a:latin typeface="AvenirNext LT Pro Regular" panose="020B0503020202020204" pitchFamily="34" charset="77"/>
              </a:rPr>
              <a:t>and </a:t>
            </a:r>
            <a:r>
              <a:rPr lang="en-US" sz="1950" b="1">
                <a:latin typeface="AvenirNext LT Pro Regular" panose="020B0503020202020204" pitchFamily="34" charset="77"/>
              </a:rPr>
              <a:t>Hogan Lovells </a:t>
            </a:r>
          </a:p>
          <a:p>
            <a:pPr>
              <a:lnSpc>
                <a:spcPct val="110000"/>
              </a:lnSpc>
            </a:pPr>
            <a:r>
              <a:rPr lang="en-US" sz="1950">
                <a:latin typeface="AvenirNext LT Pro Regular" panose="020B0503020202020204" pitchFamily="34" charset="77"/>
              </a:rPr>
              <a:t>on </a:t>
            </a:r>
            <a:r>
              <a:rPr lang="en-US" sz="1950" b="1">
                <a:solidFill>
                  <a:srgbClr val="0070C0"/>
                </a:solidFill>
                <a:latin typeface="AvenirNext LT Pro Regular" panose="020B0503020202020204" pitchFamily="34" charset="77"/>
              </a:rPr>
              <a:t>Tuesday, February 24, at 2pm EST</a:t>
            </a:r>
            <a:r>
              <a:rPr lang="en-US" sz="1950">
                <a:solidFill>
                  <a:srgbClr val="0070C0"/>
                </a:solidFill>
                <a:latin typeface="AvenirNext LT Pro Regular" panose="020B0503020202020204" pitchFamily="34" charset="77"/>
              </a:rPr>
              <a:t>, </a:t>
            </a:r>
            <a:r>
              <a:rPr lang="en-US" sz="1950">
                <a:latin typeface="AvenirNext LT Pro Regular" panose="020B0503020202020204" pitchFamily="34" charset="77"/>
              </a:rPr>
              <a:t>for a Year-in-Review webinar that dives into the events that shaped this past year. Gain deeper insights to better prepare for 2026!</a:t>
            </a:r>
          </a:p>
          <a:p>
            <a:pPr>
              <a:lnSpc>
                <a:spcPct val="110000"/>
              </a:lnSpc>
              <a:spcBef>
                <a:spcPts val="1800"/>
              </a:spcBef>
              <a:tabLst>
                <a:tab pos="4911725" algn="l"/>
              </a:tabLst>
            </a:pPr>
            <a:r>
              <a:rPr lang="en-US" sz="1950">
                <a:latin typeface="AvenirNext LT Pro Regular" panose="020B0503020202020204" pitchFamily="34" charset="77"/>
              </a:rPr>
              <a:t>RSVP to the event by scanning the QR code or </a:t>
            </a:r>
          </a:p>
          <a:p>
            <a:pPr>
              <a:lnSpc>
                <a:spcPct val="110000"/>
              </a:lnSpc>
              <a:tabLst>
                <a:tab pos="4911725" algn="l"/>
              </a:tabLst>
            </a:pPr>
            <a:r>
              <a:rPr lang="en-US" sz="1950">
                <a:latin typeface="AvenirNext LT Pro Regular" panose="020B0503020202020204" pitchFamily="34" charset="77"/>
              </a:rPr>
              <a:t>using this </a:t>
            </a:r>
            <a:r>
              <a:rPr lang="en-US" sz="1950">
                <a:solidFill>
                  <a:schemeClr val="accent2">
                    <a:lumMod val="75000"/>
                  </a:schemeClr>
                </a:solidFill>
                <a:latin typeface="AvenirNext LT Pro Regular" panose="020B050302020202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950">
                <a:latin typeface="AvenirNext LT Pro Regular" panose="020B0503020202020204" pitchFamily="34" charset="77"/>
              </a:rPr>
              <a:t>. </a:t>
            </a:r>
          </a:p>
          <a:p>
            <a:pPr>
              <a:lnSpc>
                <a:spcPct val="110000"/>
              </a:lnSpc>
              <a:spcBef>
                <a:spcPts val="1800"/>
              </a:spcBef>
              <a:tabLst>
                <a:tab pos="4911725" algn="l"/>
              </a:tabLst>
            </a:pPr>
            <a:r>
              <a:rPr lang="en-US" sz="1950">
                <a:latin typeface="AvenirNext LT Pro Regular" panose="020B0503020202020204" pitchFamily="34" charset="77"/>
              </a:rPr>
              <a:t>We look forward to seeing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1EC63-FDCB-C30A-4B3E-8D290BB1E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5602" y="1014013"/>
            <a:ext cx="1489934" cy="1489934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A3CF1A68-CCEB-B177-2BC9-B309A9EAC713}"/>
              </a:ext>
            </a:extLst>
          </p:cNvPr>
          <p:cNvGrpSpPr/>
          <p:nvPr/>
        </p:nvGrpSpPr>
        <p:grpSpPr>
          <a:xfrm>
            <a:off x="550311" y="705037"/>
            <a:ext cx="2396489" cy="890134"/>
            <a:chOff x="4181475" y="2738437"/>
            <a:chExt cx="3824387" cy="1420498"/>
          </a:xfrm>
        </p:grpSpPr>
        <p:grpSp>
          <p:nvGrpSpPr>
            <p:cNvPr id="20" name="Graphic 17">
              <a:extLst>
                <a:ext uri="{FF2B5EF4-FFF2-40B4-BE49-F238E27FC236}">
                  <a16:creationId xmlns:a16="http://schemas.microsoft.com/office/drawing/2014/main" id="{650A6DDE-CF0F-48EF-1412-C354A2029030}"/>
                </a:ext>
              </a:extLst>
            </p:cNvPr>
            <p:cNvGrpSpPr/>
            <p:nvPr/>
          </p:nvGrpSpPr>
          <p:grpSpPr>
            <a:xfrm>
              <a:off x="4181475" y="3368040"/>
              <a:ext cx="3824387" cy="790895"/>
              <a:chOff x="4181475" y="3368040"/>
              <a:chExt cx="3824387" cy="790895"/>
            </a:xfrm>
          </p:grpSpPr>
          <p:grpSp>
            <p:nvGrpSpPr>
              <p:cNvPr id="21" name="Graphic 17">
                <a:extLst>
                  <a:ext uri="{FF2B5EF4-FFF2-40B4-BE49-F238E27FC236}">
                    <a16:creationId xmlns:a16="http://schemas.microsoft.com/office/drawing/2014/main" id="{A9F235C9-A4E4-78F2-F880-B86BA0235879}"/>
                  </a:ext>
                </a:extLst>
              </p:cNvPr>
              <p:cNvGrpSpPr/>
              <p:nvPr/>
            </p:nvGrpSpPr>
            <p:grpSpPr>
              <a:xfrm>
                <a:off x="4792027" y="3972874"/>
                <a:ext cx="2655570" cy="186061"/>
                <a:chOff x="4792027" y="3972874"/>
                <a:chExt cx="2655570" cy="186061"/>
              </a:xfrm>
              <a:solidFill>
                <a:srgbClr val="003D79"/>
              </a:solidFill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BDF40D73-A7D4-02D5-61AD-ECCF8F0A61D6}"/>
                    </a:ext>
                  </a:extLst>
                </p:cNvPr>
                <p:cNvSpPr/>
                <p:nvPr/>
              </p:nvSpPr>
              <p:spPr>
                <a:xfrm>
                  <a:off x="4792027" y="3974782"/>
                  <a:ext cx="136207" cy="179070"/>
                </a:xfrm>
                <a:custGeom>
                  <a:avLst/>
                  <a:gdLst>
                    <a:gd name="csX0" fmla="*/ 26670 w 136207"/>
                    <a:gd name="csY0" fmla="*/ 28575 h 179070"/>
                    <a:gd name="csX1" fmla="*/ 0 w 136207"/>
                    <a:gd name="csY1" fmla="*/ 4763 h 179070"/>
                    <a:gd name="csX2" fmla="*/ 0 w 136207"/>
                    <a:gd name="csY2" fmla="*/ 0 h 179070"/>
                    <a:gd name="csX3" fmla="*/ 63817 w 136207"/>
                    <a:gd name="csY3" fmla="*/ 0 h 179070"/>
                    <a:gd name="csX4" fmla="*/ 136207 w 136207"/>
                    <a:gd name="csY4" fmla="*/ 46673 h 179070"/>
                    <a:gd name="csX5" fmla="*/ 60960 w 136207"/>
                    <a:gd name="csY5" fmla="*/ 93345 h 179070"/>
                    <a:gd name="csX6" fmla="*/ 48578 w 136207"/>
                    <a:gd name="csY6" fmla="*/ 93345 h 179070"/>
                    <a:gd name="csX7" fmla="*/ 48578 w 136207"/>
                    <a:gd name="csY7" fmla="*/ 179070 h 179070"/>
                    <a:gd name="csX8" fmla="*/ 25717 w 136207"/>
                    <a:gd name="csY8" fmla="*/ 179070 h 179070"/>
                    <a:gd name="csX9" fmla="*/ 25717 w 136207"/>
                    <a:gd name="csY9" fmla="*/ 28575 h 179070"/>
                    <a:gd name="csX10" fmla="*/ 49530 w 136207"/>
                    <a:gd name="csY10" fmla="*/ 82868 h 179070"/>
                    <a:gd name="csX11" fmla="*/ 60960 w 136207"/>
                    <a:gd name="csY11" fmla="*/ 82868 h 179070"/>
                    <a:gd name="csX12" fmla="*/ 110490 w 136207"/>
                    <a:gd name="csY12" fmla="*/ 46673 h 179070"/>
                    <a:gd name="csX13" fmla="*/ 72390 w 136207"/>
                    <a:gd name="csY13" fmla="*/ 10478 h 179070"/>
                    <a:gd name="csX14" fmla="*/ 49530 w 136207"/>
                    <a:gd name="csY14" fmla="*/ 28575 h 179070"/>
                    <a:gd name="csX15" fmla="*/ 49530 w 136207"/>
                    <a:gd name="csY15" fmla="*/ 82868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36207" h="179070">
                      <a:moveTo>
                        <a:pt x="26670" y="28575"/>
                      </a:moveTo>
                      <a:cubicBezTo>
                        <a:pt x="26670" y="12383"/>
                        <a:pt x="22860" y="8573"/>
                        <a:pt x="0" y="4763"/>
                      </a:cubicBezTo>
                      <a:lnTo>
                        <a:pt x="0" y="0"/>
                      </a:lnTo>
                      <a:lnTo>
                        <a:pt x="63817" y="0"/>
                      </a:lnTo>
                      <a:cubicBezTo>
                        <a:pt x="96203" y="0"/>
                        <a:pt x="136207" y="0"/>
                        <a:pt x="136207" y="46673"/>
                      </a:cubicBezTo>
                      <a:cubicBezTo>
                        <a:pt x="136207" y="93345"/>
                        <a:pt x="93345" y="93345"/>
                        <a:pt x="60960" y="93345"/>
                      </a:cubicBezTo>
                      <a:lnTo>
                        <a:pt x="48578" y="93345"/>
                      </a:lnTo>
                      <a:lnTo>
                        <a:pt x="48578" y="179070"/>
                      </a:lnTo>
                      <a:lnTo>
                        <a:pt x="25717" y="179070"/>
                      </a:lnTo>
                      <a:lnTo>
                        <a:pt x="25717" y="28575"/>
                      </a:lnTo>
                      <a:close/>
                      <a:moveTo>
                        <a:pt x="49530" y="82868"/>
                      </a:moveTo>
                      <a:lnTo>
                        <a:pt x="60960" y="82868"/>
                      </a:lnTo>
                      <a:cubicBezTo>
                        <a:pt x="85725" y="82868"/>
                        <a:pt x="110490" y="80963"/>
                        <a:pt x="110490" y="46673"/>
                      </a:cubicBezTo>
                      <a:cubicBezTo>
                        <a:pt x="110490" y="12383"/>
                        <a:pt x="96203" y="10478"/>
                        <a:pt x="72390" y="10478"/>
                      </a:cubicBezTo>
                      <a:cubicBezTo>
                        <a:pt x="48578" y="10478"/>
                        <a:pt x="49530" y="12383"/>
                        <a:pt x="49530" y="28575"/>
                      </a:cubicBezTo>
                      <a:lnTo>
                        <a:pt x="49530" y="8286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F830CD2-B7F8-0DC2-9727-80344EFC4265}"/>
                    </a:ext>
                  </a:extLst>
                </p:cNvPr>
                <p:cNvSpPr/>
                <p:nvPr/>
              </p:nvSpPr>
              <p:spPr>
                <a:xfrm>
                  <a:off x="5149215" y="3975734"/>
                  <a:ext cx="152400" cy="179070"/>
                </a:xfrm>
                <a:custGeom>
                  <a:avLst/>
                  <a:gdLst>
                    <a:gd name="csX0" fmla="*/ 54292 w 152400"/>
                    <a:gd name="csY0" fmla="*/ 31433 h 179070"/>
                    <a:gd name="csX1" fmla="*/ 58103 w 152400"/>
                    <a:gd name="csY1" fmla="*/ 17145 h 179070"/>
                    <a:gd name="csX2" fmla="*/ 38100 w 152400"/>
                    <a:gd name="csY2" fmla="*/ 4763 h 179070"/>
                    <a:gd name="csX3" fmla="*/ 38100 w 152400"/>
                    <a:gd name="csY3" fmla="*/ 0 h 179070"/>
                    <a:gd name="csX4" fmla="*/ 83820 w 152400"/>
                    <a:gd name="csY4" fmla="*/ 0 h 179070"/>
                    <a:gd name="csX5" fmla="*/ 152400 w 152400"/>
                    <a:gd name="csY5" fmla="*/ 179070 h 179070"/>
                    <a:gd name="csX6" fmla="*/ 126682 w 152400"/>
                    <a:gd name="csY6" fmla="*/ 179070 h 179070"/>
                    <a:gd name="csX7" fmla="*/ 104775 w 152400"/>
                    <a:gd name="csY7" fmla="*/ 120015 h 179070"/>
                    <a:gd name="csX8" fmla="*/ 38100 w 152400"/>
                    <a:gd name="csY8" fmla="*/ 120015 h 179070"/>
                    <a:gd name="csX9" fmla="*/ 17145 w 152400"/>
                    <a:gd name="csY9" fmla="*/ 179070 h 179070"/>
                    <a:gd name="csX10" fmla="*/ 0 w 152400"/>
                    <a:gd name="csY10" fmla="*/ 179070 h 179070"/>
                    <a:gd name="csX11" fmla="*/ 55245 w 152400"/>
                    <a:gd name="csY11" fmla="*/ 31433 h 179070"/>
                    <a:gd name="csX12" fmla="*/ 40005 w 152400"/>
                    <a:gd name="csY12" fmla="*/ 108585 h 179070"/>
                    <a:gd name="csX13" fmla="*/ 100013 w 152400"/>
                    <a:gd name="csY13" fmla="*/ 108585 h 179070"/>
                    <a:gd name="csX14" fmla="*/ 69532 w 152400"/>
                    <a:gd name="csY14" fmla="*/ 27622 h 179070"/>
                    <a:gd name="csX15" fmla="*/ 39053 w 152400"/>
                    <a:gd name="csY15" fmla="*/ 108585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52400" h="179070">
                      <a:moveTo>
                        <a:pt x="54292" y="31433"/>
                      </a:moveTo>
                      <a:cubicBezTo>
                        <a:pt x="56197" y="26670"/>
                        <a:pt x="58103" y="20955"/>
                        <a:pt x="58103" y="17145"/>
                      </a:cubicBezTo>
                      <a:cubicBezTo>
                        <a:pt x="58103" y="10478"/>
                        <a:pt x="50482" y="7620"/>
                        <a:pt x="38100" y="4763"/>
                      </a:cubicBezTo>
                      <a:lnTo>
                        <a:pt x="38100" y="0"/>
                      </a:lnTo>
                      <a:lnTo>
                        <a:pt x="83820" y="0"/>
                      </a:lnTo>
                      <a:lnTo>
                        <a:pt x="152400" y="179070"/>
                      </a:lnTo>
                      <a:lnTo>
                        <a:pt x="126682" y="179070"/>
                      </a:lnTo>
                      <a:lnTo>
                        <a:pt x="104775" y="120015"/>
                      </a:lnTo>
                      <a:lnTo>
                        <a:pt x="38100" y="120015"/>
                      </a:lnTo>
                      <a:lnTo>
                        <a:pt x="17145" y="179070"/>
                      </a:lnTo>
                      <a:lnTo>
                        <a:pt x="0" y="179070"/>
                      </a:lnTo>
                      <a:lnTo>
                        <a:pt x="55245" y="31433"/>
                      </a:lnTo>
                      <a:close/>
                      <a:moveTo>
                        <a:pt x="40005" y="108585"/>
                      </a:moveTo>
                      <a:lnTo>
                        <a:pt x="100013" y="108585"/>
                      </a:lnTo>
                      <a:lnTo>
                        <a:pt x="69532" y="27622"/>
                      </a:lnTo>
                      <a:lnTo>
                        <a:pt x="39053" y="10858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4FFA9AD1-F3CE-FCCB-66D8-8A269D27C62F}"/>
                    </a:ext>
                  </a:extLst>
                </p:cNvPr>
                <p:cNvSpPr/>
                <p:nvPr/>
              </p:nvSpPr>
              <p:spPr>
                <a:xfrm>
                  <a:off x="5512117" y="3974782"/>
                  <a:ext cx="141922" cy="178117"/>
                </a:xfrm>
                <a:custGeom>
                  <a:avLst/>
                  <a:gdLst>
                    <a:gd name="csX0" fmla="*/ 26670 w 141922"/>
                    <a:gd name="csY0" fmla="*/ 28575 h 178117"/>
                    <a:gd name="csX1" fmla="*/ 0 w 141922"/>
                    <a:gd name="csY1" fmla="*/ 4763 h 178117"/>
                    <a:gd name="csX2" fmla="*/ 0 w 141922"/>
                    <a:gd name="csY2" fmla="*/ 0 h 178117"/>
                    <a:gd name="csX3" fmla="*/ 75247 w 141922"/>
                    <a:gd name="csY3" fmla="*/ 0 h 178117"/>
                    <a:gd name="csX4" fmla="*/ 134302 w 141922"/>
                    <a:gd name="csY4" fmla="*/ 45720 h 178117"/>
                    <a:gd name="csX5" fmla="*/ 88582 w 141922"/>
                    <a:gd name="csY5" fmla="*/ 88583 h 178117"/>
                    <a:gd name="csX6" fmla="*/ 141922 w 141922"/>
                    <a:gd name="csY6" fmla="*/ 178118 h 178117"/>
                    <a:gd name="csX7" fmla="*/ 116205 w 141922"/>
                    <a:gd name="csY7" fmla="*/ 178118 h 178117"/>
                    <a:gd name="csX8" fmla="*/ 63817 w 141922"/>
                    <a:gd name="csY8" fmla="*/ 90488 h 178117"/>
                    <a:gd name="csX9" fmla="*/ 50482 w 141922"/>
                    <a:gd name="csY9" fmla="*/ 90488 h 178117"/>
                    <a:gd name="csX10" fmla="*/ 50482 w 141922"/>
                    <a:gd name="csY10" fmla="*/ 178118 h 178117"/>
                    <a:gd name="csX11" fmla="*/ 27622 w 141922"/>
                    <a:gd name="csY11" fmla="*/ 178118 h 178117"/>
                    <a:gd name="csX12" fmla="*/ 27622 w 141922"/>
                    <a:gd name="csY12" fmla="*/ 27623 h 178117"/>
                    <a:gd name="csX13" fmla="*/ 49530 w 141922"/>
                    <a:gd name="csY13" fmla="*/ 80963 h 178117"/>
                    <a:gd name="csX14" fmla="*/ 57150 w 141922"/>
                    <a:gd name="csY14" fmla="*/ 80963 h 178117"/>
                    <a:gd name="csX15" fmla="*/ 108585 w 141922"/>
                    <a:gd name="csY15" fmla="*/ 43815 h 178117"/>
                    <a:gd name="csX16" fmla="*/ 68580 w 141922"/>
                    <a:gd name="csY16" fmla="*/ 10478 h 178117"/>
                    <a:gd name="csX17" fmla="*/ 49530 w 141922"/>
                    <a:gd name="csY17" fmla="*/ 28575 h 178117"/>
                    <a:gd name="csX18" fmla="*/ 49530 w 141922"/>
                    <a:gd name="csY18" fmla="*/ 80963 h 1781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141922" h="178117">
                      <a:moveTo>
                        <a:pt x="26670" y="28575"/>
                      </a:moveTo>
                      <a:cubicBezTo>
                        <a:pt x="26670" y="9525"/>
                        <a:pt x="22860" y="9525"/>
                        <a:pt x="0" y="4763"/>
                      </a:cubicBezTo>
                      <a:lnTo>
                        <a:pt x="0" y="0"/>
                      </a:lnTo>
                      <a:lnTo>
                        <a:pt x="75247" y="0"/>
                      </a:lnTo>
                      <a:cubicBezTo>
                        <a:pt x="107632" y="0"/>
                        <a:pt x="134302" y="7620"/>
                        <a:pt x="134302" y="45720"/>
                      </a:cubicBezTo>
                      <a:cubicBezTo>
                        <a:pt x="134302" y="83820"/>
                        <a:pt x="111442" y="85725"/>
                        <a:pt x="88582" y="88583"/>
                      </a:cubicBezTo>
                      <a:lnTo>
                        <a:pt x="141922" y="178118"/>
                      </a:lnTo>
                      <a:lnTo>
                        <a:pt x="116205" y="178118"/>
                      </a:lnTo>
                      <a:lnTo>
                        <a:pt x="63817" y="90488"/>
                      </a:lnTo>
                      <a:lnTo>
                        <a:pt x="50482" y="90488"/>
                      </a:lnTo>
                      <a:lnTo>
                        <a:pt x="50482" y="178118"/>
                      </a:lnTo>
                      <a:lnTo>
                        <a:pt x="27622" y="178118"/>
                      </a:lnTo>
                      <a:lnTo>
                        <a:pt x="27622" y="27623"/>
                      </a:lnTo>
                      <a:close/>
                      <a:moveTo>
                        <a:pt x="49530" y="80963"/>
                      </a:moveTo>
                      <a:lnTo>
                        <a:pt x="57150" y="80963"/>
                      </a:lnTo>
                      <a:cubicBezTo>
                        <a:pt x="76200" y="80963"/>
                        <a:pt x="108585" y="80963"/>
                        <a:pt x="108585" y="43815"/>
                      </a:cubicBezTo>
                      <a:cubicBezTo>
                        <a:pt x="108585" y="6668"/>
                        <a:pt x="89535" y="10478"/>
                        <a:pt x="68580" y="10478"/>
                      </a:cubicBezTo>
                      <a:cubicBezTo>
                        <a:pt x="47625" y="10478"/>
                        <a:pt x="49530" y="12383"/>
                        <a:pt x="49530" y="28575"/>
                      </a:cubicBezTo>
                      <a:lnTo>
                        <a:pt x="49530" y="8096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15392EA-3BFC-130D-1761-EF7B36D8A4FC}"/>
                    </a:ext>
                  </a:extLst>
                </p:cNvPr>
                <p:cNvSpPr/>
                <p:nvPr/>
              </p:nvSpPr>
              <p:spPr>
                <a:xfrm>
                  <a:off x="5875972" y="3975734"/>
                  <a:ext cx="135337" cy="179070"/>
                </a:xfrm>
                <a:custGeom>
                  <a:avLst/>
                  <a:gdLst>
                    <a:gd name="csX0" fmla="*/ 57150 w 135337"/>
                    <a:gd name="csY0" fmla="*/ 10478 h 179070"/>
                    <a:gd name="csX1" fmla="*/ 33338 w 135337"/>
                    <a:gd name="csY1" fmla="*/ 10478 h 179070"/>
                    <a:gd name="csX2" fmla="*/ 8572 w 135337"/>
                    <a:gd name="csY2" fmla="*/ 36195 h 179070"/>
                    <a:gd name="csX3" fmla="*/ 0 w 135337"/>
                    <a:gd name="csY3" fmla="*/ 36195 h 179070"/>
                    <a:gd name="csX4" fmla="*/ 0 w 135337"/>
                    <a:gd name="csY4" fmla="*/ 0 h 179070"/>
                    <a:gd name="csX5" fmla="*/ 135255 w 135337"/>
                    <a:gd name="csY5" fmla="*/ 0 h 179070"/>
                    <a:gd name="csX6" fmla="*/ 135255 w 135337"/>
                    <a:gd name="csY6" fmla="*/ 36195 h 179070"/>
                    <a:gd name="csX7" fmla="*/ 128588 w 135337"/>
                    <a:gd name="csY7" fmla="*/ 36195 h 179070"/>
                    <a:gd name="csX8" fmla="*/ 103822 w 135337"/>
                    <a:gd name="csY8" fmla="*/ 10478 h 179070"/>
                    <a:gd name="csX9" fmla="*/ 80010 w 135337"/>
                    <a:gd name="csY9" fmla="*/ 10478 h 179070"/>
                    <a:gd name="csX10" fmla="*/ 80010 w 135337"/>
                    <a:gd name="csY10" fmla="*/ 179070 h 179070"/>
                    <a:gd name="csX11" fmla="*/ 57150 w 135337"/>
                    <a:gd name="csY11" fmla="*/ 179070 h 179070"/>
                    <a:gd name="csX12" fmla="*/ 57150 w 135337"/>
                    <a:gd name="csY12" fmla="*/ 10478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35337" h="179070">
                      <a:moveTo>
                        <a:pt x="57150" y="10478"/>
                      </a:moveTo>
                      <a:lnTo>
                        <a:pt x="33338" y="10478"/>
                      </a:lnTo>
                      <a:cubicBezTo>
                        <a:pt x="11430" y="10478"/>
                        <a:pt x="10478" y="20003"/>
                        <a:pt x="8572" y="36195"/>
                      </a:cubicBezTo>
                      <a:lnTo>
                        <a:pt x="0" y="36195"/>
                      </a:lnTo>
                      <a:lnTo>
                        <a:pt x="0" y="0"/>
                      </a:lnTo>
                      <a:lnTo>
                        <a:pt x="135255" y="0"/>
                      </a:lnTo>
                      <a:lnTo>
                        <a:pt x="135255" y="36195"/>
                      </a:lnTo>
                      <a:cubicBezTo>
                        <a:pt x="136208" y="36195"/>
                        <a:pt x="128588" y="36195"/>
                        <a:pt x="128588" y="36195"/>
                      </a:cubicBezTo>
                      <a:cubicBezTo>
                        <a:pt x="126683" y="20003"/>
                        <a:pt x="126683" y="10478"/>
                        <a:pt x="103822" y="10478"/>
                      </a:cubicBezTo>
                      <a:lnTo>
                        <a:pt x="80010" y="10478"/>
                      </a:lnTo>
                      <a:lnTo>
                        <a:pt x="80010" y="179070"/>
                      </a:lnTo>
                      <a:lnTo>
                        <a:pt x="57150" y="179070"/>
                      </a:lnTo>
                      <a:lnTo>
                        <a:pt x="57150" y="1047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638ABFF-A97B-D701-B795-976F92B56F83}"/>
                    </a:ext>
                  </a:extLst>
                </p:cNvPr>
                <p:cNvSpPr/>
                <p:nvPr/>
              </p:nvSpPr>
              <p:spPr>
                <a:xfrm>
                  <a:off x="6227444" y="3975734"/>
                  <a:ext cx="151447" cy="179070"/>
                </a:xfrm>
                <a:custGeom>
                  <a:avLst/>
                  <a:gdLst>
                    <a:gd name="csX0" fmla="*/ 26670 w 151447"/>
                    <a:gd name="csY0" fmla="*/ 31433 h 179070"/>
                    <a:gd name="csX1" fmla="*/ 0 w 151447"/>
                    <a:gd name="csY1" fmla="*/ 4763 h 179070"/>
                    <a:gd name="csX2" fmla="*/ 0 w 151447"/>
                    <a:gd name="csY2" fmla="*/ 0 h 179070"/>
                    <a:gd name="csX3" fmla="*/ 53340 w 151447"/>
                    <a:gd name="csY3" fmla="*/ 0 h 179070"/>
                    <a:gd name="csX4" fmla="*/ 137160 w 151447"/>
                    <a:gd name="csY4" fmla="*/ 144780 h 179070"/>
                    <a:gd name="csX5" fmla="*/ 137160 w 151447"/>
                    <a:gd name="csY5" fmla="*/ 144780 h 179070"/>
                    <a:gd name="csX6" fmla="*/ 137160 w 151447"/>
                    <a:gd name="csY6" fmla="*/ 0 h 179070"/>
                    <a:gd name="csX7" fmla="*/ 151448 w 151447"/>
                    <a:gd name="csY7" fmla="*/ 0 h 179070"/>
                    <a:gd name="csX8" fmla="*/ 151448 w 151447"/>
                    <a:gd name="csY8" fmla="*/ 179070 h 179070"/>
                    <a:gd name="csX9" fmla="*/ 131445 w 151447"/>
                    <a:gd name="csY9" fmla="*/ 179070 h 179070"/>
                    <a:gd name="csX10" fmla="*/ 41910 w 151447"/>
                    <a:gd name="csY10" fmla="*/ 22860 h 179070"/>
                    <a:gd name="csX11" fmla="*/ 41910 w 151447"/>
                    <a:gd name="csY11" fmla="*/ 22860 h 179070"/>
                    <a:gd name="csX12" fmla="*/ 41910 w 151447"/>
                    <a:gd name="csY12" fmla="*/ 179070 h 179070"/>
                    <a:gd name="csX13" fmla="*/ 28575 w 151447"/>
                    <a:gd name="csY13" fmla="*/ 179070 h 179070"/>
                    <a:gd name="csX14" fmla="*/ 28575 w 151447"/>
                    <a:gd name="csY14" fmla="*/ 31433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</a:cxnLst>
                  <a:rect l="l" t="t" r="r" b="b"/>
                  <a:pathLst>
                    <a:path w="151447" h="179070">
                      <a:moveTo>
                        <a:pt x="26670" y="31433"/>
                      </a:moveTo>
                      <a:cubicBezTo>
                        <a:pt x="26670" y="10478"/>
                        <a:pt x="22860" y="8572"/>
                        <a:pt x="0" y="4763"/>
                      </a:cubicBezTo>
                      <a:lnTo>
                        <a:pt x="0" y="0"/>
                      </a:lnTo>
                      <a:lnTo>
                        <a:pt x="53340" y="0"/>
                      </a:lnTo>
                      <a:lnTo>
                        <a:pt x="137160" y="144780"/>
                      </a:lnTo>
                      <a:lnTo>
                        <a:pt x="137160" y="144780"/>
                      </a:lnTo>
                      <a:lnTo>
                        <a:pt x="137160" y="0"/>
                      </a:lnTo>
                      <a:lnTo>
                        <a:pt x="151448" y="0"/>
                      </a:lnTo>
                      <a:lnTo>
                        <a:pt x="151448" y="179070"/>
                      </a:lnTo>
                      <a:lnTo>
                        <a:pt x="131445" y="179070"/>
                      </a:lnTo>
                      <a:lnTo>
                        <a:pt x="41910" y="22860"/>
                      </a:lnTo>
                      <a:lnTo>
                        <a:pt x="41910" y="22860"/>
                      </a:lnTo>
                      <a:lnTo>
                        <a:pt x="41910" y="179070"/>
                      </a:lnTo>
                      <a:lnTo>
                        <a:pt x="28575" y="179070"/>
                      </a:lnTo>
                      <a:lnTo>
                        <a:pt x="28575" y="3143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27FFAB0-2CB5-A935-36D7-F4C649B41056}"/>
                    </a:ext>
                  </a:extLst>
                </p:cNvPr>
                <p:cNvSpPr/>
                <p:nvPr/>
              </p:nvSpPr>
              <p:spPr>
                <a:xfrm>
                  <a:off x="6613207" y="3974782"/>
                  <a:ext cx="132397" cy="179070"/>
                </a:xfrm>
                <a:custGeom>
                  <a:avLst/>
                  <a:gdLst>
                    <a:gd name="csX0" fmla="*/ 26670 w 132397"/>
                    <a:gd name="csY0" fmla="*/ 28575 h 179070"/>
                    <a:gd name="csX1" fmla="*/ 0 w 132397"/>
                    <a:gd name="csY1" fmla="*/ 4763 h 179070"/>
                    <a:gd name="csX2" fmla="*/ 0 w 132397"/>
                    <a:gd name="csY2" fmla="*/ 0 h 179070"/>
                    <a:gd name="csX3" fmla="*/ 125730 w 132397"/>
                    <a:gd name="csY3" fmla="*/ 0 h 179070"/>
                    <a:gd name="csX4" fmla="*/ 125730 w 132397"/>
                    <a:gd name="csY4" fmla="*/ 32385 h 179070"/>
                    <a:gd name="csX5" fmla="*/ 119063 w 132397"/>
                    <a:gd name="csY5" fmla="*/ 32385 h 179070"/>
                    <a:gd name="csX6" fmla="*/ 94298 w 132397"/>
                    <a:gd name="csY6" fmla="*/ 10478 h 179070"/>
                    <a:gd name="csX7" fmla="*/ 66675 w 132397"/>
                    <a:gd name="csY7" fmla="*/ 10478 h 179070"/>
                    <a:gd name="csX8" fmla="*/ 50483 w 132397"/>
                    <a:gd name="csY8" fmla="*/ 27623 h 179070"/>
                    <a:gd name="csX9" fmla="*/ 50483 w 132397"/>
                    <a:gd name="csY9" fmla="*/ 80010 h 179070"/>
                    <a:gd name="csX10" fmla="*/ 83820 w 132397"/>
                    <a:gd name="csY10" fmla="*/ 80010 h 179070"/>
                    <a:gd name="csX11" fmla="*/ 109538 w 132397"/>
                    <a:gd name="csY11" fmla="*/ 58103 h 179070"/>
                    <a:gd name="csX12" fmla="*/ 115253 w 132397"/>
                    <a:gd name="csY12" fmla="*/ 58103 h 179070"/>
                    <a:gd name="csX13" fmla="*/ 115253 w 132397"/>
                    <a:gd name="csY13" fmla="*/ 113348 h 179070"/>
                    <a:gd name="csX14" fmla="*/ 109538 w 132397"/>
                    <a:gd name="csY14" fmla="*/ 113348 h 179070"/>
                    <a:gd name="csX15" fmla="*/ 83820 w 132397"/>
                    <a:gd name="csY15" fmla="*/ 90488 h 179070"/>
                    <a:gd name="csX16" fmla="*/ 50483 w 132397"/>
                    <a:gd name="csY16" fmla="*/ 90488 h 179070"/>
                    <a:gd name="csX17" fmla="*/ 50483 w 132397"/>
                    <a:gd name="csY17" fmla="*/ 153353 h 179070"/>
                    <a:gd name="csX18" fmla="*/ 72390 w 132397"/>
                    <a:gd name="csY18" fmla="*/ 168593 h 179070"/>
                    <a:gd name="csX19" fmla="*/ 100965 w 132397"/>
                    <a:gd name="csY19" fmla="*/ 168593 h 179070"/>
                    <a:gd name="csX20" fmla="*/ 123825 w 132397"/>
                    <a:gd name="csY20" fmla="*/ 142875 h 179070"/>
                    <a:gd name="csX21" fmla="*/ 132398 w 132397"/>
                    <a:gd name="csY21" fmla="*/ 142875 h 179070"/>
                    <a:gd name="csX22" fmla="*/ 130493 w 132397"/>
                    <a:gd name="csY22" fmla="*/ 179070 h 179070"/>
                    <a:gd name="csX23" fmla="*/ 27623 w 132397"/>
                    <a:gd name="csY23" fmla="*/ 179070 h 179070"/>
                    <a:gd name="csX24" fmla="*/ 27623 w 132397"/>
                    <a:gd name="csY24" fmla="*/ 28575 h 17907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</a:cxnLst>
                  <a:rect l="l" t="t" r="r" b="b"/>
                  <a:pathLst>
                    <a:path w="132397" h="179070">
                      <a:moveTo>
                        <a:pt x="26670" y="28575"/>
                      </a:moveTo>
                      <a:cubicBezTo>
                        <a:pt x="26670" y="13335"/>
                        <a:pt x="22860" y="8573"/>
                        <a:pt x="0" y="4763"/>
                      </a:cubicBezTo>
                      <a:lnTo>
                        <a:pt x="0" y="0"/>
                      </a:lnTo>
                      <a:lnTo>
                        <a:pt x="125730" y="0"/>
                      </a:lnTo>
                      <a:lnTo>
                        <a:pt x="125730" y="32385"/>
                      </a:lnTo>
                      <a:cubicBezTo>
                        <a:pt x="126683" y="32385"/>
                        <a:pt x="119063" y="32385"/>
                        <a:pt x="119063" y="32385"/>
                      </a:cubicBezTo>
                      <a:cubicBezTo>
                        <a:pt x="116205" y="18098"/>
                        <a:pt x="116205" y="10478"/>
                        <a:pt x="94298" y="10478"/>
                      </a:cubicBezTo>
                      <a:lnTo>
                        <a:pt x="66675" y="10478"/>
                      </a:lnTo>
                      <a:cubicBezTo>
                        <a:pt x="51435" y="10478"/>
                        <a:pt x="50483" y="13335"/>
                        <a:pt x="50483" y="27623"/>
                      </a:cubicBezTo>
                      <a:lnTo>
                        <a:pt x="50483" y="80010"/>
                      </a:lnTo>
                      <a:lnTo>
                        <a:pt x="83820" y="80010"/>
                      </a:lnTo>
                      <a:cubicBezTo>
                        <a:pt x="105728" y="80010"/>
                        <a:pt x="107633" y="70485"/>
                        <a:pt x="109538" y="58103"/>
                      </a:cubicBezTo>
                      <a:lnTo>
                        <a:pt x="115253" y="58103"/>
                      </a:lnTo>
                      <a:lnTo>
                        <a:pt x="115253" y="113348"/>
                      </a:lnTo>
                      <a:lnTo>
                        <a:pt x="109538" y="113348"/>
                      </a:lnTo>
                      <a:cubicBezTo>
                        <a:pt x="106680" y="98108"/>
                        <a:pt x="105728" y="90488"/>
                        <a:pt x="83820" y="90488"/>
                      </a:cubicBezTo>
                      <a:lnTo>
                        <a:pt x="50483" y="90488"/>
                      </a:lnTo>
                      <a:lnTo>
                        <a:pt x="50483" y="153353"/>
                      </a:lnTo>
                      <a:cubicBezTo>
                        <a:pt x="50483" y="168593"/>
                        <a:pt x="52388" y="168593"/>
                        <a:pt x="72390" y="168593"/>
                      </a:cubicBezTo>
                      <a:lnTo>
                        <a:pt x="100965" y="168593"/>
                      </a:lnTo>
                      <a:cubicBezTo>
                        <a:pt x="119063" y="168593"/>
                        <a:pt x="120015" y="162878"/>
                        <a:pt x="123825" y="142875"/>
                      </a:cubicBezTo>
                      <a:lnTo>
                        <a:pt x="132398" y="142875"/>
                      </a:lnTo>
                      <a:lnTo>
                        <a:pt x="130493" y="179070"/>
                      </a:lnTo>
                      <a:lnTo>
                        <a:pt x="27623" y="179070"/>
                      </a:lnTo>
                      <a:lnTo>
                        <a:pt x="27623" y="2857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4EDF418-0FCD-8486-F2AC-356BD0043343}"/>
                    </a:ext>
                  </a:extLst>
                </p:cNvPr>
                <p:cNvSpPr/>
                <p:nvPr/>
              </p:nvSpPr>
              <p:spPr>
                <a:xfrm>
                  <a:off x="6967537" y="3974782"/>
                  <a:ext cx="141922" cy="178117"/>
                </a:xfrm>
                <a:custGeom>
                  <a:avLst/>
                  <a:gdLst>
                    <a:gd name="csX0" fmla="*/ 26670 w 141922"/>
                    <a:gd name="csY0" fmla="*/ 28575 h 178117"/>
                    <a:gd name="csX1" fmla="*/ 0 w 141922"/>
                    <a:gd name="csY1" fmla="*/ 4763 h 178117"/>
                    <a:gd name="csX2" fmla="*/ 0 w 141922"/>
                    <a:gd name="csY2" fmla="*/ 0 h 178117"/>
                    <a:gd name="csX3" fmla="*/ 75247 w 141922"/>
                    <a:gd name="csY3" fmla="*/ 0 h 178117"/>
                    <a:gd name="csX4" fmla="*/ 134303 w 141922"/>
                    <a:gd name="csY4" fmla="*/ 45720 h 178117"/>
                    <a:gd name="csX5" fmla="*/ 88582 w 141922"/>
                    <a:gd name="csY5" fmla="*/ 88583 h 178117"/>
                    <a:gd name="csX6" fmla="*/ 141922 w 141922"/>
                    <a:gd name="csY6" fmla="*/ 178118 h 178117"/>
                    <a:gd name="csX7" fmla="*/ 116205 w 141922"/>
                    <a:gd name="csY7" fmla="*/ 178118 h 178117"/>
                    <a:gd name="csX8" fmla="*/ 63818 w 141922"/>
                    <a:gd name="csY8" fmla="*/ 90488 h 178117"/>
                    <a:gd name="csX9" fmla="*/ 50482 w 141922"/>
                    <a:gd name="csY9" fmla="*/ 90488 h 178117"/>
                    <a:gd name="csX10" fmla="*/ 50482 w 141922"/>
                    <a:gd name="csY10" fmla="*/ 178118 h 178117"/>
                    <a:gd name="csX11" fmla="*/ 27622 w 141922"/>
                    <a:gd name="csY11" fmla="*/ 178118 h 178117"/>
                    <a:gd name="csX12" fmla="*/ 27622 w 141922"/>
                    <a:gd name="csY12" fmla="*/ 27623 h 178117"/>
                    <a:gd name="csX13" fmla="*/ 49530 w 141922"/>
                    <a:gd name="csY13" fmla="*/ 80963 h 178117"/>
                    <a:gd name="csX14" fmla="*/ 57150 w 141922"/>
                    <a:gd name="csY14" fmla="*/ 80963 h 178117"/>
                    <a:gd name="csX15" fmla="*/ 108585 w 141922"/>
                    <a:gd name="csY15" fmla="*/ 43815 h 178117"/>
                    <a:gd name="csX16" fmla="*/ 68580 w 141922"/>
                    <a:gd name="csY16" fmla="*/ 10478 h 178117"/>
                    <a:gd name="csX17" fmla="*/ 49530 w 141922"/>
                    <a:gd name="csY17" fmla="*/ 28575 h 178117"/>
                    <a:gd name="csX18" fmla="*/ 49530 w 141922"/>
                    <a:gd name="csY18" fmla="*/ 80963 h 1781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</a:cxnLst>
                  <a:rect l="l" t="t" r="r" b="b"/>
                  <a:pathLst>
                    <a:path w="141922" h="178117">
                      <a:moveTo>
                        <a:pt x="26670" y="28575"/>
                      </a:moveTo>
                      <a:cubicBezTo>
                        <a:pt x="26670" y="9525"/>
                        <a:pt x="22860" y="9525"/>
                        <a:pt x="0" y="4763"/>
                      </a:cubicBezTo>
                      <a:lnTo>
                        <a:pt x="0" y="0"/>
                      </a:lnTo>
                      <a:lnTo>
                        <a:pt x="75247" y="0"/>
                      </a:lnTo>
                      <a:cubicBezTo>
                        <a:pt x="107632" y="0"/>
                        <a:pt x="134303" y="7620"/>
                        <a:pt x="134303" y="45720"/>
                      </a:cubicBezTo>
                      <a:cubicBezTo>
                        <a:pt x="134303" y="83820"/>
                        <a:pt x="111443" y="85725"/>
                        <a:pt x="88582" y="88583"/>
                      </a:cubicBezTo>
                      <a:lnTo>
                        <a:pt x="141922" y="178118"/>
                      </a:lnTo>
                      <a:lnTo>
                        <a:pt x="116205" y="178118"/>
                      </a:lnTo>
                      <a:lnTo>
                        <a:pt x="63818" y="90488"/>
                      </a:lnTo>
                      <a:lnTo>
                        <a:pt x="50482" y="90488"/>
                      </a:lnTo>
                      <a:lnTo>
                        <a:pt x="50482" y="178118"/>
                      </a:lnTo>
                      <a:lnTo>
                        <a:pt x="27622" y="178118"/>
                      </a:lnTo>
                      <a:lnTo>
                        <a:pt x="27622" y="27623"/>
                      </a:lnTo>
                      <a:close/>
                      <a:moveTo>
                        <a:pt x="49530" y="80963"/>
                      </a:moveTo>
                      <a:lnTo>
                        <a:pt x="57150" y="80963"/>
                      </a:lnTo>
                      <a:cubicBezTo>
                        <a:pt x="76200" y="80963"/>
                        <a:pt x="108585" y="80963"/>
                        <a:pt x="108585" y="43815"/>
                      </a:cubicBezTo>
                      <a:cubicBezTo>
                        <a:pt x="108585" y="6668"/>
                        <a:pt x="89535" y="10478"/>
                        <a:pt x="68580" y="10478"/>
                      </a:cubicBezTo>
                      <a:cubicBezTo>
                        <a:pt x="47625" y="10478"/>
                        <a:pt x="49530" y="12383"/>
                        <a:pt x="49530" y="28575"/>
                      </a:cubicBezTo>
                      <a:lnTo>
                        <a:pt x="49530" y="80963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3B534EA-2FE3-1B7A-EB36-93C1F8D628B6}"/>
                    </a:ext>
                  </a:extLst>
                </p:cNvPr>
                <p:cNvSpPr/>
                <p:nvPr/>
              </p:nvSpPr>
              <p:spPr>
                <a:xfrm>
                  <a:off x="7338060" y="3972874"/>
                  <a:ext cx="109537" cy="186061"/>
                </a:xfrm>
                <a:custGeom>
                  <a:avLst/>
                  <a:gdLst>
                    <a:gd name="csX0" fmla="*/ 98107 w 109537"/>
                    <a:gd name="csY0" fmla="*/ 22863 h 186061"/>
                    <a:gd name="csX1" fmla="*/ 54292 w 109537"/>
                    <a:gd name="csY1" fmla="*/ 12386 h 186061"/>
                    <a:gd name="csX2" fmla="*/ 21907 w 109537"/>
                    <a:gd name="csY2" fmla="*/ 39056 h 186061"/>
                    <a:gd name="csX3" fmla="*/ 109538 w 109537"/>
                    <a:gd name="csY3" fmla="*/ 134306 h 186061"/>
                    <a:gd name="csX4" fmla="*/ 44767 w 109537"/>
                    <a:gd name="csY4" fmla="*/ 185741 h 186061"/>
                    <a:gd name="csX5" fmla="*/ 1905 w 109537"/>
                    <a:gd name="csY5" fmla="*/ 180026 h 186061"/>
                    <a:gd name="csX6" fmla="*/ 1905 w 109537"/>
                    <a:gd name="csY6" fmla="*/ 161928 h 186061"/>
                    <a:gd name="csX7" fmla="*/ 47625 w 109537"/>
                    <a:gd name="csY7" fmla="*/ 173358 h 186061"/>
                    <a:gd name="csX8" fmla="*/ 84772 w 109537"/>
                    <a:gd name="csY8" fmla="*/ 140020 h 186061"/>
                    <a:gd name="csX9" fmla="*/ 0 w 109537"/>
                    <a:gd name="csY9" fmla="*/ 45723 h 186061"/>
                    <a:gd name="csX10" fmla="*/ 58102 w 109537"/>
                    <a:gd name="csY10" fmla="*/ 956 h 186061"/>
                    <a:gd name="csX11" fmla="*/ 97155 w 109537"/>
                    <a:gd name="csY11" fmla="*/ 4766 h 186061"/>
                    <a:gd name="csX12" fmla="*/ 97155 w 109537"/>
                    <a:gd name="csY12" fmla="*/ 23816 h 1860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</a:cxnLst>
                  <a:rect l="l" t="t" r="r" b="b"/>
                  <a:pathLst>
                    <a:path w="109537" h="186061">
                      <a:moveTo>
                        <a:pt x="98107" y="22863"/>
                      </a:moveTo>
                      <a:cubicBezTo>
                        <a:pt x="89535" y="19053"/>
                        <a:pt x="73342" y="12386"/>
                        <a:pt x="54292" y="12386"/>
                      </a:cubicBezTo>
                      <a:cubicBezTo>
                        <a:pt x="35242" y="12386"/>
                        <a:pt x="21907" y="22863"/>
                        <a:pt x="21907" y="39056"/>
                      </a:cubicBezTo>
                      <a:cubicBezTo>
                        <a:pt x="21907" y="80966"/>
                        <a:pt x="109538" y="75251"/>
                        <a:pt x="109538" y="134306"/>
                      </a:cubicBezTo>
                      <a:cubicBezTo>
                        <a:pt x="109538" y="193361"/>
                        <a:pt x="79057" y="185741"/>
                        <a:pt x="44767" y="185741"/>
                      </a:cubicBezTo>
                      <a:cubicBezTo>
                        <a:pt x="10477" y="185741"/>
                        <a:pt x="6667" y="181931"/>
                        <a:pt x="1905" y="180026"/>
                      </a:cubicBezTo>
                      <a:lnTo>
                        <a:pt x="1905" y="161928"/>
                      </a:lnTo>
                      <a:cubicBezTo>
                        <a:pt x="11430" y="166691"/>
                        <a:pt x="30480" y="173358"/>
                        <a:pt x="47625" y="173358"/>
                      </a:cubicBezTo>
                      <a:cubicBezTo>
                        <a:pt x="64770" y="173358"/>
                        <a:pt x="84772" y="161928"/>
                        <a:pt x="84772" y="140020"/>
                      </a:cubicBezTo>
                      <a:cubicBezTo>
                        <a:pt x="84772" y="95253"/>
                        <a:pt x="0" y="101920"/>
                        <a:pt x="0" y="45723"/>
                      </a:cubicBezTo>
                      <a:cubicBezTo>
                        <a:pt x="0" y="-10474"/>
                        <a:pt x="22860" y="956"/>
                        <a:pt x="58102" y="956"/>
                      </a:cubicBezTo>
                      <a:cubicBezTo>
                        <a:pt x="93345" y="956"/>
                        <a:pt x="89535" y="3813"/>
                        <a:pt x="97155" y="4766"/>
                      </a:cubicBezTo>
                      <a:lnTo>
                        <a:pt x="97155" y="23816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0" name="Graphic 17">
                <a:extLst>
                  <a:ext uri="{FF2B5EF4-FFF2-40B4-BE49-F238E27FC236}">
                    <a16:creationId xmlns:a16="http://schemas.microsoft.com/office/drawing/2014/main" id="{FC462132-FD44-68DB-B196-0CFFEBDECFD5}"/>
                  </a:ext>
                </a:extLst>
              </p:cNvPr>
              <p:cNvGrpSpPr/>
              <p:nvPr/>
            </p:nvGrpSpPr>
            <p:grpSpPr>
              <a:xfrm>
                <a:off x="4181475" y="3368040"/>
                <a:ext cx="3824387" cy="483869"/>
                <a:chOff x="4181475" y="3368040"/>
                <a:chExt cx="3824387" cy="483869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217525B-675B-3FFE-3744-A22085FFDBB8}"/>
                    </a:ext>
                  </a:extLst>
                </p:cNvPr>
                <p:cNvSpPr/>
                <p:nvPr/>
              </p:nvSpPr>
              <p:spPr>
                <a:xfrm>
                  <a:off x="4181475" y="3373755"/>
                  <a:ext cx="350520" cy="469582"/>
                </a:xfrm>
                <a:custGeom>
                  <a:avLst/>
                  <a:gdLst>
                    <a:gd name="csX0" fmla="*/ 0 w 350520"/>
                    <a:gd name="csY0" fmla="*/ 455295 h 469582"/>
                    <a:gd name="csX1" fmla="*/ 60960 w 350520"/>
                    <a:gd name="csY1" fmla="*/ 397192 h 469582"/>
                    <a:gd name="csX2" fmla="*/ 60960 w 350520"/>
                    <a:gd name="csY2" fmla="*/ 72390 h 469582"/>
                    <a:gd name="csX3" fmla="*/ 0 w 350520"/>
                    <a:gd name="csY3" fmla="*/ 14288 h 469582"/>
                    <a:gd name="csX4" fmla="*/ 0 w 350520"/>
                    <a:gd name="csY4" fmla="*/ 0 h 469582"/>
                    <a:gd name="csX5" fmla="*/ 183833 w 350520"/>
                    <a:gd name="csY5" fmla="*/ 0 h 469582"/>
                    <a:gd name="csX6" fmla="*/ 350520 w 350520"/>
                    <a:gd name="csY6" fmla="*/ 121920 h 469582"/>
                    <a:gd name="csX7" fmla="*/ 161925 w 350520"/>
                    <a:gd name="csY7" fmla="*/ 242888 h 469582"/>
                    <a:gd name="csX8" fmla="*/ 123825 w 350520"/>
                    <a:gd name="csY8" fmla="*/ 242888 h 469582"/>
                    <a:gd name="csX9" fmla="*/ 123825 w 350520"/>
                    <a:gd name="csY9" fmla="*/ 397192 h 469582"/>
                    <a:gd name="csX10" fmla="*/ 184785 w 350520"/>
                    <a:gd name="csY10" fmla="*/ 455295 h 469582"/>
                    <a:gd name="csX11" fmla="*/ 184785 w 350520"/>
                    <a:gd name="csY11" fmla="*/ 469582 h 469582"/>
                    <a:gd name="csX12" fmla="*/ 0 w 350520"/>
                    <a:gd name="csY12" fmla="*/ 469582 h 469582"/>
                    <a:gd name="csX13" fmla="*/ 0 w 350520"/>
                    <a:gd name="csY13" fmla="*/ 455295 h 469582"/>
                    <a:gd name="csX14" fmla="*/ 123825 w 350520"/>
                    <a:gd name="csY14" fmla="*/ 216217 h 469582"/>
                    <a:gd name="csX15" fmla="*/ 161925 w 350520"/>
                    <a:gd name="csY15" fmla="*/ 216217 h 469582"/>
                    <a:gd name="csX16" fmla="*/ 283845 w 350520"/>
                    <a:gd name="csY16" fmla="*/ 122872 h 469582"/>
                    <a:gd name="csX17" fmla="*/ 182880 w 350520"/>
                    <a:gd name="csY17" fmla="*/ 28575 h 469582"/>
                    <a:gd name="csX18" fmla="*/ 122872 w 350520"/>
                    <a:gd name="csY18" fmla="*/ 86677 h 469582"/>
                    <a:gd name="csX19" fmla="*/ 122872 w 350520"/>
                    <a:gd name="csY19" fmla="*/ 217170 h 46958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</a:cxnLst>
                  <a:rect l="l" t="t" r="r" b="b"/>
                  <a:pathLst>
                    <a:path w="350520" h="469582">
                      <a:moveTo>
                        <a:pt x="0" y="455295"/>
                      </a:moveTo>
                      <a:cubicBezTo>
                        <a:pt x="39053" y="455295"/>
                        <a:pt x="60960" y="450532"/>
                        <a:pt x="60960" y="397192"/>
                      </a:cubicBezTo>
                      <a:lnTo>
                        <a:pt x="60960" y="72390"/>
                      </a:lnTo>
                      <a:cubicBezTo>
                        <a:pt x="60960" y="20002"/>
                        <a:pt x="38100" y="14288"/>
                        <a:pt x="0" y="14288"/>
                      </a:cubicBezTo>
                      <a:lnTo>
                        <a:pt x="0" y="0"/>
                      </a:lnTo>
                      <a:lnTo>
                        <a:pt x="183833" y="0"/>
                      </a:lnTo>
                      <a:cubicBezTo>
                        <a:pt x="276225" y="0"/>
                        <a:pt x="350520" y="15240"/>
                        <a:pt x="350520" y="121920"/>
                      </a:cubicBezTo>
                      <a:cubicBezTo>
                        <a:pt x="350520" y="228600"/>
                        <a:pt x="239078" y="242888"/>
                        <a:pt x="161925" y="242888"/>
                      </a:cubicBezTo>
                      <a:lnTo>
                        <a:pt x="123825" y="242888"/>
                      </a:lnTo>
                      <a:lnTo>
                        <a:pt x="123825" y="397192"/>
                      </a:lnTo>
                      <a:cubicBezTo>
                        <a:pt x="123825" y="449580"/>
                        <a:pt x="146685" y="455295"/>
                        <a:pt x="184785" y="455295"/>
                      </a:cubicBezTo>
                      <a:lnTo>
                        <a:pt x="184785" y="469582"/>
                      </a:lnTo>
                      <a:lnTo>
                        <a:pt x="0" y="469582"/>
                      </a:lnTo>
                      <a:lnTo>
                        <a:pt x="0" y="455295"/>
                      </a:lnTo>
                      <a:close/>
                      <a:moveTo>
                        <a:pt x="123825" y="216217"/>
                      </a:moveTo>
                      <a:lnTo>
                        <a:pt x="161925" y="216217"/>
                      </a:lnTo>
                      <a:cubicBezTo>
                        <a:pt x="235267" y="216217"/>
                        <a:pt x="283845" y="202882"/>
                        <a:pt x="283845" y="122872"/>
                      </a:cubicBezTo>
                      <a:cubicBezTo>
                        <a:pt x="283845" y="42863"/>
                        <a:pt x="245745" y="28575"/>
                        <a:pt x="182880" y="28575"/>
                      </a:cubicBezTo>
                      <a:cubicBezTo>
                        <a:pt x="120015" y="28575"/>
                        <a:pt x="122872" y="31432"/>
                        <a:pt x="122872" y="86677"/>
                      </a:cubicBezTo>
                      <a:lnTo>
                        <a:pt x="122872" y="217170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7B233DC-82E5-9DC8-FD53-64E34F35638B}"/>
                    </a:ext>
                  </a:extLst>
                </p:cNvPr>
                <p:cNvSpPr/>
                <p:nvPr/>
              </p:nvSpPr>
              <p:spPr>
                <a:xfrm>
                  <a:off x="4545329" y="3512819"/>
                  <a:ext cx="293370" cy="337185"/>
                </a:xfrm>
                <a:custGeom>
                  <a:avLst/>
                  <a:gdLst>
                    <a:gd name="csX0" fmla="*/ 0 w 293370"/>
                    <a:gd name="csY0" fmla="*/ 168593 h 337185"/>
                    <a:gd name="csX1" fmla="*/ 146685 w 293370"/>
                    <a:gd name="csY1" fmla="*/ 0 h 337185"/>
                    <a:gd name="csX2" fmla="*/ 293370 w 293370"/>
                    <a:gd name="csY2" fmla="*/ 168593 h 337185"/>
                    <a:gd name="csX3" fmla="*/ 146685 w 293370"/>
                    <a:gd name="csY3" fmla="*/ 337185 h 337185"/>
                    <a:gd name="csX4" fmla="*/ 0 w 293370"/>
                    <a:gd name="csY4" fmla="*/ 168593 h 337185"/>
                    <a:gd name="csX5" fmla="*/ 146685 w 293370"/>
                    <a:gd name="csY5" fmla="*/ 314325 h 337185"/>
                    <a:gd name="csX6" fmla="*/ 231458 w 293370"/>
                    <a:gd name="csY6" fmla="*/ 168593 h 337185"/>
                    <a:gd name="csX7" fmla="*/ 146685 w 293370"/>
                    <a:gd name="csY7" fmla="*/ 22860 h 337185"/>
                    <a:gd name="csX8" fmla="*/ 61913 w 293370"/>
                    <a:gd name="csY8" fmla="*/ 168593 h 337185"/>
                    <a:gd name="csX9" fmla="*/ 146685 w 293370"/>
                    <a:gd name="csY9" fmla="*/ 314325 h 3371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93370" h="337185">
                      <a:moveTo>
                        <a:pt x="0" y="168593"/>
                      </a:moveTo>
                      <a:cubicBezTo>
                        <a:pt x="0" y="62865"/>
                        <a:pt x="57150" y="0"/>
                        <a:pt x="146685" y="0"/>
                      </a:cubicBezTo>
                      <a:cubicBezTo>
                        <a:pt x="236220" y="0"/>
                        <a:pt x="293370" y="62865"/>
                        <a:pt x="293370" y="168593"/>
                      </a:cubicBezTo>
                      <a:cubicBezTo>
                        <a:pt x="293370" y="274320"/>
                        <a:pt x="236220" y="337185"/>
                        <a:pt x="146685" y="337185"/>
                      </a:cubicBezTo>
                      <a:cubicBezTo>
                        <a:pt x="57150" y="337185"/>
                        <a:pt x="0" y="274320"/>
                        <a:pt x="0" y="168593"/>
                      </a:cubicBezTo>
                      <a:close/>
                      <a:moveTo>
                        <a:pt x="146685" y="314325"/>
                      </a:moveTo>
                      <a:cubicBezTo>
                        <a:pt x="217170" y="314325"/>
                        <a:pt x="231458" y="226695"/>
                        <a:pt x="231458" y="168593"/>
                      </a:cubicBezTo>
                      <a:cubicBezTo>
                        <a:pt x="231458" y="110490"/>
                        <a:pt x="217170" y="22860"/>
                        <a:pt x="146685" y="22860"/>
                      </a:cubicBezTo>
                      <a:cubicBezTo>
                        <a:pt x="76200" y="22860"/>
                        <a:pt x="61913" y="110490"/>
                        <a:pt x="61913" y="168593"/>
                      </a:cubicBezTo>
                      <a:cubicBezTo>
                        <a:pt x="61913" y="226695"/>
                        <a:pt x="76200" y="314325"/>
                        <a:pt x="146685" y="314325"/>
                      </a:cubicBez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ABA0A05-EE29-E47B-3309-8F80A41A80D0}"/>
                    </a:ext>
                  </a:extLst>
                </p:cNvPr>
                <p:cNvSpPr/>
                <p:nvPr/>
              </p:nvSpPr>
              <p:spPr>
                <a:xfrm>
                  <a:off x="4858702" y="3413759"/>
                  <a:ext cx="202882" cy="436245"/>
                </a:xfrm>
                <a:custGeom>
                  <a:avLst/>
                  <a:gdLst>
                    <a:gd name="csX0" fmla="*/ 201930 w 202882"/>
                    <a:gd name="csY0" fmla="*/ 433388 h 436245"/>
                    <a:gd name="csX1" fmla="*/ 168592 w 202882"/>
                    <a:gd name="csY1" fmla="*/ 436245 h 436245"/>
                    <a:gd name="csX2" fmla="*/ 57150 w 202882"/>
                    <a:gd name="csY2" fmla="*/ 331470 h 436245"/>
                    <a:gd name="csX3" fmla="*/ 57150 w 202882"/>
                    <a:gd name="csY3" fmla="*/ 128588 h 436245"/>
                    <a:gd name="csX4" fmla="*/ 0 w 202882"/>
                    <a:gd name="csY4" fmla="*/ 128588 h 436245"/>
                    <a:gd name="csX5" fmla="*/ 0 w 202882"/>
                    <a:gd name="csY5" fmla="*/ 105728 h 436245"/>
                    <a:gd name="csX6" fmla="*/ 93345 w 202882"/>
                    <a:gd name="csY6" fmla="*/ 0 h 436245"/>
                    <a:gd name="csX7" fmla="*/ 111442 w 202882"/>
                    <a:gd name="csY7" fmla="*/ 0 h 436245"/>
                    <a:gd name="csX8" fmla="*/ 111442 w 202882"/>
                    <a:gd name="csY8" fmla="*/ 105728 h 436245"/>
                    <a:gd name="csX9" fmla="*/ 201930 w 202882"/>
                    <a:gd name="csY9" fmla="*/ 105728 h 436245"/>
                    <a:gd name="csX10" fmla="*/ 201930 w 202882"/>
                    <a:gd name="csY10" fmla="*/ 128588 h 436245"/>
                    <a:gd name="csX11" fmla="*/ 111442 w 202882"/>
                    <a:gd name="csY11" fmla="*/ 128588 h 436245"/>
                    <a:gd name="csX12" fmla="*/ 111442 w 202882"/>
                    <a:gd name="csY12" fmla="*/ 350520 h 436245"/>
                    <a:gd name="csX13" fmla="*/ 174307 w 202882"/>
                    <a:gd name="csY13" fmla="*/ 412433 h 436245"/>
                    <a:gd name="csX14" fmla="*/ 202882 w 202882"/>
                    <a:gd name="csY14" fmla="*/ 408622 h 436245"/>
                    <a:gd name="csX15" fmla="*/ 202882 w 202882"/>
                    <a:gd name="csY15" fmla="*/ 432435 h 4362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202882" h="436245">
                      <a:moveTo>
                        <a:pt x="201930" y="433388"/>
                      </a:moveTo>
                      <a:cubicBezTo>
                        <a:pt x="190500" y="434340"/>
                        <a:pt x="179070" y="436245"/>
                        <a:pt x="168592" y="436245"/>
                      </a:cubicBezTo>
                      <a:cubicBezTo>
                        <a:pt x="62865" y="436245"/>
                        <a:pt x="57150" y="410528"/>
                        <a:pt x="57150" y="331470"/>
                      </a:cubicBezTo>
                      <a:lnTo>
                        <a:pt x="57150" y="128588"/>
                      </a:lnTo>
                      <a:lnTo>
                        <a:pt x="0" y="128588"/>
                      </a:lnTo>
                      <a:lnTo>
                        <a:pt x="0" y="105728"/>
                      </a:lnTo>
                      <a:cubicBezTo>
                        <a:pt x="57150" y="105728"/>
                        <a:pt x="93345" y="77153"/>
                        <a:pt x="93345" y="0"/>
                      </a:cubicBezTo>
                      <a:lnTo>
                        <a:pt x="111442" y="0"/>
                      </a:lnTo>
                      <a:lnTo>
                        <a:pt x="111442" y="105728"/>
                      </a:lnTo>
                      <a:lnTo>
                        <a:pt x="201930" y="105728"/>
                      </a:lnTo>
                      <a:lnTo>
                        <a:pt x="201930" y="128588"/>
                      </a:lnTo>
                      <a:lnTo>
                        <a:pt x="111442" y="128588"/>
                      </a:lnTo>
                      <a:lnTo>
                        <a:pt x="111442" y="350520"/>
                      </a:lnTo>
                      <a:cubicBezTo>
                        <a:pt x="111442" y="403860"/>
                        <a:pt x="135255" y="412433"/>
                        <a:pt x="174307" y="412433"/>
                      </a:cubicBezTo>
                      <a:cubicBezTo>
                        <a:pt x="213360" y="412433"/>
                        <a:pt x="192405" y="410528"/>
                        <a:pt x="202882" y="408622"/>
                      </a:cubicBezTo>
                      <a:lnTo>
                        <a:pt x="202882" y="432435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0C9F1DC2-8843-BA87-B3DC-53F9B4562437}"/>
                    </a:ext>
                  </a:extLst>
                </p:cNvPr>
                <p:cNvSpPr/>
                <p:nvPr/>
              </p:nvSpPr>
              <p:spPr>
                <a:xfrm>
                  <a:off x="5082540" y="3512819"/>
                  <a:ext cx="293369" cy="337185"/>
                </a:xfrm>
                <a:custGeom>
                  <a:avLst/>
                  <a:gdLst>
                    <a:gd name="csX0" fmla="*/ 0 w 293369"/>
                    <a:gd name="csY0" fmla="*/ 168593 h 337185"/>
                    <a:gd name="csX1" fmla="*/ 146685 w 293369"/>
                    <a:gd name="csY1" fmla="*/ 0 h 337185"/>
                    <a:gd name="csX2" fmla="*/ 293370 w 293369"/>
                    <a:gd name="csY2" fmla="*/ 168593 h 337185"/>
                    <a:gd name="csX3" fmla="*/ 146685 w 293369"/>
                    <a:gd name="csY3" fmla="*/ 337185 h 337185"/>
                    <a:gd name="csX4" fmla="*/ 0 w 293369"/>
                    <a:gd name="csY4" fmla="*/ 168593 h 337185"/>
                    <a:gd name="csX5" fmla="*/ 146685 w 293369"/>
                    <a:gd name="csY5" fmla="*/ 314325 h 337185"/>
                    <a:gd name="csX6" fmla="*/ 231457 w 293369"/>
                    <a:gd name="csY6" fmla="*/ 168593 h 337185"/>
                    <a:gd name="csX7" fmla="*/ 146685 w 293369"/>
                    <a:gd name="csY7" fmla="*/ 22860 h 337185"/>
                    <a:gd name="csX8" fmla="*/ 61913 w 293369"/>
                    <a:gd name="csY8" fmla="*/ 168593 h 337185"/>
                    <a:gd name="csX9" fmla="*/ 146685 w 293369"/>
                    <a:gd name="csY9" fmla="*/ 314325 h 3371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</a:cxnLst>
                  <a:rect l="l" t="t" r="r" b="b"/>
                  <a:pathLst>
                    <a:path w="293369" h="337185">
                      <a:moveTo>
                        <a:pt x="0" y="168593"/>
                      </a:moveTo>
                      <a:cubicBezTo>
                        <a:pt x="0" y="62865"/>
                        <a:pt x="57150" y="0"/>
                        <a:pt x="146685" y="0"/>
                      </a:cubicBezTo>
                      <a:cubicBezTo>
                        <a:pt x="236220" y="0"/>
                        <a:pt x="293370" y="62865"/>
                        <a:pt x="293370" y="168593"/>
                      </a:cubicBezTo>
                      <a:cubicBezTo>
                        <a:pt x="293370" y="274320"/>
                        <a:pt x="236220" y="337185"/>
                        <a:pt x="146685" y="337185"/>
                      </a:cubicBezTo>
                      <a:cubicBezTo>
                        <a:pt x="57150" y="337185"/>
                        <a:pt x="0" y="274320"/>
                        <a:pt x="0" y="168593"/>
                      </a:cubicBezTo>
                      <a:close/>
                      <a:moveTo>
                        <a:pt x="146685" y="314325"/>
                      </a:moveTo>
                      <a:cubicBezTo>
                        <a:pt x="217170" y="314325"/>
                        <a:pt x="231457" y="226695"/>
                        <a:pt x="231457" y="168593"/>
                      </a:cubicBezTo>
                      <a:cubicBezTo>
                        <a:pt x="231457" y="110490"/>
                        <a:pt x="217170" y="22860"/>
                        <a:pt x="146685" y="22860"/>
                      </a:cubicBezTo>
                      <a:cubicBezTo>
                        <a:pt x="76200" y="22860"/>
                        <a:pt x="61913" y="110490"/>
                        <a:pt x="61913" y="168593"/>
                      </a:cubicBezTo>
                      <a:cubicBezTo>
                        <a:pt x="61913" y="226695"/>
                        <a:pt x="76200" y="314325"/>
                        <a:pt x="146685" y="314325"/>
                      </a:cubicBez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87EFA0E1-DF7B-5C7D-EDBE-437A1B9FEDA4}"/>
                    </a:ext>
                  </a:extLst>
                </p:cNvPr>
                <p:cNvSpPr/>
                <p:nvPr/>
              </p:nvSpPr>
              <p:spPr>
                <a:xfrm>
                  <a:off x="5406390" y="3510915"/>
                  <a:ext cx="528637" cy="333375"/>
                </a:xfrm>
                <a:custGeom>
                  <a:avLst/>
                  <a:gdLst>
                    <a:gd name="csX0" fmla="*/ 953 w 528637"/>
                    <a:gd name="csY0" fmla="*/ 320040 h 333375"/>
                    <a:gd name="csX1" fmla="*/ 54292 w 528637"/>
                    <a:gd name="csY1" fmla="*/ 267653 h 333375"/>
                    <a:gd name="csX2" fmla="*/ 54292 w 528637"/>
                    <a:gd name="csY2" fmla="*/ 75247 h 333375"/>
                    <a:gd name="csX3" fmla="*/ 953 w 528637"/>
                    <a:gd name="csY3" fmla="*/ 29528 h 333375"/>
                    <a:gd name="csX4" fmla="*/ 953 w 528637"/>
                    <a:gd name="csY4" fmla="*/ 17145 h 333375"/>
                    <a:gd name="csX5" fmla="*/ 109538 w 528637"/>
                    <a:gd name="csY5" fmla="*/ 0 h 333375"/>
                    <a:gd name="csX6" fmla="*/ 109538 w 528637"/>
                    <a:gd name="csY6" fmla="*/ 84772 h 333375"/>
                    <a:gd name="csX7" fmla="*/ 110490 w 528637"/>
                    <a:gd name="csY7" fmla="*/ 84772 h 333375"/>
                    <a:gd name="csX8" fmla="*/ 210503 w 528637"/>
                    <a:gd name="csY8" fmla="*/ 0 h 333375"/>
                    <a:gd name="csX9" fmla="*/ 292417 w 528637"/>
                    <a:gd name="csY9" fmla="*/ 85725 h 333375"/>
                    <a:gd name="csX10" fmla="*/ 293370 w 528637"/>
                    <a:gd name="csY10" fmla="*/ 85725 h 333375"/>
                    <a:gd name="csX11" fmla="*/ 393382 w 528637"/>
                    <a:gd name="csY11" fmla="*/ 0 h 333375"/>
                    <a:gd name="csX12" fmla="*/ 475297 w 528637"/>
                    <a:gd name="csY12" fmla="*/ 85725 h 333375"/>
                    <a:gd name="csX13" fmla="*/ 475297 w 528637"/>
                    <a:gd name="csY13" fmla="*/ 266700 h 333375"/>
                    <a:gd name="csX14" fmla="*/ 528638 w 528637"/>
                    <a:gd name="csY14" fmla="*/ 319088 h 333375"/>
                    <a:gd name="csX15" fmla="*/ 528638 w 528637"/>
                    <a:gd name="csY15" fmla="*/ 331470 h 333375"/>
                    <a:gd name="csX16" fmla="*/ 366713 w 528637"/>
                    <a:gd name="csY16" fmla="*/ 331470 h 333375"/>
                    <a:gd name="csX17" fmla="*/ 366713 w 528637"/>
                    <a:gd name="csY17" fmla="*/ 319088 h 333375"/>
                    <a:gd name="csX18" fmla="*/ 420053 w 528637"/>
                    <a:gd name="csY18" fmla="*/ 266700 h 333375"/>
                    <a:gd name="csX19" fmla="*/ 420053 w 528637"/>
                    <a:gd name="csY19" fmla="*/ 121920 h 333375"/>
                    <a:gd name="csX20" fmla="*/ 375285 w 528637"/>
                    <a:gd name="csY20" fmla="*/ 34290 h 333375"/>
                    <a:gd name="csX21" fmla="*/ 292417 w 528637"/>
                    <a:gd name="csY21" fmla="*/ 180975 h 333375"/>
                    <a:gd name="csX22" fmla="*/ 292417 w 528637"/>
                    <a:gd name="csY22" fmla="*/ 267653 h 333375"/>
                    <a:gd name="csX23" fmla="*/ 345757 w 528637"/>
                    <a:gd name="csY23" fmla="*/ 320040 h 333375"/>
                    <a:gd name="csX24" fmla="*/ 345757 w 528637"/>
                    <a:gd name="csY24" fmla="*/ 332422 h 333375"/>
                    <a:gd name="csX25" fmla="*/ 183832 w 528637"/>
                    <a:gd name="csY25" fmla="*/ 332422 h 333375"/>
                    <a:gd name="csX26" fmla="*/ 183832 w 528637"/>
                    <a:gd name="csY26" fmla="*/ 320040 h 333375"/>
                    <a:gd name="csX27" fmla="*/ 237172 w 528637"/>
                    <a:gd name="csY27" fmla="*/ 267653 h 333375"/>
                    <a:gd name="csX28" fmla="*/ 237172 w 528637"/>
                    <a:gd name="csY28" fmla="*/ 122872 h 333375"/>
                    <a:gd name="csX29" fmla="*/ 195263 w 528637"/>
                    <a:gd name="csY29" fmla="*/ 35242 h 333375"/>
                    <a:gd name="csX30" fmla="*/ 108585 w 528637"/>
                    <a:gd name="csY30" fmla="*/ 181928 h 333375"/>
                    <a:gd name="csX31" fmla="*/ 108585 w 528637"/>
                    <a:gd name="csY31" fmla="*/ 268605 h 333375"/>
                    <a:gd name="csX32" fmla="*/ 161925 w 528637"/>
                    <a:gd name="csY32" fmla="*/ 320992 h 333375"/>
                    <a:gd name="csX33" fmla="*/ 161925 w 528637"/>
                    <a:gd name="csY33" fmla="*/ 333375 h 333375"/>
                    <a:gd name="csX34" fmla="*/ 0 w 528637"/>
                    <a:gd name="csY34" fmla="*/ 333375 h 333375"/>
                    <a:gd name="csX35" fmla="*/ 0 w 528637"/>
                    <a:gd name="csY35" fmla="*/ 320992 h 3333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528637" h="333375">
                      <a:moveTo>
                        <a:pt x="953" y="320040"/>
                      </a:moveTo>
                      <a:cubicBezTo>
                        <a:pt x="30480" y="320040"/>
                        <a:pt x="54292" y="313372"/>
                        <a:pt x="54292" y="267653"/>
                      </a:cubicBezTo>
                      <a:lnTo>
                        <a:pt x="54292" y="75247"/>
                      </a:lnTo>
                      <a:cubicBezTo>
                        <a:pt x="54292" y="33338"/>
                        <a:pt x="20955" y="30480"/>
                        <a:pt x="953" y="29528"/>
                      </a:cubicBezTo>
                      <a:lnTo>
                        <a:pt x="953" y="17145"/>
                      </a:lnTo>
                      <a:lnTo>
                        <a:pt x="109538" y="0"/>
                      </a:lnTo>
                      <a:lnTo>
                        <a:pt x="109538" y="84772"/>
                      </a:lnTo>
                      <a:lnTo>
                        <a:pt x="110490" y="84772"/>
                      </a:lnTo>
                      <a:cubicBezTo>
                        <a:pt x="120015" y="60960"/>
                        <a:pt x="149542" y="0"/>
                        <a:pt x="210503" y="0"/>
                      </a:cubicBezTo>
                      <a:cubicBezTo>
                        <a:pt x="271463" y="0"/>
                        <a:pt x="292417" y="19050"/>
                        <a:pt x="292417" y="85725"/>
                      </a:cubicBezTo>
                      <a:lnTo>
                        <a:pt x="293370" y="85725"/>
                      </a:lnTo>
                      <a:cubicBezTo>
                        <a:pt x="304800" y="54292"/>
                        <a:pt x="337185" y="0"/>
                        <a:pt x="393382" y="0"/>
                      </a:cubicBezTo>
                      <a:cubicBezTo>
                        <a:pt x="449580" y="0"/>
                        <a:pt x="475297" y="20003"/>
                        <a:pt x="475297" y="85725"/>
                      </a:cubicBezTo>
                      <a:lnTo>
                        <a:pt x="475297" y="266700"/>
                      </a:lnTo>
                      <a:cubicBezTo>
                        <a:pt x="475297" y="312420"/>
                        <a:pt x="500063" y="319088"/>
                        <a:pt x="528638" y="319088"/>
                      </a:cubicBezTo>
                      <a:lnTo>
                        <a:pt x="528638" y="331470"/>
                      </a:lnTo>
                      <a:lnTo>
                        <a:pt x="366713" y="331470"/>
                      </a:lnTo>
                      <a:lnTo>
                        <a:pt x="366713" y="319088"/>
                      </a:lnTo>
                      <a:cubicBezTo>
                        <a:pt x="396240" y="319088"/>
                        <a:pt x="420053" y="312420"/>
                        <a:pt x="420053" y="266700"/>
                      </a:cubicBezTo>
                      <a:lnTo>
                        <a:pt x="420053" y="121920"/>
                      </a:lnTo>
                      <a:cubicBezTo>
                        <a:pt x="420053" y="67628"/>
                        <a:pt x="413385" y="34290"/>
                        <a:pt x="375285" y="34290"/>
                      </a:cubicBezTo>
                      <a:cubicBezTo>
                        <a:pt x="337185" y="34290"/>
                        <a:pt x="292417" y="96203"/>
                        <a:pt x="292417" y="180975"/>
                      </a:cubicBezTo>
                      <a:lnTo>
                        <a:pt x="292417" y="267653"/>
                      </a:lnTo>
                      <a:cubicBezTo>
                        <a:pt x="292417" y="313372"/>
                        <a:pt x="316230" y="320040"/>
                        <a:pt x="345757" y="320040"/>
                      </a:cubicBezTo>
                      <a:lnTo>
                        <a:pt x="345757" y="332422"/>
                      </a:lnTo>
                      <a:lnTo>
                        <a:pt x="183832" y="332422"/>
                      </a:lnTo>
                      <a:lnTo>
                        <a:pt x="183832" y="320040"/>
                      </a:lnTo>
                      <a:cubicBezTo>
                        <a:pt x="213360" y="320040"/>
                        <a:pt x="237172" y="313372"/>
                        <a:pt x="237172" y="267653"/>
                      </a:cubicBezTo>
                      <a:lnTo>
                        <a:pt x="237172" y="122872"/>
                      </a:lnTo>
                      <a:cubicBezTo>
                        <a:pt x="237172" y="62865"/>
                        <a:pt x="237172" y="35242"/>
                        <a:pt x="195263" y="35242"/>
                      </a:cubicBezTo>
                      <a:cubicBezTo>
                        <a:pt x="153353" y="35242"/>
                        <a:pt x="108585" y="103822"/>
                        <a:pt x="108585" y="181928"/>
                      </a:cubicBezTo>
                      <a:lnTo>
                        <a:pt x="108585" y="268605"/>
                      </a:lnTo>
                      <a:cubicBezTo>
                        <a:pt x="108585" y="314325"/>
                        <a:pt x="132397" y="320992"/>
                        <a:pt x="161925" y="320992"/>
                      </a:cubicBezTo>
                      <a:lnTo>
                        <a:pt x="161925" y="333375"/>
                      </a:lnTo>
                      <a:lnTo>
                        <a:pt x="0" y="333375"/>
                      </a:lnTo>
                      <a:lnTo>
                        <a:pt x="0" y="320992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FE967B5B-F83E-B132-7216-315A6EC7067D}"/>
                    </a:ext>
                  </a:extLst>
                </p:cNvPr>
                <p:cNvSpPr/>
                <p:nvPr/>
              </p:nvSpPr>
              <p:spPr>
                <a:xfrm>
                  <a:off x="5959792" y="3514725"/>
                  <a:ext cx="290512" cy="336232"/>
                </a:xfrm>
                <a:custGeom>
                  <a:avLst/>
                  <a:gdLst>
                    <a:gd name="csX0" fmla="*/ 289560 w 290512"/>
                    <a:gd name="csY0" fmla="*/ 329565 h 336232"/>
                    <a:gd name="csX1" fmla="*/ 238125 w 290512"/>
                    <a:gd name="csY1" fmla="*/ 336232 h 336232"/>
                    <a:gd name="csX2" fmla="*/ 185738 w 290512"/>
                    <a:gd name="csY2" fmla="*/ 284797 h 336232"/>
                    <a:gd name="csX3" fmla="*/ 184785 w 290512"/>
                    <a:gd name="csY3" fmla="*/ 284797 h 336232"/>
                    <a:gd name="csX4" fmla="*/ 84772 w 290512"/>
                    <a:gd name="csY4" fmla="*/ 336232 h 336232"/>
                    <a:gd name="csX5" fmla="*/ 0 w 290512"/>
                    <a:gd name="csY5" fmla="*/ 257175 h 336232"/>
                    <a:gd name="csX6" fmla="*/ 185738 w 290512"/>
                    <a:gd name="csY6" fmla="*/ 150495 h 336232"/>
                    <a:gd name="csX7" fmla="*/ 185738 w 290512"/>
                    <a:gd name="csY7" fmla="*/ 123825 h 336232"/>
                    <a:gd name="csX8" fmla="*/ 125730 w 290512"/>
                    <a:gd name="csY8" fmla="*/ 22860 h 336232"/>
                    <a:gd name="csX9" fmla="*/ 76200 w 290512"/>
                    <a:gd name="csY9" fmla="*/ 63818 h 336232"/>
                    <a:gd name="csX10" fmla="*/ 42863 w 290512"/>
                    <a:gd name="csY10" fmla="*/ 100013 h 336232"/>
                    <a:gd name="csX11" fmla="*/ 9525 w 290512"/>
                    <a:gd name="csY11" fmla="*/ 68580 h 336232"/>
                    <a:gd name="csX12" fmla="*/ 126682 w 290512"/>
                    <a:gd name="csY12" fmla="*/ 0 h 336232"/>
                    <a:gd name="csX13" fmla="*/ 240982 w 290512"/>
                    <a:gd name="csY13" fmla="*/ 111443 h 336232"/>
                    <a:gd name="csX14" fmla="*/ 240982 w 290512"/>
                    <a:gd name="csY14" fmla="*/ 285750 h 336232"/>
                    <a:gd name="csX15" fmla="*/ 271463 w 290512"/>
                    <a:gd name="csY15" fmla="*/ 319088 h 336232"/>
                    <a:gd name="csX16" fmla="*/ 290513 w 290512"/>
                    <a:gd name="csY16" fmla="*/ 316230 h 336232"/>
                    <a:gd name="csX17" fmla="*/ 290513 w 290512"/>
                    <a:gd name="csY17" fmla="*/ 331470 h 336232"/>
                    <a:gd name="csX18" fmla="*/ 185738 w 290512"/>
                    <a:gd name="csY18" fmla="*/ 172403 h 336232"/>
                    <a:gd name="csX19" fmla="*/ 62865 w 290512"/>
                    <a:gd name="csY19" fmla="*/ 244793 h 336232"/>
                    <a:gd name="csX20" fmla="*/ 110490 w 290512"/>
                    <a:gd name="csY20" fmla="*/ 305753 h 336232"/>
                    <a:gd name="csX21" fmla="*/ 185738 w 290512"/>
                    <a:gd name="csY21" fmla="*/ 213360 h 336232"/>
                    <a:gd name="csX22" fmla="*/ 185738 w 290512"/>
                    <a:gd name="csY22" fmla="*/ 171450 h 3362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</a:cxnLst>
                  <a:rect l="l" t="t" r="r" b="b"/>
                  <a:pathLst>
                    <a:path w="290512" h="336232">
                      <a:moveTo>
                        <a:pt x="289560" y="329565"/>
                      </a:moveTo>
                      <a:cubicBezTo>
                        <a:pt x="280988" y="331470"/>
                        <a:pt x="263842" y="336232"/>
                        <a:pt x="238125" y="336232"/>
                      </a:cubicBezTo>
                      <a:cubicBezTo>
                        <a:pt x="197167" y="336232"/>
                        <a:pt x="185738" y="315278"/>
                        <a:pt x="185738" y="284797"/>
                      </a:cubicBezTo>
                      <a:lnTo>
                        <a:pt x="184785" y="284797"/>
                      </a:lnTo>
                      <a:cubicBezTo>
                        <a:pt x="162877" y="316230"/>
                        <a:pt x="132397" y="336232"/>
                        <a:pt x="84772" y="336232"/>
                      </a:cubicBezTo>
                      <a:cubicBezTo>
                        <a:pt x="37147" y="336232"/>
                        <a:pt x="0" y="302895"/>
                        <a:pt x="0" y="257175"/>
                      </a:cubicBezTo>
                      <a:cubicBezTo>
                        <a:pt x="0" y="155257"/>
                        <a:pt x="132397" y="155257"/>
                        <a:pt x="185738" y="150495"/>
                      </a:cubicBezTo>
                      <a:lnTo>
                        <a:pt x="185738" y="123825"/>
                      </a:lnTo>
                      <a:cubicBezTo>
                        <a:pt x="185738" y="74295"/>
                        <a:pt x="185738" y="22860"/>
                        <a:pt x="125730" y="22860"/>
                      </a:cubicBezTo>
                      <a:cubicBezTo>
                        <a:pt x="65722" y="22860"/>
                        <a:pt x="76200" y="40957"/>
                        <a:pt x="76200" y="63818"/>
                      </a:cubicBezTo>
                      <a:cubicBezTo>
                        <a:pt x="76200" y="86678"/>
                        <a:pt x="55245" y="100013"/>
                        <a:pt x="42863" y="100013"/>
                      </a:cubicBezTo>
                      <a:cubicBezTo>
                        <a:pt x="23813" y="100013"/>
                        <a:pt x="9525" y="87630"/>
                        <a:pt x="9525" y="68580"/>
                      </a:cubicBezTo>
                      <a:cubicBezTo>
                        <a:pt x="9525" y="22860"/>
                        <a:pt x="78105" y="0"/>
                        <a:pt x="126682" y="0"/>
                      </a:cubicBezTo>
                      <a:cubicBezTo>
                        <a:pt x="222885" y="0"/>
                        <a:pt x="240982" y="46672"/>
                        <a:pt x="240982" y="111443"/>
                      </a:cubicBezTo>
                      <a:lnTo>
                        <a:pt x="240982" y="285750"/>
                      </a:lnTo>
                      <a:cubicBezTo>
                        <a:pt x="240982" y="310515"/>
                        <a:pt x="249555" y="319088"/>
                        <a:pt x="271463" y="319088"/>
                      </a:cubicBezTo>
                      <a:cubicBezTo>
                        <a:pt x="293370" y="319088"/>
                        <a:pt x="283845" y="318135"/>
                        <a:pt x="290513" y="316230"/>
                      </a:cubicBezTo>
                      <a:lnTo>
                        <a:pt x="290513" y="331470"/>
                      </a:lnTo>
                      <a:close/>
                      <a:moveTo>
                        <a:pt x="185738" y="172403"/>
                      </a:moveTo>
                      <a:cubicBezTo>
                        <a:pt x="152400" y="172403"/>
                        <a:pt x="62865" y="179070"/>
                        <a:pt x="62865" y="244793"/>
                      </a:cubicBezTo>
                      <a:cubicBezTo>
                        <a:pt x="62865" y="310515"/>
                        <a:pt x="86677" y="305753"/>
                        <a:pt x="110490" y="305753"/>
                      </a:cubicBezTo>
                      <a:cubicBezTo>
                        <a:pt x="156210" y="305753"/>
                        <a:pt x="185738" y="260985"/>
                        <a:pt x="185738" y="213360"/>
                      </a:cubicBezTo>
                      <a:lnTo>
                        <a:pt x="185738" y="171450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6F8F720D-8449-CBF1-A10B-557FBD9527D4}"/>
                    </a:ext>
                  </a:extLst>
                </p:cNvPr>
                <p:cNvSpPr/>
                <p:nvPr/>
              </p:nvSpPr>
              <p:spPr>
                <a:xfrm>
                  <a:off x="6265544" y="3512819"/>
                  <a:ext cx="266025" cy="338137"/>
                </a:xfrm>
                <a:custGeom>
                  <a:avLst/>
                  <a:gdLst>
                    <a:gd name="csX0" fmla="*/ 254318 w 266025"/>
                    <a:gd name="csY0" fmla="*/ 326708 h 338137"/>
                    <a:gd name="csX1" fmla="*/ 179070 w 266025"/>
                    <a:gd name="csY1" fmla="*/ 338138 h 338137"/>
                    <a:gd name="csX2" fmla="*/ 0 w 266025"/>
                    <a:gd name="csY2" fmla="*/ 159068 h 338137"/>
                    <a:gd name="csX3" fmla="*/ 151448 w 266025"/>
                    <a:gd name="csY3" fmla="*/ 0 h 338137"/>
                    <a:gd name="csX4" fmla="*/ 261938 w 266025"/>
                    <a:gd name="csY4" fmla="*/ 65723 h 338137"/>
                    <a:gd name="csX5" fmla="*/ 228600 w 266025"/>
                    <a:gd name="csY5" fmla="*/ 99060 h 338137"/>
                    <a:gd name="csX6" fmla="*/ 190500 w 266025"/>
                    <a:gd name="csY6" fmla="*/ 54293 h 338137"/>
                    <a:gd name="csX7" fmla="*/ 141923 w 266025"/>
                    <a:gd name="csY7" fmla="*/ 23813 h 338137"/>
                    <a:gd name="csX8" fmla="*/ 57150 w 266025"/>
                    <a:gd name="csY8" fmla="*/ 137160 h 338137"/>
                    <a:gd name="csX9" fmla="*/ 213360 w 266025"/>
                    <a:gd name="csY9" fmla="*/ 312420 h 338137"/>
                    <a:gd name="csX10" fmla="*/ 252413 w 266025"/>
                    <a:gd name="csY10" fmla="*/ 306705 h 338137"/>
                    <a:gd name="csX11" fmla="*/ 252413 w 266025"/>
                    <a:gd name="csY11" fmla="*/ 326708 h 3381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</a:cxnLst>
                  <a:rect l="l" t="t" r="r" b="b"/>
                  <a:pathLst>
                    <a:path w="266025" h="338137">
                      <a:moveTo>
                        <a:pt x="254318" y="326708"/>
                      </a:moveTo>
                      <a:cubicBezTo>
                        <a:pt x="235268" y="333375"/>
                        <a:pt x="212408" y="338138"/>
                        <a:pt x="179070" y="338138"/>
                      </a:cubicBezTo>
                      <a:cubicBezTo>
                        <a:pt x="55245" y="338138"/>
                        <a:pt x="0" y="268605"/>
                        <a:pt x="0" y="159068"/>
                      </a:cubicBezTo>
                      <a:cubicBezTo>
                        <a:pt x="0" y="49530"/>
                        <a:pt x="43815" y="0"/>
                        <a:pt x="151448" y="0"/>
                      </a:cubicBezTo>
                      <a:cubicBezTo>
                        <a:pt x="259080" y="0"/>
                        <a:pt x="261938" y="14288"/>
                        <a:pt x="261938" y="65723"/>
                      </a:cubicBezTo>
                      <a:cubicBezTo>
                        <a:pt x="261938" y="117158"/>
                        <a:pt x="246698" y="99060"/>
                        <a:pt x="228600" y="99060"/>
                      </a:cubicBezTo>
                      <a:cubicBezTo>
                        <a:pt x="201930" y="99060"/>
                        <a:pt x="196215" y="77153"/>
                        <a:pt x="190500" y="54293"/>
                      </a:cubicBezTo>
                      <a:cubicBezTo>
                        <a:pt x="186690" y="39053"/>
                        <a:pt x="174308" y="23813"/>
                        <a:pt x="141923" y="23813"/>
                      </a:cubicBezTo>
                      <a:cubicBezTo>
                        <a:pt x="94298" y="23813"/>
                        <a:pt x="57150" y="59055"/>
                        <a:pt x="57150" y="137160"/>
                      </a:cubicBezTo>
                      <a:cubicBezTo>
                        <a:pt x="57150" y="215265"/>
                        <a:pt x="115253" y="312420"/>
                        <a:pt x="213360" y="312420"/>
                      </a:cubicBezTo>
                      <a:cubicBezTo>
                        <a:pt x="311468" y="312420"/>
                        <a:pt x="240030" y="309563"/>
                        <a:pt x="252413" y="306705"/>
                      </a:cubicBezTo>
                      <a:lnTo>
                        <a:pt x="252413" y="326708"/>
                      </a:lnTo>
                      <a:close/>
                    </a:path>
                  </a:pathLst>
                </a:custGeom>
                <a:solidFill>
                  <a:srgbClr val="003D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58632DE2-5C2D-75B9-A9D5-8F61B986F69E}"/>
                    </a:ext>
                  </a:extLst>
                </p:cNvPr>
                <p:cNvSpPr/>
                <p:nvPr/>
              </p:nvSpPr>
              <p:spPr>
                <a:xfrm>
                  <a:off x="6555105" y="3373755"/>
                  <a:ext cx="400050" cy="468629"/>
                </a:xfrm>
                <a:custGeom>
                  <a:avLst/>
                  <a:gdLst>
                    <a:gd name="csX0" fmla="*/ 0 w 400050"/>
                    <a:gd name="csY0" fmla="*/ 455295 h 468629"/>
                    <a:gd name="csX1" fmla="*/ 60960 w 400050"/>
                    <a:gd name="csY1" fmla="*/ 397192 h 468629"/>
                    <a:gd name="csX2" fmla="*/ 60960 w 400050"/>
                    <a:gd name="csY2" fmla="*/ 72390 h 468629"/>
                    <a:gd name="csX3" fmla="*/ 0 w 400050"/>
                    <a:gd name="csY3" fmla="*/ 14288 h 468629"/>
                    <a:gd name="csX4" fmla="*/ 0 w 400050"/>
                    <a:gd name="csY4" fmla="*/ 0 h 468629"/>
                    <a:gd name="csX5" fmla="*/ 186690 w 400050"/>
                    <a:gd name="csY5" fmla="*/ 0 h 468629"/>
                    <a:gd name="csX6" fmla="*/ 343852 w 400050"/>
                    <a:gd name="csY6" fmla="*/ 107632 h 468629"/>
                    <a:gd name="csX7" fmla="*/ 220980 w 400050"/>
                    <a:gd name="csY7" fmla="*/ 225742 h 468629"/>
                    <a:gd name="csX8" fmla="*/ 313372 w 400050"/>
                    <a:gd name="csY8" fmla="*/ 382905 h 468629"/>
                    <a:gd name="csX9" fmla="*/ 400050 w 400050"/>
                    <a:gd name="csY9" fmla="*/ 454342 h 468629"/>
                    <a:gd name="csX10" fmla="*/ 400050 w 400050"/>
                    <a:gd name="csY10" fmla="*/ 468630 h 468629"/>
                    <a:gd name="csX11" fmla="*/ 293370 w 400050"/>
                    <a:gd name="csY11" fmla="*/ 468630 h 468629"/>
                    <a:gd name="csX12" fmla="*/ 152400 w 400050"/>
                    <a:gd name="csY12" fmla="*/ 230505 h 468629"/>
                    <a:gd name="csX13" fmla="*/ 123825 w 400050"/>
                    <a:gd name="csY13" fmla="*/ 230505 h 468629"/>
                    <a:gd name="csX14" fmla="*/ 123825 w 400050"/>
                    <a:gd name="csY14" fmla="*/ 396240 h 468629"/>
                    <a:gd name="csX15" fmla="*/ 185738 w 400050"/>
                    <a:gd name="csY15" fmla="*/ 454342 h 468629"/>
                    <a:gd name="csX16" fmla="*/ 185738 w 400050"/>
                    <a:gd name="csY16" fmla="*/ 468630 h 468629"/>
                    <a:gd name="csX17" fmla="*/ 0 w 400050"/>
                    <a:gd name="csY17" fmla="*/ 468630 h 468629"/>
                    <a:gd name="csX18" fmla="*/ 0 w 400050"/>
                    <a:gd name="csY18" fmla="*/ 454342 h 468629"/>
                    <a:gd name="csX19" fmla="*/ 123825 w 400050"/>
                    <a:gd name="csY19" fmla="*/ 204788 h 468629"/>
                    <a:gd name="csX20" fmla="*/ 278130 w 400050"/>
                    <a:gd name="csY20" fmla="*/ 109538 h 468629"/>
                    <a:gd name="csX21" fmla="*/ 169545 w 400050"/>
                    <a:gd name="csY21" fmla="*/ 29527 h 468629"/>
                    <a:gd name="csX22" fmla="*/ 123825 w 400050"/>
                    <a:gd name="csY22" fmla="*/ 76200 h 468629"/>
                    <a:gd name="csX23" fmla="*/ 123825 w 400050"/>
                    <a:gd name="csY23" fmla="*/ 205740 h 46862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</a:cxnLst>
                  <a:rect l="l" t="t" r="r" b="b"/>
                  <a:pathLst>
                    <a:path w="400050" h="468629">
                      <a:moveTo>
                        <a:pt x="0" y="455295"/>
                      </a:moveTo>
                      <a:cubicBezTo>
                        <a:pt x="39052" y="455295"/>
                        <a:pt x="60960" y="450532"/>
                        <a:pt x="60960" y="397192"/>
                      </a:cubicBezTo>
                      <a:lnTo>
                        <a:pt x="60960" y="72390"/>
                      </a:lnTo>
                      <a:cubicBezTo>
                        <a:pt x="60960" y="20002"/>
                        <a:pt x="38100" y="14288"/>
                        <a:pt x="0" y="14288"/>
                      </a:cubicBezTo>
                      <a:lnTo>
                        <a:pt x="0" y="0"/>
                      </a:lnTo>
                      <a:lnTo>
                        <a:pt x="186690" y="0"/>
                      </a:lnTo>
                      <a:cubicBezTo>
                        <a:pt x="262890" y="0"/>
                        <a:pt x="343852" y="20002"/>
                        <a:pt x="343852" y="107632"/>
                      </a:cubicBezTo>
                      <a:cubicBezTo>
                        <a:pt x="343852" y="195263"/>
                        <a:pt x="270510" y="221932"/>
                        <a:pt x="220980" y="225742"/>
                      </a:cubicBezTo>
                      <a:lnTo>
                        <a:pt x="313372" y="382905"/>
                      </a:lnTo>
                      <a:cubicBezTo>
                        <a:pt x="336232" y="421005"/>
                        <a:pt x="355282" y="454342"/>
                        <a:pt x="400050" y="454342"/>
                      </a:cubicBezTo>
                      <a:lnTo>
                        <a:pt x="400050" y="468630"/>
                      </a:lnTo>
                      <a:lnTo>
                        <a:pt x="293370" y="468630"/>
                      </a:lnTo>
                      <a:lnTo>
                        <a:pt x="152400" y="230505"/>
                      </a:lnTo>
                      <a:lnTo>
                        <a:pt x="123825" y="230505"/>
                      </a:lnTo>
                      <a:lnTo>
                        <a:pt x="123825" y="396240"/>
                      </a:lnTo>
                      <a:cubicBezTo>
                        <a:pt x="123825" y="448627"/>
                        <a:pt x="146685" y="454342"/>
                        <a:pt x="185738" y="454342"/>
                      </a:cubicBezTo>
                      <a:lnTo>
                        <a:pt x="185738" y="468630"/>
                      </a:lnTo>
                      <a:lnTo>
                        <a:pt x="0" y="468630"/>
                      </a:lnTo>
                      <a:lnTo>
                        <a:pt x="0" y="454342"/>
                      </a:lnTo>
                      <a:close/>
                      <a:moveTo>
                        <a:pt x="123825" y="204788"/>
                      </a:moveTo>
                      <a:cubicBezTo>
                        <a:pt x="205740" y="204788"/>
                        <a:pt x="278130" y="197167"/>
                        <a:pt x="278130" y="109538"/>
                      </a:cubicBezTo>
                      <a:cubicBezTo>
                        <a:pt x="278130" y="21907"/>
                        <a:pt x="225742" y="29527"/>
                        <a:pt x="169545" y="29527"/>
                      </a:cubicBezTo>
                      <a:cubicBezTo>
                        <a:pt x="113347" y="29527"/>
                        <a:pt x="123825" y="38100"/>
                        <a:pt x="123825" y="76200"/>
                      </a:cubicBezTo>
                      <a:lnTo>
                        <a:pt x="123825" y="205740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76845B31-664E-6DC5-0998-B3C5AA0D129E}"/>
                    </a:ext>
                  </a:extLst>
                </p:cNvPr>
                <p:cNvSpPr/>
                <p:nvPr/>
              </p:nvSpPr>
              <p:spPr>
                <a:xfrm>
                  <a:off x="6965632" y="3368040"/>
                  <a:ext cx="161925" cy="474344"/>
                </a:xfrm>
                <a:custGeom>
                  <a:avLst/>
                  <a:gdLst>
                    <a:gd name="csX0" fmla="*/ 0 w 161925"/>
                    <a:gd name="csY0" fmla="*/ 462915 h 474344"/>
                    <a:gd name="csX1" fmla="*/ 53340 w 161925"/>
                    <a:gd name="csY1" fmla="*/ 410528 h 474344"/>
                    <a:gd name="csX2" fmla="*/ 53340 w 161925"/>
                    <a:gd name="csY2" fmla="*/ 218122 h 474344"/>
                    <a:gd name="csX3" fmla="*/ 0 w 161925"/>
                    <a:gd name="csY3" fmla="*/ 172403 h 474344"/>
                    <a:gd name="csX4" fmla="*/ 0 w 161925"/>
                    <a:gd name="csY4" fmla="*/ 160020 h 474344"/>
                    <a:gd name="csX5" fmla="*/ 108585 w 161925"/>
                    <a:gd name="csY5" fmla="*/ 142875 h 474344"/>
                    <a:gd name="csX6" fmla="*/ 108585 w 161925"/>
                    <a:gd name="csY6" fmla="*/ 409575 h 474344"/>
                    <a:gd name="csX7" fmla="*/ 161925 w 161925"/>
                    <a:gd name="csY7" fmla="*/ 461963 h 474344"/>
                    <a:gd name="csX8" fmla="*/ 161925 w 161925"/>
                    <a:gd name="csY8" fmla="*/ 474345 h 474344"/>
                    <a:gd name="csX9" fmla="*/ 0 w 161925"/>
                    <a:gd name="csY9" fmla="*/ 474345 h 474344"/>
                    <a:gd name="csX10" fmla="*/ 0 w 161925"/>
                    <a:gd name="csY10" fmla="*/ 461963 h 474344"/>
                    <a:gd name="csX11" fmla="*/ 38100 w 161925"/>
                    <a:gd name="csY11" fmla="*/ 40005 h 474344"/>
                    <a:gd name="csX12" fmla="*/ 78105 w 161925"/>
                    <a:gd name="csY12" fmla="*/ 0 h 474344"/>
                    <a:gd name="csX13" fmla="*/ 118110 w 161925"/>
                    <a:gd name="csY13" fmla="*/ 40005 h 474344"/>
                    <a:gd name="csX14" fmla="*/ 78105 w 161925"/>
                    <a:gd name="csY14" fmla="*/ 80010 h 474344"/>
                    <a:gd name="csX15" fmla="*/ 38100 w 161925"/>
                    <a:gd name="csY15" fmla="*/ 40005 h 47434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</a:cxnLst>
                  <a:rect l="l" t="t" r="r" b="b"/>
                  <a:pathLst>
                    <a:path w="161925" h="474344">
                      <a:moveTo>
                        <a:pt x="0" y="462915"/>
                      </a:moveTo>
                      <a:cubicBezTo>
                        <a:pt x="29528" y="462915"/>
                        <a:pt x="53340" y="456247"/>
                        <a:pt x="53340" y="410528"/>
                      </a:cubicBezTo>
                      <a:lnTo>
                        <a:pt x="53340" y="218122"/>
                      </a:lnTo>
                      <a:cubicBezTo>
                        <a:pt x="53340" y="176213"/>
                        <a:pt x="20955" y="173355"/>
                        <a:pt x="0" y="172403"/>
                      </a:cubicBezTo>
                      <a:lnTo>
                        <a:pt x="0" y="160020"/>
                      </a:lnTo>
                      <a:lnTo>
                        <a:pt x="108585" y="142875"/>
                      </a:lnTo>
                      <a:lnTo>
                        <a:pt x="108585" y="409575"/>
                      </a:lnTo>
                      <a:cubicBezTo>
                        <a:pt x="108585" y="455295"/>
                        <a:pt x="132398" y="461963"/>
                        <a:pt x="161925" y="461963"/>
                      </a:cubicBezTo>
                      <a:lnTo>
                        <a:pt x="161925" y="474345"/>
                      </a:lnTo>
                      <a:lnTo>
                        <a:pt x="0" y="474345"/>
                      </a:lnTo>
                      <a:lnTo>
                        <a:pt x="0" y="461963"/>
                      </a:lnTo>
                      <a:close/>
                      <a:moveTo>
                        <a:pt x="38100" y="40005"/>
                      </a:moveTo>
                      <a:cubicBezTo>
                        <a:pt x="38100" y="17145"/>
                        <a:pt x="55245" y="0"/>
                        <a:pt x="78105" y="0"/>
                      </a:cubicBezTo>
                      <a:cubicBezTo>
                        <a:pt x="100965" y="0"/>
                        <a:pt x="118110" y="17145"/>
                        <a:pt x="118110" y="40005"/>
                      </a:cubicBezTo>
                      <a:cubicBezTo>
                        <a:pt x="118110" y="62865"/>
                        <a:pt x="100965" y="80010"/>
                        <a:pt x="78105" y="80010"/>
                      </a:cubicBezTo>
                      <a:cubicBezTo>
                        <a:pt x="55245" y="80010"/>
                        <a:pt x="38100" y="62865"/>
                        <a:pt x="38100" y="40005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9BCD5E8-DD19-84A1-A433-77E3F454C005}"/>
                    </a:ext>
                  </a:extLst>
                </p:cNvPr>
                <p:cNvSpPr/>
                <p:nvPr/>
              </p:nvSpPr>
              <p:spPr>
                <a:xfrm>
                  <a:off x="7108507" y="3519487"/>
                  <a:ext cx="382905" cy="332422"/>
                </a:xfrm>
                <a:custGeom>
                  <a:avLst/>
                  <a:gdLst>
                    <a:gd name="csX0" fmla="*/ 72390 w 382905"/>
                    <a:gd name="csY0" fmla="*/ 77153 h 332422"/>
                    <a:gd name="csX1" fmla="*/ 0 w 382905"/>
                    <a:gd name="csY1" fmla="*/ 12382 h 332422"/>
                    <a:gd name="csX2" fmla="*/ 0 w 382905"/>
                    <a:gd name="csY2" fmla="*/ 0 h 332422"/>
                    <a:gd name="csX3" fmla="*/ 148590 w 382905"/>
                    <a:gd name="csY3" fmla="*/ 0 h 332422"/>
                    <a:gd name="csX4" fmla="*/ 148590 w 382905"/>
                    <a:gd name="csY4" fmla="*/ 12382 h 332422"/>
                    <a:gd name="csX5" fmla="*/ 118110 w 382905"/>
                    <a:gd name="csY5" fmla="*/ 29528 h 332422"/>
                    <a:gd name="csX6" fmla="*/ 127635 w 382905"/>
                    <a:gd name="csY6" fmla="*/ 64770 h 332422"/>
                    <a:gd name="csX7" fmla="*/ 207645 w 382905"/>
                    <a:gd name="csY7" fmla="*/ 257175 h 332422"/>
                    <a:gd name="csX8" fmla="*/ 279082 w 382905"/>
                    <a:gd name="csY8" fmla="*/ 67628 h 332422"/>
                    <a:gd name="csX9" fmla="*/ 286703 w 382905"/>
                    <a:gd name="csY9" fmla="*/ 37147 h 332422"/>
                    <a:gd name="csX10" fmla="*/ 255270 w 382905"/>
                    <a:gd name="csY10" fmla="*/ 13335 h 332422"/>
                    <a:gd name="csX11" fmla="*/ 255270 w 382905"/>
                    <a:gd name="csY11" fmla="*/ 953 h 332422"/>
                    <a:gd name="csX12" fmla="*/ 382905 w 382905"/>
                    <a:gd name="csY12" fmla="*/ 953 h 332422"/>
                    <a:gd name="csX13" fmla="*/ 382905 w 382905"/>
                    <a:gd name="csY13" fmla="*/ 13335 h 332422"/>
                    <a:gd name="csX14" fmla="*/ 314325 w 382905"/>
                    <a:gd name="csY14" fmla="*/ 76200 h 332422"/>
                    <a:gd name="csX15" fmla="*/ 215265 w 382905"/>
                    <a:gd name="csY15" fmla="*/ 332422 h 332422"/>
                    <a:gd name="csX16" fmla="*/ 181928 w 382905"/>
                    <a:gd name="csY16" fmla="*/ 332422 h 332422"/>
                    <a:gd name="csX17" fmla="*/ 74295 w 382905"/>
                    <a:gd name="csY17" fmla="*/ 78105 h 33242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382905" h="332422">
                      <a:moveTo>
                        <a:pt x="72390" y="77153"/>
                      </a:moveTo>
                      <a:cubicBezTo>
                        <a:pt x="55245" y="38100"/>
                        <a:pt x="43815" y="14288"/>
                        <a:pt x="0" y="12382"/>
                      </a:cubicBezTo>
                      <a:lnTo>
                        <a:pt x="0" y="0"/>
                      </a:lnTo>
                      <a:lnTo>
                        <a:pt x="148590" y="0"/>
                      </a:lnTo>
                      <a:lnTo>
                        <a:pt x="148590" y="12382"/>
                      </a:lnTo>
                      <a:cubicBezTo>
                        <a:pt x="129540" y="12382"/>
                        <a:pt x="118110" y="17145"/>
                        <a:pt x="118110" y="29528"/>
                      </a:cubicBezTo>
                      <a:cubicBezTo>
                        <a:pt x="118110" y="41910"/>
                        <a:pt x="121920" y="52388"/>
                        <a:pt x="127635" y="64770"/>
                      </a:cubicBezTo>
                      <a:lnTo>
                        <a:pt x="207645" y="257175"/>
                      </a:lnTo>
                      <a:lnTo>
                        <a:pt x="279082" y="67628"/>
                      </a:lnTo>
                      <a:cubicBezTo>
                        <a:pt x="283845" y="55245"/>
                        <a:pt x="286703" y="45720"/>
                        <a:pt x="286703" y="37147"/>
                      </a:cubicBezTo>
                      <a:cubicBezTo>
                        <a:pt x="286703" y="21907"/>
                        <a:pt x="276225" y="14288"/>
                        <a:pt x="255270" y="13335"/>
                      </a:cubicBezTo>
                      <a:lnTo>
                        <a:pt x="255270" y="953"/>
                      </a:lnTo>
                      <a:lnTo>
                        <a:pt x="382905" y="953"/>
                      </a:lnTo>
                      <a:lnTo>
                        <a:pt x="382905" y="13335"/>
                      </a:lnTo>
                      <a:cubicBezTo>
                        <a:pt x="343853" y="16193"/>
                        <a:pt x="333375" y="24765"/>
                        <a:pt x="314325" y="76200"/>
                      </a:cubicBezTo>
                      <a:lnTo>
                        <a:pt x="215265" y="332422"/>
                      </a:lnTo>
                      <a:lnTo>
                        <a:pt x="181928" y="332422"/>
                      </a:lnTo>
                      <a:lnTo>
                        <a:pt x="74295" y="78105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A56A8E8-AC15-9822-2C9D-14F8372CB9F4}"/>
                    </a:ext>
                  </a:extLst>
                </p:cNvPr>
                <p:cNvSpPr/>
                <p:nvPr/>
              </p:nvSpPr>
              <p:spPr>
                <a:xfrm>
                  <a:off x="7471410" y="3511867"/>
                  <a:ext cx="269372" cy="338137"/>
                </a:xfrm>
                <a:custGeom>
                  <a:avLst/>
                  <a:gdLst>
                    <a:gd name="csX0" fmla="*/ 254317 w 269372"/>
                    <a:gd name="csY0" fmla="*/ 325755 h 338137"/>
                    <a:gd name="csX1" fmla="*/ 170497 w 269372"/>
                    <a:gd name="csY1" fmla="*/ 338138 h 338137"/>
                    <a:gd name="csX2" fmla="*/ 0 w 269372"/>
                    <a:gd name="csY2" fmla="*/ 160020 h 338137"/>
                    <a:gd name="csX3" fmla="*/ 142875 w 269372"/>
                    <a:gd name="csY3" fmla="*/ 0 h 338137"/>
                    <a:gd name="csX4" fmla="*/ 262890 w 269372"/>
                    <a:gd name="csY4" fmla="*/ 117157 h 338137"/>
                    <a:gd name="csX5" fmla="*/ 262890 w 269372"/>
                    <a:gd name="csY5" fmla="*/ 132397 h 338137"/>
                    <a:gd name="csX6" fmla="*/ 58102 w 269372"/>
                    <a:gd name="csY6" fmla="*/ 132397 h 338137"/>
                    <a:gd name="csX7" fmla="*/ 204788 w 269372"/>
                    <a:gd name="csY7" fmla="*/ 311467 h 338137"/>
                    <a:gd name="csX8" fmla="*/ 254317 w 269372"/>
                    <a:gd name="csY8" fmla="*/ 301942 h 338137"/>
                    <a:gd name="csX9" fmla="*/ 254317 w 269372"/>
                    <a:gd name="csY9" fmla="*/ 324802 h 338137"/>
                    <a:gd name="csX10" fmla="*/ 200025 w 269372"/>
                    <a:gd name="csY10" fmla="*/ 109538 h 338137"/>
                    <a:gd name="csX11" fmla="*/ 133350 w 269372"/>
                    <a:gd name="csY11" fmla="*/ 23813 h 338137"/>
                    <a:gd name="csX12" fmla="*/ 58102 w 269372"/>
                    <a:gd name="csY12" fmla="*/ 109538 h 338137"/>
                    <a:gd name="csX13" fmla="*/ 200025 w 269372"/>
                    <a:gd name="csY13" fmla="*/ 109538 h 3381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</a:cxnLst>
                  <a:rect l="l" t="t" r="r" b="b"/>
                  <a:pathLst>
                    <a:path w="269372" h="338137">
                      <a:moveTo>
                        <a:pt x="254317" y="325755"/>
                      </a:moveTo>
                      <a:cubicBezTo>
                        <a:pt x="237172" y="332422"/>
                        <a:pt x="213360" y="338138"/>
                        <a:pt x="170497" y="338138"/>
                      </a:cubicBezTo>
                      <a:cubicBezTo>
                        <a:pt x="61913" y="338138"/>
                        <a:pt x="0" y="278130"/>
                        <a:pt x="0" y="160020"/>
                      </a:cubicBezTo>
                      <a:cubicBezTo>
                        <a:pt x="0" y="41910"/>
                        <a:pt x="41910" y="0"/>
                        <a:pt x="142875" y="0"/>
                      </a:cubicBezTo>
                      <a:cubicBezTo>
                        <a:pt x="243840" y="0"/>
                        <a:pt x="262890" y="35242"/>
                        <a:pt x="262890" y="117157"/>
                      </a:cubicBezTo>
                      <a:lnTo>
                        <a:pt x="262890" y="132397"/>
                      </a:lnTo>
                      <a:lnTo>
                        <a:pt x="58102" y="132397"/>
                      </a:lnTo>
                      <a:cubicBezTo>
                        <a:pt x="58102" y="191452"/>
                        <a:pt x="86677" y="311467"/>
                        <a:pt x="204788" y="311467"/>
                      </a:cubicBezTo>
                      <a:cubicBezTo>
                        <a:pt x="322897" y="311467"/>
                        <a:pt x="240030" y="309563"/>
                        <a:pt x="254317" y="301942"/>
                      </a:cubicBezTo>
                      <a:lnTo>
                        <a:pt x="254317" y="324802"/>
                      </a:lnTo>
                      <a:close/>
                      <a:moveTo>
                        <a:pt x="200025" y="109538"/>
                      </a:moveTo>
                      <a:cubicBezTo>
                        <a:pt x="200025" y="72390"/>
                        <a:pt x="187642" y="23813"/>
                        <a:pt x="133350" y="23813"/>
                      </a:cubicBezTo>
                      <a:cubicBezTo>
                        <a:pt x="79057" y="23813"/>
                        <a:pt x="58102" y="83820"/>
                        <a:pt x="58102" y="109538"/>
                      </a:cubicBezTo>
                      <a:lnTo>
                        <a:pt x="200025" y="109538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B1AF271A-FA86-3B1C-CA35-022358AEC94E}"/>
                    </a:ext>
                  </a:extLst>
                </p:cNvPr>
                <p:cNvSpPr/>
                <p:nvPr/>
              </p:nvSpPr>
              <p:spPr>
                <a:xfrm>
                  <a:off x="7766685" y="3510915"/>
                  <a:ext cx="239177" cy="330517"/>
                </a:xfrm>
                <a:custGeom>
                  <a:avLst/>
                  <a:gdLst>
                    <a:gd name="csX0" fmla="*/ 0 w 239177"/>
                    <a:gd name="csY0" fmla="*/ 320040 h 330517"/>
                    <a:gd name="csX1" fmla="*/ 53340 w 239177"/>
                    <a:gd name="csY1" fmla="*/ 267653 h 330517"/>
                    <a:gd name="csX2" fmla="*/ 53340 w 239177"/>
                    <a:gd name="csY2" fmla="*/ 75247 h 330517"/>
                    <a:gd name="csX3" fmla="*/ 0 w 239177"/>
                    <a:gd name="csY3" fmla="*/ 29528 h 330517"/>
                    <a:gd name="csX4" fmla="*/ 0 w 239177"/>
                    <a:gd name="csY4" fmla="*/ 17145 h 330517"/>
                    <a:gd name="csX5" fmla="*/ 108585 w 239177"/>
                    <a:gd name="csY5" fmla="*/ 0 h 330517"/>
                    <a:gd name="csX6" fmla="*/ 108585 w 239177"/>
                    <a:gd name="csY6" fmla="*/ 75247 h 330517"/>
                    <a:gd name="csX7" fmla="*/ 109538 w 239177"/>
                    <a:gd name="csY7" fmla="*/ 75247 h 330517"/>
                    <a:gd name="csX8" fmla="*/ 200977 w 239177"/>
                    <a:gd name="csY8" fmla="*/ 0 h 330517"/>
                    <a:gd name="csX9" fmla="*/ 236220 w 239177"/>
                    <a:gd name="csY9" fmla="*/ 32385 h 330517"/>
                    <a:gd name="csX10" fmla="*/ 202882 w 239177"/>
                    <a:gd name="csY10" fmla="*/ 65722 h 330517"/>
                    <a:gd name="csX11" fmla="*/ 162877 w 239177"/>
                    <a:gd name="csY11" fmla="*/ 48578 h 330517"/>
                    <a:gd name="csX12" fmla="*/ 108585 w 239177"/>
                    <a:gd name="csY12" fmla="*/ 160020 h 330517"/>
                    <a:gd name="csX13" fmla="*/ 108585 w 239177"/>
                    <a:gd name="csY13" fmla="*/ 265747 h 330517"/>
                    <a:gd name="csX14" fmla="*/ 161925 w 239177"/>
                    <a:gd name="csY14" fmla="*/ 318135 h 330517"/>
                    <a:gd name="csX15" fmla="*/ 161925 w 239177"/>
                    <a:gd name="csY15" fmla="*/ 330517 h 330517"/>
                    <a:gd name="csX16" fmla="*/ 0 w 239177"/>
                    <a:gd name="csY16" fmla="*/ 330517 h 330517"/>
                    <a:gd name="csX17" fmla="*/ 0 w 239177"/>
                    <a:gd name="csY17" fmla="*/ 318135 h 3305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</a:cxnLst>
                  <a:rect l="l" t="t" r="r" b="b"/>
                  <a:pathLst>
                    <a:path w="239177" h="330517">
                      <a:moveTo>
                        <a:pt x="0" y="320040"/>
                      </a:moveTo>
                      <a:cubicBezTo>
                        <a:pt x="29527" y="320040"/>
                        <a:pt x="53340" y="313372"/>
                        <a:pt x="53340" y="267653"/>
                      </a:cubicBezTo>
                      <a:lnTo>
                        <a:pt x="53340" y="75247"/>
                      </a:lnTo>
                      <a:cubicBezTo>
                        <a:pt x="53340" y="33338"/>
                        <a:pt x="20955" y="30480"/>
                        <a:pt x="0" y="29528"/>
                      </a:cubicBezTo>
                      <a:lnTo>
                        <a:pt x="0" y="17145"/>
                      </a:lnTo>
                      <a:lnTo>
                        <a:pt x="108585" y="0"/>
                      </a:lnTo>
                      <a:lnTo>
                        <a:pt x="108585" y="75247"/>
                      </a:lnTo>
                      <a:lnTo>
                        <a:pt x="109538" y="75247"/>
                      </a:lnTo>
                      <a:cubicBezTo>
                        <a:pt x="122872" y="40005"/>
                        <a:pt x="147638" y="0"/>
                        <a:pt x="200977" y="0"/>
                      </a:cubicBezTo>
                      <a:cubicBezTo>
                        <a:pt x="254317" y="0"/>
                        <a:pt x="236220" y="11430"/>
                        <a:pt x="236220" y="32385"/>
                      </a:cubicBezTo>
                      <a:cubicBezTo>
                        <a:pt x="236220" y="53340"/>
                        <a:pt x="220980" y="65722"/>
                        <a:pt x="202882" y="65722"/>
                      </a:cubicBezTo>
                      <a:cubicBezTo>
                        <a:pt x="184785" y="65722"/>
                        <a:pt x="172402" y="48578"/>
                        <a:pt x="162877" y="48578"/>
                      </a:cubicBezTo>
                      <a:cubicBezTo>
                        <a:pt x="153352" y="48578"/>
                        <a:pt x="108585" y="77153"/>
                        <a:pt x="108585" y="160020"/>
                      </a:cubicBezTo>
                      <a:lnTo>
                        <a:pt x="108585" y="265747"/>
                      </a:lnTo>
                      <a:cubicBezTo>
                        <a:pt x="108585" y="311467"/>
                        <a:pt x="132397" y="318135"/>
                        <a:pt x="161925" y="318135"/>
                      </a:cubicBezTo>
                      <a:lnTo>
                        <a:pt x="161925" y="330517"/>
                      </a:lnTo>
                      <a:lnTo>
                        <a:pt x="0" y="330517"/>
                      </a:lnTo>
                      <a:lnTo>
                        <a:pt x="0" y="318135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C96D1C3-A31A-6130-1B0C-E1FE297FFC15}"/>
                </a:ext>
              </a:extLst>
            </p:cNvPr>
            <p:cNvSpPr/>
            <p:nvPr/>
          </p:nvSpPr>
          <p:spPr>
            <a:xfrm>
              <a:off x="4782502" y="2950565"/>
              <a:ext cx="1180147" cy="206971"/>
            </a:xfrm>
            <a:custGeom>
              <a:avLst/>
              <a:gdLst>
                <a:gd name="csX0" fmla="*/ 919163 w 1180147"/>
                <a:gd name="csY0" fmla="*/ 204114 h 206971"/>
                <a:gd name="csX1" fmla="*/ 182880 w 1180147"/>
                <a:gd name="csY1" fmla="*/ 106959 h 206971"/>
                <a:gd name="csX2" fmla="*/ 0 w 1180147"/>
                <a:gd name="csY2" fmla="*/ 206972 h 206971"/>
                <a:gd name="csX3" fmla="*/ 364807 w 1180147"/>
                <a:gd name="csY3" fmla="*/ 5994 h 206971"/>
                <a:gd name="csX4" fmla="*/ 1084898 w 1180147"/>
                <a:gd name="csY4" fmla="*/ 107912 h 206971"/>
                <a:gd name="csX5" fmla="*/ 1180148 w 1180147"/>
                <a:gd name="csY5" fmla="*/ 58382 h 206971"/>
                <a:gd name="csX6" fmla="*/ 918210 w 1180147"/>
                <a:gd name="csY6" fmla="*/ 205067 h 206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80147" h="206971">
                  <a:moveTo>
                    <a:pt x="919163" y="204114"/>
                  </a:moveTo>
                  <a:cubicBezTo>
                    <a:pt x="677228" y="229832"/>
                    <a:pt x="449580" y="35522"/>
                    <a:pt x="182880" y="106959"/>
                  </a:cubicBezTo>
                  <a:cubicBezTo>
                    <a:pt x="126682" y="122199"/>
                    <a:pt x="59055" y="143154"/>
                    <a:pt x="0" y="206972"/>
                  </a:cubicBezTo>
                  <a:cubicBezTo>
                    <a:pt x="70485" y="126009"/>
                    <a:pt x="215265" y="25044"/>
                    <a:pt x="364807" y="5994"/>
                  </a:cubicBezTo>
                  <a:cubicBezTo>
                    <a:pt x="691515" y="-34963"/>
                    <a:pt x="863917" y="148869"/>
                    <a:pt x="1084898" y="107912"/>
                  </a:cubicBezTo>
                  <a:cubicBezTo>
                    <a:pt x="1140142" y="97434"/>
                    <a:pt x="1170623" y="63144"/>
                    <a:pt x="1180148" y="58382"/>
                  </a:cubicBezTo>
                  <a:cubicBezTo>
                    <a:pt x="1180148" y="58382"/>
                    <a:pt x="1079182" y="187922"/>
                    <a:pt x="918210" y="205067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B0EE0A8-E0B2-74BD-1815-113B857BA255}"/>
                </a:ext>
              </a:extLst>
            </p:cNvPr>
            <p:cNvSpPr/>
            <p:nvPr/>
          </p:nvSpPr>
          <p:spPr>
            <a:xfrm>
              <a:off x="4782502" y="2738437"/>
              <a:ext cx="1180147" cy="206971"/>
            </a:xfrm>
            <a:custGeom>
              <a:avLst/>
              <a:gdLst>
                <a:gd name="csX0" fmla="*/ 919163 w 1180147"/>
                <a:gd name="csY0" fmla="*/ 2858 h 206971"/>
                <a:gd name="csX1" fmla="*/ 182880 w 1180147"/>
                <a:gd name="csY1" fmla="*/ 100013 h 206971"/>
                <a:gd name="csX2" fmla="*/ 0 w 1180147"/>
                <a:gd name="csY2" fmla="*/ 0 h 206971"/>
                <a:gd name="csX3" fmla="*/ 364807 w 1180147"/>
                <a:gd name="csY3" fmla="*/ 200978 h 206971"/>
                <a:gd name="csX4" fmla="*/ 1084898 w 1180147"/>
                <a:gd name="csY4" fmla="*/ 99060 h 206971"/>
                <a:gd name="csX5" fmla="*/ 1180148 w 1180147"/>
                <a:gd name="csY5" fmla="*/ 148590 h 206971"/>
                <a:gd name="csX6" fmla="*/ 918210 w 1180147"/>
                <a:gd name="csY6" fmla="*/ 1905 h 2069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1180147" h="206971">
                  <a:moveTo>
                    <a:pt x="919163" y="2858"/>
                  </a:moveTo>
                  <a:cubicBezTo>
                    <a:pt x="677228" y="-22860"/>
                    <a:pt x="449580" y="171450"/>
                    <a:pt x="182880" y="100013"/>
                  </a:cubicBezTo>
                  <a:cubicBezTo>
                    <a:pt x="126682" y="84772"/>
                    <a:pt x="59055" y="63817"/>
                    <a:pt x="0" y="0"/>
                  </a:cubicBezTo>
                  <a:cubicBezTo>
                    <a:pt x="70485" y="80963"/>
                    <a:pt x="215265" y="181928"/>
                    <a:pt x="364807" y="200978"/>
                  </a:cubicBezTo>
                  <a:cubicBezTo>
                    <a:pt x="691515" y="241935"/>
                    <a:pt x="863917" y="58103"/>
                    <a:pt x="1084898" y="99060"/>
                  </a:cubicBezTo>
                  <a:cubicBezTo>
                    <a:pt x="1140142" y="109538"/>
                    <a:pt x="1170623" y="143828"/>
                    <a:pt x="1180148" y="148590"/>
                  </a:cubicBezTo>
                  <a:cubicBezTo>
                    <a:pt x="1180148" y="148590"/>
                    <a:pt x="1079182" y="19050"/>
                    <a:pt x="918210" y="1905"/>
                  </a:cubicBezTo>
                  <a:close/>
                </a:path>
              </a:pathLst>
            </a:custGeom>
            <a:solidFill>
              <a:srgbClr val="003D79"/>
            </a:solidFill>
            <a:ln w="952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90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438CDC-9322-8AD1-C5C8-8DB60EF7260C}"/>
              </a:ext>
            </a:extLst>
          </p:cNvPr>
          <p:cNvSpPr txBox="1">
            <a:spLocks/>
          </p:cNvSpPr>
          <p:nvPr/>
        </p:nvSpPr>
        <p:spPr>
          <a:xfrm>
            <a:off x="416111" y="71683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Enforcement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1A06E-5089-D37B-27D3-50B4FD3BA057}"/>
              </a:ext>
            </a:extLst>
          </p:cNvPr>
          <p:cNvSpPr txBox="1">
            <a:spLocks/>
          </p:cNvSpPr>
          <p:nvPr/>
        </p:nvSpPr>
        <p:spPr>
          <a:xfrm flipV="1">
            <a:off x="532334" y="1815728"/>
            <a:ext cx="6100853" cy="1558978"/>
          </a:xfrm>
          <a:custGeom>
            <a:avLst/>
            <a:gdLst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617834 h 1235668"/>
              <a:gd name="connsiteX3" fmla="*/ 4602191 w 4602191"/>
              <a:gd name="connsiteY3" fmla="*/ 1235668 h 1235668"/>
              <a:gd name="connsiteX4" fmla="*/ 0 w 4602191"/>
              <a:gd name="connsiteY4" fmla="*/ 1235668 h 1235668"/>
              <a:gd name="connsiteX5" fmla="*/ 0 w 4602191"/>
              <a:gd name="connsiteY5" fmla="*/ 0 h 1235668"/>
              <a:gd name="connsiteX0" fmla="*/ 0 w 4602191"/>
              <a:gd name="connsiteY0" fmla="*/ 0 h 1235668"/>
              <a:gd name="connsiteX1" fmla="*/ 3984357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602191"/>
              <a:gd name="connsiteY0" fmla="*/ 0 h 1235668"/>
              <a:gd name="connsiteX1" fmla="*/ 3364925 w 4602191"/>
              <a:gd name="connsiteY1" fmla="*/ 0 h 1235668"/>
              <a:gd name="connsiteX2" fmla="*/ 4602191 w 4602191"/>
              <a:gd name="connsiteY2" fmla="*/ 1235668 h 1235668"/>
              <a:gd name="connsiteX3" fmla="*/ 0 w 4602191"/>
              <a:gd name="connsiteY3" fmla="*/ 1235668 h 1235668"/>
              <a:gd name="connsiteX4" fmla="*/ 0 w 4602191"/>
              <a:gd name="connsiteY4" fmla="*/ 0 h 1235668"/>
              <a:gd name="connsiteX0" fmla="*/ 0 w 4265796"/>
              <a:gd name="connsiteY0" fmla="*/ 0 h 1235668"/>
              <a:gd name="connsiteX1" fmla="*/ 3364925 w 4265796"/>
              <a:gd name="connsiteY1" fmla="*/ 0 h 1235668"/>
              <a:gd name="connsiteX2" fmla="*/ 4265796 w 4265796"/>
              <a:gd name="connsiteY2" fmla="*/ 1235668 h 1235668"/>
              <a:gd name="connsiteX3" fmla="*/ 0 w 4265796"/>
              <a:gd name="connsiteY3" fmla="*/ 1235668 h 1235668"/>
              <a:gd name="connsiteX4" fmla="*/ 0 w 4265796"/>
              <a:gd name="connsiteY4" fmla="*/ 0 h 1235668"/>
              <a:gd name="csX0" fmla="*/ 0 w 4265796"/>
              <a:gd name="csY0" fmla="*/ 0 h 1235668"/>
              <a:gd name="csX1" fmla="*/ 3253927 w 4265796"/>
              <a:gd name="csY1" fmla="*/ 0 h 1235668"/>
              <a:gd name="csX2" fmla="*/ 4265796 w 4265796"/>
              <a:gd name="csY2" fmla="*/ 1235668 h 1235668"/>
              <a:gd name="csX3" fmla="*/ 0 w 4265796"/>
              <a:gd name="csY3" fmla="*/ 1235668 h 1235668"/>
              <a:gd name="csX4" fmla="*/ 0 w 426579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  <a:gd name="csX0" fmla="*/ 0 w 4105466"/>
              <a:gd name="csY0" fmla="*/ 0 h 1235668"/>
              <a:gd name="csX1" fmla="*/ 3253927 w 4105466"/>
              <a:gd name="csY1" fmla="*/ 0 h 1235668"/>
              <a:gd name="csX2" fmla="*/ 4105466 w 4105466"/>
              <a:gd name="csY2" fmla="*/ 1235668 h 1235668"/>
              <a:gd name="csX3" fmla="*/ 0 w 4105466"/>
              <a:gd name="csY3" fmla="*/ 1235668 h 1235668"/>
              <a:gd name="csX4" fmla="*/ 0 w 4105466"/>
              <a:gd name="csY4" fmla="*/ 0 h 12356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105466" h="1235668">
                <a:moveTo>
                  <a:pt x="0" y="0"/>
                </a:moveTo>
                <a:lnTo>
                  <a:pt x="3253927" y="0"/>
                </a:lnTo>
                <a:lnTo>
                  <a:pt x="4105466" y="1235668"/>
                </a:lnTo>
                <a:lnTo>
                  <a:pt x="0" y="12356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w="15875">
            <a:noFill/>
          </a:ln>
        </p:spPr>
        <p:txBody>
          <a:bodyPr vert="horz" wrap="square" lIns="182880" tIns="164592" rIns="137160" bIns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0"/>
              </a:spcAft>
              <a:buNone/>
            </a:pPr>
            <a:endParaRPr lang="en-US" sz="2400">
              <a:solidFill>
                <a:schemeClr val="bg1"/>
              </a:solidFill>
              <a:latin typeface="AvenirNext LT Pro Regular" panose="020B0704020202020204" pitchFamily="34" charset="77"/>
              <a:ea typeface="Calibri" panose="020F0502020204030204" pitchFamily="34" charset="0"/>
              <a:cs typeface="Gill Sans Light" panose="020B0302020104020203" pitchFamily="34" charset="-79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95E6AF-438D-85DA-442B-AFA38769A88D}"/>
              </a:ext>
            </a:extLst>
          </p:cNvPr>
          <p:cNvSpPr txBox="1">
            <a:spLocks/>
          </p:cNvSpPr>
          <p:nvPr/>
        </p:nvSpPr>
        <p:spPr>
          <a:xfrm>
            <a:off x="792308" y="2179718"/>
            <a:ext cx="431021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latin typeface="AvenirNext LT Pro Regular" panose="020B0704020202020204" pitchFamily="34" charset="77"/>
                <a:cs typeface="GILL SANS SEMIBOLD" panose="020B0502020104020203" pitchFamily="34" charset="-79"/>
              </a:rPr>
              <a:t>White House memo seeks DTC enforcement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08EB325-E106-3DC8-C0BD-65B0EEF5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65" y="1981378"/>
            <a:ext cx="2077271" cy="144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E3A12-C928-F675-EF17-9D4DFD780A57}"/>
              </a:ext>
            </a:extLst>
          </p:cNvPr>
          <p:cNvGrpSpPr/>
          <p:nvPr/>
        </p:nvGrpSpPr>
        <p:grpSpPr>
          <a:xfrm>
            <a:off x="1375259" y="3672280"/>
            <a:ext cx="5569895" cy="1502096"/>
            <a:chOff x="547324" y="2241872"/>
            <a:chExt cx="5591547" cy="1502096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247EC8C-B422-4C16-12AC-3266B2EEC14A}"/>
                </a:ext>
              </a:extLst>
            </p:cNvPr>
            <p:cNvSpPr txBox="1">
              <a:spLocks/>
            </p:cNvSpPr>
            <p:nvPr/>
          </p:nvSpPr>
          <p:spPr>
            <a:xfrm flipV="1">
              <a:off x="547324" y="2241872"/>
              <a:ext cx="5591547" cy="1502096"/>
            </a:xfrm>
            <a:custGeom>
              <a:avLst/>
              <a:gdLst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617834 h 1235668"/>
                <a:gd name="connsiteX3" fmla="*/ 4602191 w 4602191"/>
                <a:gd name="connsiteY3" fmla="*/ 1235668 h 1235668"/>
                <a:gd name="connsiteX4" fmla="*/ 0 w 4602191"/>
                <a:gd name="connsiteY4" fmla="*/ 1235668 h 1235668"/>
                <a:gd name="connsiteX5" fmla="*/ 0 w 4602191"/>
                <a:gd name="connsiteY5" fmla="*/ 0 h 1235668"/>
                <a:gd name="connsiteX0" fmla="*/ 0 w 4602191"/>
                <a:gd name="connsiteY0" fmla="*/ 0 h 1235668"/>
                <a:gd name="connsiteX1" fmla="*/ 3984357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602191"/>
                <a:gd name="connsiteY0" fmla="*/ 0 h 1235668"/>
                <a:gd name="connsiteX1" fmla="*/ 3364925 w 4602191"/>
                <a:gd name="connsiteY1" fmla="*/ 0 h 1235668"/>
                <a:gd name="connsiteX2" fmla="*/ 4602191 w 4602191"/>
                <a:gd name="connsiteY2" fmla="*/ 1235668 h 1235668"/>
                <a:gd name="connsiteX3" fmla="*/ 0 w 4602191"/>
                <a:gd name="connsiteY3" fmla="*/ 1235668 h 1235668"/>
                <a:gd name="connsiteX4" fmla="*/ 0 w 4602191"/>
                <a:gd name="connsiteY4" fmla="*/ 0 h 1235668"/>
                <a:gd name="connsiteX0" fmla="*/ 0 w 4265796"/>
                <a:gd name="connsiteY0" fmla="*/ 0 h 1235668"/>
                <a:gd name="connsiteX1" fmla="*/ 3364925 w 4265796"/>
                <a:gd name="connsiteY1" fmla="*/ 0 h 1235668"/>
                <a:gd name="connsiteX2" fmla="*/ 4265796 w 4265796"/>
                <a:gd name="connsiteY2" fmla="*/ 1235668 h 1235668"/>
                <a:gd name="connsiteX3" fmla="*/ 0 w 4265796"/>
                <a:gd name="connsiteY3" fmla="*/ 1235668 h 1235668"/>
                <a:gd name="connsiteX4" fmla="*/ 0 w 4265796"/>
                <a:gd name="connsiteY4" fmla="*/ 0 h 1235668"/>
                <a:gd name="csX0" fmla="*/ 0 w 4265796"/>
                <a:gd name="csY0" fmla="*/ 0 h 1235668"/>
                <a:gd name="csX1" fmla="*/ 3253927 w 4265796"/>
                <a:gd name="csY1" fmla="*/ 0 h 1235668"/>
                <a:gd name="csX2" fmla="*/ 4265796 w 4265796"/>
                <a:gd name="csY2" fmla="*/ 1235668 h 1235668"/>
                <a:gd name="csX3" fmla="*/ 0 w 4265796"/>
                <a:gd name="csY3" fmla="*/ 1235668 h 1235668"/>
                <a:gd name="csX4" fmla="*/ 0 w 426579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253927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  <a:gd name="csX0" fmla="*/ 0 w 4105466"/>
                <a:gd name="csY0" fmla="*/ 0 h 1235668"/>
                <a:gd name="csX1" fmla="*/ 3643131 w 4105466"/>
                <a:gd name="csY1" fmla="*/ 0 h 1235668"/>
                <a:gd name="csX2" fmla="*/ 4105466 w 4105466"/>
                <a:gd name="csY2" fmla="*/ 1235668 h 1235668"/>
                <a:gd name="csX3" fmla="*/ 0 w 4105466"/>
                <a:gd name="csY3" fmla="*/ 1235668 h 1235668"/>
                <a:gd name="csX4" fmla="*/ 0 w 4105466"/>
                <a:gd name="csY4" fmla="*/ 0 h 123566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4105466" h="1235668">
                  <a:moveTo>
                    <a:pt x="0" y="0"/>
                  </a:moveTo>
                  <a:lnTo>
                    <a:pt x="3643131" y="0"/>
                  </a:lnTo>
                  <a:lnTo>
                    <a:pt x="4105466" y="1235668"/>
                  </a:lnTo>
                  <a:lnTo>
                    <a:pt x="0" y="1235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15875">
              <a:noFill/>
            </a:ln>
          </p:spPr>
          <p:txBody>
            <a:bodyPr vert="horz" wrap="square" lIns="182880" tIns="164592" rIns="13716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Aft>
                  <a:spcPts val="0"/>
                </a:spcAft>
                <a:buNone/>
              </a:pPr>
              <a:endParaRPr lang="en-US" sz="2400">
                <a:solidFill>
                  <a:schemeClr val="bg1"/>
                </a:solidFill>
                <a:latin typeface="AvenirNext LT Pro Regular" panose="020B0704020202020204" pitchFamily="34" charset="77"/>
                <a:ea typeface="Calibri" panose="020F050202020403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CD05DB69-F80C-27B4-CC85-1BD9E8DD6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05644" y="2494620"/>
              <a:ext cx="906012" cy="1073792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4AB634F-EF07-2C47-7D6E-695E0A3572AD}"/>
                </a:ext>
              </a:extLst>
            </p:cNvPr>
            <p:cNvSpPr txBox="1">
              <a:spLocks/>
            </p:cNvSpPr>
            <p:nvPr/>
          </p:nvSpPr>
          <p:spPr>
            <a:xfrm>
              <a:off x="1861537" y="2616017"/>
              <a:ext cx="283920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400"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FDA cracks down on drug ads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10FF98-F485-24A8-7059-221249B89FA8}"/>
              </a:ext>
            </a:extLst>
          </p:cNvPr>
          <p:cNvSpPr txBox="1"/>
          <p:nvPr/>
        </p:nvSpPr>
        <p:spPr>
          <a:xfrm>
            <a:off x="7542219" y="4111177"/>
            <a:ext cx="2873369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spc="-40">
                <a:latin typeface="Avenir Next LT Pro" panose="020B0504020202020204" pitchFamily="34" charset="77"/>
                <a:cs typeface="Gill Sans" panose="020B0502020104020203" pitchFamily="34" charset="-79"/>
              </a:rPr>
              <a:t>Issues flurry of letters on same day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6B4EF2-A7B3-FF8D-3226-ABC11CE553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5320778" y="3925027"/>
            <a:ext cx="2017547" cy="1696885"/>
          </a:xfrm>
          <a:prstGeom prst="parallelogram">
            <a:avLst>
              <a:gd name="adj" fmla="val 34850"/>
            </a:avLst>
          </a:prstGeom>
          <a:ln w="38100">
            <a:noFill/>
            <a:miter lim="800000"/>
          </a:ln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8BDF695D-E6B7-BBF0-2CDB-6DC3725AB194}"/>
              </a:ext>
            </a:extLst>
          </p:cNvPr>
          <p:cNvSpPr/>
          <p:nvPr/>
        </p:nvSpPr>
        <p:spPr>
          <a:xfrm rot="5400000">
            <a:off x="7042734" y="4282476"/>
            <a:ext cx="436597" cy="263770"/>
          </a:xfrm>
          <a:prstGeom prst="triangle">
            <a:avLst/>
          </a:prstGeom>
          <a:noFill/>
          <a:ln w="15875">
            <a:solidFill>
              <a:srgbClr val="00B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B28929-0AC7-B5DC-BACC-0DD9A92D732E}"/>
              </a:ext>
            </a:extLst>
          </p:cNvPr>
          <p:cNvGrpSpPr/>
          <p:nvPr/>
        </p:nvGrpSpPr>
        <p:grpSpPr>
          <a:xfrm>
            <a:off x="-5165761" y="2148135"/>
            <a:ext cx="5165761" cy="1284582"/>
            <a:chOff x="801342" y="2273975"/>
            <a:chExt cx="5165761" cy="1284582"/>
          </a:xfrm>
        </p:grpSpPr>
        <p:pic>
          <p:nvPicPr>
            <p:cNvPr id="94" name="Picture 30">
              <a:extLst>
                <a:ext uri="{FF2B5EF4-FFF2-40B4-BE49-F238E27FC236}">
                  <a16:creationId xmlns:a16="http://schemas.microsoft.com/office/drawing/2014/main" id="{02E5CA86-A78D-B021-E0CA-141157D8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01342" y="2348943"/>
              <a:ext cx="906012" cy="1073792"/>
            </a:xfrm>
            <a:prstGeom prst="rect">
              <a:avLst/>
            </a:prstGeom>
          </p:spPr>
        </p:pic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992DE569-7904-EF69-C4F5-1C07E74307EE}"/>
                </a:ext>
              </a:extLst>
            </p:cNvPr>
            <p:cNvSpPr txBox="1">
              <a:spLocks/>
            </p:cNvSpPr>
            <p:nvPr/>
          </p:nvSpPr>
          <p:spPr>
            <a:xfrm>
              <a:off x="1927257" y="2273975"/>
              <a:ext cx="4039846" cy="12845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  <a:defRPr sz="20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61963" indent="-225425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100000"/>
                <a:buFont typeface="System Font Regular"/>
                <a:buChar char="◦"/>
                <a:tabLst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687388" indent="-182880" algn="l" defTabSz="914400" rtl="0" eaLnBrk="1" latinLnBrk="0" hangingPunct="1">
                <a:lnSpc>
                  <a:spcPct val="95000"/>
                </a:lnSpc>
                <a:spcBef>
                  <a:spcPts val="500"/>
                </a:spcBef>
                <a:spcAft>
                  <a:spcPts val="200"/>
                </a:spcAft>
                <a:buSzPct val="75000"/>
                <a:buFont typeface="Monaco" pitchFamily="2" charset="77"/>
                <a:buChar char="⎻"/>
                <a:tabLst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spc="20">
                  <a:solidFill>
                    <a:schemeClr val="tx1">
                      <a:alpha val="0"/>
                    </a:schemeClr>
                  </a:solidFill>
                  <a:latin typeface="AvenirNext LT Pro Regular" panose="020B0704020202020204" pitchFamily="34" charset="77"/>
                  <a:cs typeface="GILL SANS SEMIBOLD" panose="020B0502020104020203" pitchFamily="34" charset="-79"/>
                </a:rPr>
                <a:t>Publicly announced 2025 DTC-Related Untitled/ Warning Letters: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A6BE9-43D3-75C1-0F5B-2EAD45F2E505}"/>
              </a:ext>
            </a:extLst>
          </p:cNvPr>
          <p:cNvGrpSpPr/>
          <p:nvPr/>
        </p:nvGrpSpPr>
        <p:grpSpPr>
          <a:xfrm flipH="1">
            <a:off x="2955546" y="2864560"/>
            <a:ext cx="6030551" cy="1566166"/>
            <a:chOff x="2955546" y="2878628"/>
            <a:chExt cx="6030551" cy="15661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C176AF-CA69-D12E-C92F-CAA661745DCF}"/>
                </a:ext>
              </a:extLst>
            </p:cNvPr>
            <p:cNvSpPr/>
            <p:nvPr/>
          </p:nvSpPr>
          <p:spPr>
            <a:xfrm>
              <a:off x="2955546" y="2878628"/>
              <a:ext cx="5957679" cy="1566166"/>
            </a:xfrm>
            <a:prstGeom prst="rect">
              <a:avLst/>
            </a:prstGeom>
            <a:noFill/>
            <a:ln>
              <a:noFill/>
            </a:ln>
            <a:effectLst>
              <a:outerShdw blurRad="163737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>
                    <a:alpha val="0"/>
                  </a:srgbClr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DA601C-8729-976A-9067-900D673A5DB5}"/>
                </a:ext>
              </a:extLst>
            </p:cNvPr>
            <p:cNvGrpSpPr/>
            <p:nvPr/>
          </p:nvGrpSpPr>
          <p:grpSpPr>
            <a:xfrm>
              <a:off x="3210705" y="3048559"/>
              <a:ext cx="5775392" cy="1246495"/>
              <a:chOff x="847435" y="2429991"/>
              <a:chExt cx="5775392" cy="1246495"/>
            </a:xfrm>
          </p:grpSpPr>
          <p:pic>
            <p:nvPicPr>
              <p:cNvPr id="9" name="Picture 30">
                <a:extLst>
                  <a:ext uri="{FF2B5EF4-FFF2-40B4-BE49-F238E27FC236}">
                    <a16:creationId xmlns:a16="http://schemas.microsoft.com/office/drawing/2014/main" id="{46F022B0-98EA-ABDB-05D6-F4B286699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847435" y="2485972"/>
                <a:ext cx="944920" cy="1119905"/>
              </a:xfrm>
              <a:prstGeom prst="rect">
                <a:avLst/>
              </a:prstGeom>
            </p:spPr>
          </p:pic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608F160-AA1C-0750-CDDA-1560C93583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26192" y="2429991"/>
                <a:ext cx="4696635" cy="124649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61963" indent="-225425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System Font Regular"/>
                  <a:buChar char="◦"/>
                  <a:tabLst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687388" indent="-182880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75000"/>
                  <a:buFont typeface="Monaco" pitchFamily="2" charset="77"/>
                  <a:buChar char="⎻"/>
                  <a:tabLst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spc="20">
                    <a:solidFill>
                      <a:srgbClr val="000000">
                        <a:alpha val="0"/>
                      </a:srgbClr>
                    </a:solidFill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OPDP Publishes 74 Untitled and Warning Letters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0" i="1" spc="20">
                    <a:solidFill>
                      <a:srgbClr val="000000">
                        <a:alpha val="0"/>
                      </a:srgbClr>
                    </a:solidFill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Mainly DTC-Related</a:t>
                </a:r>
              </a:p>
            </p:txBody>
          </p:sp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8C84FDE-FE86-D7DC-316E-40B7869DF140}"/>
              </a:ext>
            </a:extLst>
          </p:cNvPr>
          <p:cNvSpPr txBox="1">
            <a:spLocks/>
          </p:cNvSpPr>
          <p:nvPr/>
        </p:nvSpPr>
        <p:spPr>
          <a:xfrm>
            <a:off x="532334" y="16130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97D4BB-0224-D478-A2D8-1DC0C373648F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508668"/>
            <a:ext cx="9137123" cy="82296"/>
          </a:xfrm>
          <a:prstGeom prst="parallelogram">
            <a:avLst>
              <a:gd name="adj" fmla="val 58367"/>
            </a:avLst>
          </a:prstGeom>
        </p:spPr>
      </p:pic>
    </p:spTree>
    <p:extLst>
      <p:ext uri="{BB962C8B-B14F-4D97-AF65-F5344CB8AC3E}">
        <p14:creationId xmlns:p14="http://schemas.microsoft.com/office/powerpoint/2010/main" val="195031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6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6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6B63C-6B1F-9487-5C32-F3276178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06FD322-1312-BB06-22CD-5A3C3F493677}"/>
              </a:ext>
            </a:extLst>
          </p:cNvPr>
          <p:cNvSpPr txBox="1">
            <a:spLocks/>
          </p:cNvSpPr>
          <p:nvPr/>
        </p:nvSpPr>
        <p:spPr>
          <a:xfrm>
            <a:off x="532334" y="90968"/>
            <a:ext cx="4042605" cy="470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50">
                <a:latin typeface="Rockwell Nova" panose="02060503020205020403" pitchFamily="18" charset="0"/>
                <a:cs typeface="Gill Sans Light" panose="020B0302020104020203" pitchFamily="34" charset="-79"/>
              </a:rPr>
              <a:t>REGULATORS SCRUTINIZE DTC PROMOTION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BBA802-9A8B-1C93-C1E2-9C2E5DB0BFAD}"/>
              </a:ext>
            </a:extLst>
          </p:cNvPr>
          <p:cNvSpPr txBox="1">
            <a:spLocks/>
          </p:cNvSpPr>
          <p:nvPr/>
        </p:nvSpPr>
        <p:spPr>
          <a:xfrm>
            <a:off x="416111" y="64649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/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US Ramps Up DTC Scrutiny</a:t>
            </a:r>
            <a:endParaRPr lang="en-US" sz="3200" b="0">
              <a:solidFill>
                <a:srgbClr val="0B1026"/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CC9FEC-4FF6-FB3D-1752-4AD6962150FB}"/>
              </a:ext>
            </a:extLst>
          </p:cNvPr>
          <p:cNvGrpSpPr/>
          <p:nvPr/>
        </p:nvGrpSpPr>
        <p:grpSpPr>
          <a:xfrm>
            <a:off x="2955546" y="2766084"/>
            <a:ext cx="6030551" cy="1566166"/>
            <a:chOff x="2955546" y="2878628"/>
            <a:chExt cx="6030551" cy="15661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CC371A-AE32-BF51-AC04-9325F20A1DE1}"/>
                </a:ext>
              </a:extLst>
            </p:cNvPr>
            <p:cNvSpPr/>
            <p:nvPr/>
          </p:nvSpPr>
          <p:spPr>
            <a:xfrm>
              <a:off x="2955546" y="2878628"/>
              <a:ext cx="5957679" cy="1566166"/>
            </a:xfrm>
            <a:prstGeom prst="rect">
              <a:avLst/>
            </a:prstGeom>
            <a:noFill/>
            <a:ln>
              <a:noFill/>
            </a:ln>
            <a:effectLst>
              <a:outerShdw blurRad="163737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0C807C-A897-ECE6-5FD3-8A41F5BCDF48}"/>
                </a:ext>
              </a:extLst>
            </p:cNvPr>
            <p:cNvGrpSpPr/>
            <p:nvPr/>
          </p:nvGrpSpPr>
          <p:grpSpPr>
            <a:xfrm>
              <a:off x="3210705" y="3048559"/>
              <a:ext cx="5775392" cy="1246495"/>
              <a:chOff x="847435" y="2429991"/>
              <a:chExt cx="5775392" cy="1246495"/>
            </a:xfrm>
          </p:grpSpPr>
          <p:pic>
            <p:nvPicPr>
              <p:cNvPr id="14" name="Picture 30">
                <a:extLst>
                  <a:ext uri="{FF2B5EF4-FFF2-40B4-BE49-F238E27FC236}">
                    <a16:creationId xmlns:a16="http://schemas.microsoft.com/office/drawing/2014/main" id="{C019428B-7A69-4AFB-503A-872D12FA8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847435" y="2485972"/>
                <a:ext cx="944920" cy="1119905"/>
              </a:xfrm>
              <a:prstGeom prst="rect">
                <a:avLst/>
              </a:prstGeom>
            </p:spPr>
          </p:pic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05A2961-8E28-3E43-2047-F56C576631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26192" y="2429991"/>
                <a:ext cx="4696635" cy="124649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200"/>
                  </a:spcAft>
                  <a:buFont typeface="Arial" panose="020B0604020202020204" pitchFamily="34" charset="0"/>
                  <a:buChar char="•"/>
                  <a:defRPr sz="20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61963" indent="-225425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100000"/>
                  <a:buFont typeface="System Font Regular"/>
                  <a:buChar char="◦"/>
                  <a:tabLst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687388" indent="-182880" algn="l" defTabSz="914400" rtl="0" eaLnBrk="1" latinLnBrk="0" hangingPunct="1">
                  <a:lnSpc>
                    <a:spcPct val="95000"/>
                  </a:lnSpc>
                  <a:spcBef>
                    <a:spcPts val="500"/>
                  </a:spcBef>
                  <a:spcAft>
                    <a:spcPts val="200"/>
                  </a:spcAft>
                  <a:buSzPct val="75000"/>
                  <a:buFont typeface="Monaco" pitchFamily="2" charset="77"/>
                  <a:buChar char="⎻"/>
                  <a:tabLst/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500" spc="20"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OPDP Publishes 74 Untitled and Warning Letters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0" i="1" spc="20">
                    <a:latin typeface="AvenirNext LT Pro Regular" panose="020B0503020202020204" pitchFamily="34" charset="77"/>
                    <a:cs typeface="GILL SANS SEMIBOLD" panose="020B0502020104020203" pitchFamily="34" charset="-79"/>
                  </a:rPr>
                  <a:t>Mainly DTC-Related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0D5CE3D-0DB8-EAE7-E7AE-43E22868B086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"/>
          <a:stretch>
            <a:fillRect/>
          </a:stretch>
        </p:blipFill>
        <p:spPr>
          <a:xfrm>
            <a:off x="4555717" y="438328"/>
            <a:ext cx="9137123" cy="82296"/>
          </a:xfrm>
          <a:prstGeom prst="parallelogram">
            <a:avLst>
              <a:gd name="adj" fmla="val 58367"/>
            </a:avLst>
          </a:prstGeom>
        </p:spPr>
      </p:pic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2716518-22F8-2D71-045D-8CB3E7092321}"/>
              </a:ext>
            </a:extLst>
          </p:cNvPr>
          <p:cNvSpPr txBox="1">
            <a:spLocks/>
          </p:cNvSpPr>
          <p:nvPr/>
        </p:nvSpPr>
        <p:spPr>
          <a:xfrm>
            <a:off x="2062114" y="648382"/>
            <a:ext cx="954899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25425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System Font Regular"/>
              <a:buChar char="◦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7388" indent="-182880" algn="l" defTabSz="914400" rtl="0" eaLnBrk="1" latinLnBrk="0" hangingPunct="1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buSzPct val="75000"/>
              <a:buFont typeface="Monaco" pitchFamily="2" charset="77"/>
              <a:buChar char="⎻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0">
                <a:solidFill>
                  <a:srgbClr val="0B1026">
                    <a:alpha val="0"/>
                  </a:srgbClr>
                </a:solidFill>
                <a:latin typeface="Avenir Next LT Pro" panose="020B0504020202020204" pitchFamily="34" charset="77"/>
                <a:cs typeface="Gill Sans" panose="020B0502020104020203" pitchFamily="34" charset="-79"/>
              </a:rPr>
              <a:t>DTC Regulation Receives Bipartisan Support</a:t>
            </a:r>
            <a:endParaRPr lang="en-US" sz="3200" b="0">
              <a:solidFill>
                <a:srgbClr val="0B1026">
                  <a:alpha val="0"/>
                </a:srgbClr>
              </a:solidFill>
              <a:latin typeface="Avenir Next LT Pro" panose="020B0504020202020204" pitchFamily="34" charset="77"/>
              <a:ea typeface="Calibri" panose="020F0502020204030204" pitchFamily="34" charset="0"/>
              <a:cs typeface="Gill Sans" panose="020B0502020104020203" pitchFamily="34" charset="-79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675F38-5B83-F855-8E1F-E340EFB08EE1}"/>
              </a:ext>
            </a:extLst>
          </p:cNvPr>
          <p:cNvGrpSpPr/>
          <p:nvPr/>
        </p:nvGrpSpPr>
        <p:grpSpPr>
          <a:xfrm>
            <a:off x="902748" y="3806726"/>
            <a:ext cx="10508812" cy="311318"/>
            <a:chOff x="902748" y="3806726"/>
            <a:chExt cx="10508812" cy="311318"/>
          </a:xfrm>
        </p:grpSpPr>
        <p:pic>
          <p:nvPicPr>
            <p:cNvPr id="81" name="Picture 6">
              <a:extLst>
                <a:ext uri="{FF2B5EF4-FFF2-40B4-BE49-F238E27FC236}">
                  <a16:creationId xmlns:a16="http://schemas.microsoft.com/office/drawing/2014/main" id="{EF74A44C-9980-BC8B-A6A5-2E8300D6BF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2748" y="3806726"/>
              <a:ext cx="1435994" cy="198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Evolus, Inc. - Overview">
              <a:extLst>
                <a:ext uri="{FF2B5EF4-FFF2-40B4-BE49-F238E27FC236}">
                  <a16:creationId xmlns:a16="http://schemas.microsoft.com/office/drawing/2014/main" id="{8EC3C302-E0F4-171F-1135-0B202DACE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612" y="3821876"/>
              <a:ext cx="1375948" cy="296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F4D0BD-9849-CEA2-9F58-CAD2B383A485}"/>
              </a:ext>
            </a:extLst>
          </p:cNvPr>
          <p:cNvGrpSpPr/>
          <p:nvPr/>
        </p:nvGrpSpPr>
        <p:grpSpPr>
          <a:xfrm>
            <a:off x="822344" y="5784745"/>
            <a:ext cx="11031609" cy="752622"/>
            <a:chOff x="822344" y="5784745"/>
            <a:chExt cx="11031609" cy="752622"/>
          </a:xfrm>
        </p:grpSpPr>
        <p:pic>
          <p:nvPicPr>
            <p:cNvPr id="59" name="Picture 2" descr="SK Life Science, Inc.">
              <a:extLst>
                <a:ext uri="{FF2B5EF4-FFF2-40B4-BE49-F238E27FC236}">
                  <a16:creationId xmlns:a16="http://schemas.microsoft.com/office/drawing/2014/main" id="{09336CC4-C18F-A998-88A1-4DEFFCC42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10617" y="5784745"/>
              <a:ext cx="1320800" cy="52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27912F-2092-3074-913B-BF22ED76EF5A}"/>
                </a:ext>
              </a:extLst>
            </p:cNvPr>
            <p:cNvGrpSpPr/>
            <p:nvPr/>
          </p:nvGrpSpPr>
          <p:grpSpPr>
            <a:xfrm>
              <a:off x="822344" y="5915896"/>
              <a:ext cx="11031609" cy="621471"/>
              <a:chOff x="822344" y="5915896"/>
              <a:chExt cx="11031609" cy="621471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401A1BA-C673-A27F-9421-8FE91A628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940092" y="6084470"/>
                <a:ext cx="1798124" cy="408787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D5AB762-6F3E-A45B-893F-F1A3FC2F6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9181" y="6111052"/>
                <a:ext cx="1012720" cy="340605"/>
              </a:xfrm>
              <a:prstGeom prst="rect">
                <a:avLst/>
              </a:prstGeom>
            </p:spPr>
          </p:pic>
          <p:pic>
            <p:nvPicPr>
              <p:cNvPr id="68" name="Picture 6">
                <a:extLst>
                  <a:ext uri="{FF2B5EF4-FFF2-40B4-BE49-F238E27FC236}">
                    <a16:creationId xmlns:a16="http://schemas.microsoft.com/office/drawing/2014/main" id="{AE258AFA-DE11-8BAB-44B5-32BE74B51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30808" y="6014222"/>
                <a:ext cx="523145" cy="523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8" descr="Sprout Pharmaceuticals">
                <a:extLst>
                  <a:ext uri="{FF2B5EF4-FFF2-40B4-BE49-F238E27FC236}">
                    <a16:creationId xmlns:a16="http://schemas.microsoft.com/office/drawing/2014/main" id="{827B1A0D-4186-9286-E9AD-BC1680FF41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903047" y="6026323"/>
                <a:ext cx="1012720" cy="473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0" descr="Sarfez Pharmaceutical Inc | LinkedIn">
                <a:extLst>
                  <a:ext uri="{FF2B5EF4-FFF2-40B4-BE49-F238E27FC236}">
                    <a16:creationId xmlns:a16="http://schemas.microsoft.com/office/drawing/2014/main" id="{BAC5F7D0-28AA-0527-59FD-D38D3957C0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22344" y="5915896"/>
                <a:ext cx="1063163" cy="383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8" descr="Teva Pharmaceutical Company | Teva Pharmaceuticals">
                <a:extLst>
                  <a:ext uri="{FF2B5EF4-FFF2-40B4-BE49-F238E27FC236}">
                    <a16:creationId xmlns:a16="http://schemas.microsoft.com/office/drawing/2014/main" id="{E836F4FF-9617-616D-CC85-6B89655758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883141" y="6144062"/>
                <a:ext cx="761124" cy="2634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42" descr="Supernus Pharmaceuticals logo in transparent PNG and vectorized SVG formats">
                <a:extLst>
                  <a:ext uri="{FF2B5EF4-FFF2-40B4-BE49-F238E27FC236}">
                    <a16:creationId xmlns:a16="http://schemas.microsoft.com/office/drawing/2014/main" id="{4B77080F-A69B-8BDD-F8DE-E88DE30010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6088" y="6144062"/>
                <a:ext cx="1315292" cy="292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C0B61D-81AF-DC98-66DC-7BCEDDA7792F}"/>
              </a:ext>
            </a:extLst>
          </p:cNvPr>
          <p:cNvGrpSpPr/>
          <p:nvPr/>
        </p:nvGrpSpPr>
        <p:grpSpPr>
          <a:xfrm>
            <a:off x="450425" y="5119949"/>
            <a:ext cx="11627410" cy="694402"/>
            <a:chOff x="450425" y="5119949"/>
            <a:chExt cx="11627410" cy="69440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BB4D832-7616-B565-5456-3130FBF6D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7516" y="5225834"/>
              <a:ext cx="1210319" cy="558211"/>
            </a:xfrm>
            <a:prstGeom prst="rect">
              <a:avLst/>
            </a:prstGeom>
          </p:spPr>
        </p:pic>
        <p:pic>
          <p:nvPicPr>
            <p:cNvPr id="77" name="Picture 16">
              <a:extLst>
                <a:ext uri="{FF2B5EF4-FFF2-40B4-BE49-F238E27FC236}">
                  <a16:creationId xmlns:a16="http://schemas.microsoft.com/office/drawing/2014/main" id="{DB80B0DD-65EC-C25A-3C2A-895B0B6CE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103" y="5333556"/>
              <a:ext cx="1012720" cy="4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E2EC1F8-A453-C46E-AF1C-E220C323E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3141" y="5390221"/>
              <a:ext cx="1037192" cy="297076"/>
            </a:xfrm>
            <a:prstGeom prst="rect">
              <a:avLst/>
            </a:prstGeom>
          </p:spPr>
        </p:pic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85F33D71-A5D4-73C1-B2EA-7175DD836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683" y="5320748"/>
              <a:ext cx="1482222" cy="24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8D6CA639-E13A-1D96-3DC8-94BB6E5F1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25" y="5281293"/>
              <a:ext cx="1679461" cy="307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PharmaTher Holdings Ltd. Ketamine - Ketamine psychedelic pharmaceuticals">
              <a:extLst>
                <a:ext uri="{FF2B5EF4-FFF2-40B4-BE49-F238E27FC236}">
                  <a16:creationId xmlns:a16="http://schemas.microsoft.com/office/drawing/2014/main" id="{9B203FAC-50E0-2F15-F71A-500D45C54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879" y="5266942"/>
              <a:ext cx="1694068" cy="511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Pinnacle Biologics, Inc. | LinkedIn">
              <a:extLst>
                <a:ext uri="{FF2B5EF4-FFF2-40B4-BE49-F238E27FC236}">
                  <a16:creationId xmlns:a16="http://schemas.microsoft.com/office/drawing/2014/main" id="{0CC1E30F-03B9-B037-1C23-0069055DF9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29044" r="4277" b="24692"/>
            <a:stretch>
              <a:fillRect/>
            </a:stretch>
          </p:blipFill>
          <p:spPr bwMode="auto">
            <a:xfrm>
              <a:off x="9489884" y="5231335"/>
              <a:ext cx="1189488" cy="58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4" descr="Novo Nordisk logo and symbol, meaning, history, PNG">
              <a:extLst>
                <a:ext uri="{FF2B5EF4-FFF2-40B4-BE49-F238E27FC236}">
                  <a16:creationId xmlns:a16="http://schemas.microsoft.com/office/drawing/2014/main" id="{11761493-B395-5710-E410-71BD13F41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44" y="5119949"/>
              <a:ext cx="1037193" cy="64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5A1F8F-60C6-23CA-5D6A-78AA576A3D8B}"/>
              </a:ext>
            </a:extLst>
          </p:cNvPr>
          <p:cNvGrpSpPr/>
          <p:nvPr/>
        </p:nvGrpSpPr>
        <p:grpSpPr>
          <a:xfrm>
            <a:off x="495070" y="4496556"/>
            <a:ext cx="11396532" cy="522481"/>
            <a:chOff x="495070" y="4496556"/>
            <a:chExt cx="11396532" cy="52248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9EE00C6-A2B9-4E96-7E01-BBB6FC714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4487" y="4503677"/>
              <a:ext cx="1007945" cy="515360"/>
            </a:xfrm>
            <a:prstGeom prst="rect">
              <a:avLst/>
            </a:prstGeom>
          </p:spPr>
        </p:pic>
        <p:pic>
          <p:nvPicPr>
            <p:cNvPr id="74" name="Picture 14">
              <a:extLst>
                <a:ext uri="{FF2B5EF4-FFF2-40B4-BE49-F238E27FC236}">
                  <a16:creationId xmlns:a16="http://schemas.microsoft.com/office/drawing/2014/main" id="{5D2DC5FD-CC93-7649-29BD-4BF1B0654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212" y="4592960"/>
              <a:ext cx="1210319" cy="35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4">
              <a:extLst>
                <a:ext uri="{FF2B5EF4-FFF2-40B4-BE49-F238E27FC236}">
                  <a16:creationId xmlns:a16="http://schemas.microsoft.com/office/drawing/2014/main" id="{F58FA068-C6E9-8A14-15B3-931F640FB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76946" y="4600105"/>
              <a:ext cx="1210319" cy="34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GlaxoSmithKline Logo and symbol, meaning, history, PNG, brand">
              <a:extLst>
                <a:ext uri="{FF2B5EF4-FFF2-40B4-BE49-F238E27FC236}">
                  <a16:creationId xmlns:a16="http://schemas.microsoft.com/office/drawing/2014/main" id="{DC1631B7-849F-A212-F368-24842C73D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771" y="4503650"/>
              <a:ext cx="878879" cy="49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Prescription, Aesthetics, and Consumer Skin Health Solutions | Galderma US">
              <a:extLst>
                <a:ext uri="{FF2B5EF4-FFF2-40B4-BE49-F238E27FC236}">
                  <a16:creationId xmlns:a16="http://schemas.microsoft.com/office/drawing/2014/main" id="{92F4F139-2D34-C191-E7D8-FBB448583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38" b="21390"/>
            <a:stretch>
              <a:fillRect/>
            </a:stretch>
          </p:blipFill>
          <p:spPr bwMode="auto">
            <a:xfrm>
              <a:off x="495070" y="4548952"/>
              <a:ext cx="1665078" cy="33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B37E3F70-E4D1-DEA0-9E28-DE59A161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788" y="4496556"/>
              <a:ext cx="708664" cy="476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Nalpropion Pharmaceuticals, Inc. - Drug pipelines, Patents, Clinical trials  - Synapse">
              <a:extLst>
                <a:ext uri="{FF2B5EF4-FFF2-40B4-BE49-F238E27FC236}">
                  <a16:creationId xmlns:a16="http://schemas.microsoft.com/office/drawing/2014/main" id="{ECCEDFD2-450D-4779-1CAD-566304E41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0149" y="4569620"/>
              <a:ext cx="1291453" cy="40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>
              <a:extLst>
                <a:ext uri="{FF2B5EF4-FFF2-40B4-BE49-F238E27FC236}">
                  <a16:creationId xmlns:a16="http://schemas.microsoft.com/office/drawing/2014/main" id="{7F24620D-54C4-E6E9-669D-29A11E0754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777" y="4544329"/>
              <a:ext cx="822363" cy="44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8429CF-6E87-063A-2389-0B46588F8BB0}"/>
              </a:ext>
            </a:extLst>
          </p:cNvPr>
          <p:cNvGrpSpPr/>
          <p:nvPr/>
        </p:nvGrpSpPr>
        <p:grpSpPr>
          <a:xfrm>
            <a:off x="527268" y="2899184"/>
            <a:ext cx="11280604" cy="720388"/>
            <a:chOff x="527268" y="2899184"/>
            <a:chExt cx="11280604" cy="720388"/>
          </a:xfrm>
        </p:grpSpPr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1D71BBC6-ADC6-E328-47BE-3F485DC35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2982" y="2899184"/>
              <a:ext cx="734396" cy="720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878CA3C-1251-50BA-CED7-3E2D7CA0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268" y="3031381"/>
              <a:ext cx="1165923" cy="359976"/>
            </a:xfrm>
            <a:prstGeom prst="rect">
              <a:avLst/>
            </a:prstGeom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D61DC363-8750-8F32-CDA5-D7D218B0B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930" y="3170212"/>
              <a:ext cx="1471942" cy="3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>
              <a:extLst>
                <a:ext uri="{FF2B5EF4-FFF2-40B4-BE49-F238E27FC236}">
                  <a16:creationId xmlns:a16="http://schemas.microsoft.com/office/drawing/2014/main" id="{E5AB5238-973F-212B-F5E7-B493CC9BF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643" y="3053370"/>
              <a:ext cx="622187" cy="31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2B97DC-BB7C-87F3-6EB1-9E5F79D107D0}"/>
              </a:ext>
            </a:extLst>
          </p:cNvPr>
          <p:cNvGrpSpPr/>
          <p:nvPr/>
        </p:nvGrpSpPr>
        <p:grpSpPr>
          <a:xfrm>
            <a:off x="663196" y="1352262"/>
            <a:ext cx="11190757" cy="609829"/>
            <a:chOff x="663196" y="1352262"/>
            <a:chExt cx="11190757" cy="609829"/>
          </a:xfrm>
        </p:grpSpPr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79E35A7A-48A6-20D2-7031-0A5A948CA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0608" y="1363362"/>
              <a:ext cx="1443345" cy="39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D607A37-798E-0346-9396-E5502A654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5719" y="1530837"/>
              <a:ext cx="955268" cy="24478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4D99441-CB20-C0D8-B8C1-8CE19869D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327" y="1574699"/>
              <a:ext cx="1004539" cy="189136"/>
            </a:xfrm>
            <a:prstGeom prst="rect">
              <a:avLst/>
            </a:prstGeom>
          </p:spPr>
        </p:pic>
        <p:pic>
          <p:nvPicPr>
            <p:cNvPr id="70" name="Picture 10" descr="Media Kit | Alnylam® Pharmaceuticals">
              <a:extLst>
                <a:ext uri="{FF2B5EF4-FFF2-40B4-BE49-F238E27FC236}">
                  <a16:creationId xmlns:a16="http://schemas.microsoft.com/office/drawing/2014/main" id="{748E4E73-5EBE-F290-6CA6-0EF7FFAEE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461" y="1545277"/>
              <a:ext cx="1165923" cy="324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>
              <a:extLst>
                <a:ext uri="{FF2B5EF4-FFF2-40B4-BE49-F238E27FC236}">
                  <a16:creationId xmlns:a16="http://schemas.microsoft.com/office/drawing/2014/main" id="{677E2F32-7E7A-E603-637A-E9B437ECA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860" y="1564209"/>
              <a:ext cx="1100133" cy="20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ome - AADI Bioscience">
              <a:extLst>
                <a:ext uri="{FF2B5EF4-FFF2-40B4-BE49-F238E27FC236}">
                  <a16:creationId xmlns:a16="http://schemas.microsoft.com/office/drawing/2014/main" id="{64622622-B85B-95D3-A152-C1589F8A3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96" y="1352262"/>
              <a:ext cx="803273" cy="53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Alora Pharmaceuticals 2026 Company Profile: Valuation, Funding &amp; Investors  | PitchBook">
              <a:extLst>
                <a:ext uri="{FF2B5EF4-FFF2-40B4-BE49-F238E27FC236}">
                  <a16:creationId xmlns:a16="http://schemas.microsoft.com/office/drawing/2014/main" id="{8074BB5D-C406-1820-8848-D6856E651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" t="26731" b="28518"/>
            <a:stretch>
              <a:fillRect/>
            </a:stretch>
          </p:blipFill>
          <p:spPr bwMode="auto">
            <a:xfrm>
              <a:off x="5903734" y="1398425"/>
              <a:ext cx="1219699" cy="56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Altor BioScience - Products ...">
              <a:extLst>
                <a:ext uri="{FF2B5EF4-FFF2-40B4-BE49-F238E27FC236}">
                  <a16:creationId xmlns:a16="http://schemas.microsoft.com/office/drawing/2014/main" id="{A3B38AFC-A5D6-4CD1-7971-AE3D597DD9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7" t="7157" r="18392" b="7968"/>
            <a:stretch>
              <a:fillRect/>
            </a:stretch>
          </p:blipFill>
          <p:spPr bwMode="auto">
            <a:xfrm>
              <a:off x="7285559" y="1417861"/>
              <a:ext cx="1543258" cy="50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BEF4BF-29B1-172B-D50D-C8C373141854}"/>
              </a:ext>
            </a:extLst>
          </p:cNvPr>
          <p:cNvGrpSpPr/>
          <p:nvPr/>
        </p:nvGrpSpPr>
        <p:grpSpPr>
          <a:xfrm>
            <a:off x="591321" y="1965832"/>
            <a:ext cx="11073306" cy="618530"/>
            <a:chOff x="591321" y="1965832"/>
            <a:chExt cx="11073306" cy="618530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2A30EC33-2CCE-EBBA-35AD-BF19BBAAE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98704" y="2140419"/>
              <a:ext cx="1165923" cy="428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6F41D01-C8B7-A86A-F3F1-F2C60BE5C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5716" y="2099203"/>
              <a:ext cx="974959" cy="3656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524C618-12A3-9DEC-9E79-8EFC7134F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3622" y="2035749"/>
              <a:ext cx="1535564" cy="548613"/>
            </a:xfrm>
            <a:prstGeom prst="rect">
              <a:avLst/>
            </a:prstGeom>
          </p:spPr>
        </p:pic>
        <p:pic>
          <p:nvPicPr>
            <p:cNvPr id="19" name="Picture 2" descr="Axsome Therapeutics logo in transparent PNG and vectorized SVG formats">
              <a:extLst>
                <a:ext uri="{FF2B5EF4-FFF2-40B4-BE49-F238E27FC236}">
                  <a16:creationId xmlns:a16="http://schemas.microsoft.com/office/drawing/2014/main" id="{DB230A8B-4CED-CCFE-AF81-EB152C3D3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095" y="1965832"/>
              <a:ext cx="1063586" cy="60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zurity Pharmaceuticals | A Specialty Pharmaceutical Company">
              <a:extLst>
                <a:ext uri="{FF2B5EF4-FFF2-40B4-BE49-F238E27FC236}">
                  <a16:creationId xmlns:a16="http://schemas.microsoft.com/office/drawing/2014/main" id="{7AF99FE8-5932-C7E4-DD32-B17F6564C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088" y="2110082"/>
              <a:ext cx="1320130" cy="440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Aytu BioScience Announces Appointment of David Green as Chief Financial  Officer">
              <a:extLst>
                <a:ext uri="{FF2B5EF4-FFF2-40B4-BE49-F238E27FC236}">
                  <a16:creationId xmlns:a16="http://schemas.microsoft.com/office/drawing/2014/main" id="{F958C713-514B-AD20-CACE-A5BD26BB9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89" b="8666"/>
            <a:stretch>
              <a:fillRect/>
            </a:stretch>
          </p:blipFill>
          <p:spPr bwMode="auto">
            <a:xfrm>
              <a:off x="591321" y="2146075"/>
              <a:ext cx="1059565" cy="43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BC8ECC47-AD2E-CDCB-2BF7-BC4DCC1BB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494" y="2251372"/>
              <a:ext cx="1535598" cy="149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669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DFloatVTI">
  <a:themeElements>
    <a:clrScheme name="Potomac">
      <a:dk1>
        <a:srgbClr val="262626"/>
      </a:dk1>
      <a:lt1>
        <a:srgbClr val="FFFFFF"/>
      </a:lt1>
      <a:dk2>
        <a:srgbClr val="000000"/>
      </a:dk2>
      <a:lt2>
        <a:srgbClr val="E6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70059e-883b-4126-8623-1d6ffd49f1f2" xsi:nil="true"/>
    <lcf76f155ced4ddcb4097134ff3c332f xmlns="e2e6a712-018a-4155-b497-1f24ed2e055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90B888AB03341874A1BA9CBB6D9BA" ma:contentTypeVersion="19" ma:contentTypeDescription="Create a new document." ma:contentTypeScope="" ma:versionID="5e1ced4466fb52830b458578ed62fa8a">
  <xsd:schema xmlns:xsd="http://www.w3.org/2001/XMLSchema" xmlns:xs="http://www.w3.org/2001/XMLSchema" xmlns:p="http://schemas.microsoft.com/office/2006/metadata/properties" xmlns:ns2="e2e6a712-018a-4155-b497-1f24ed2e055e" xmlns:ns3="4870059e-883b-4126-8623-1d6ffd49f1f2" targetNamespace="http://schemas.microsoft.com/office/2006/metadata/properties" ma:root="true" ma:fieldsID="238450d5e9ca8ac132073a652555c141" ns2:_="" ns3:_="">
    <xsd:import namespace="e2e6a712-018a-4155-b497-1f24ed2e055e"/>
    <xsd:import namespace="4870059e-883b-4126-8623-1d6ffd49f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6a712-018a-4155-b497-1f24ed2e0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babcd77-7a05-42f3-bc54-a9b9317d9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904F9E-7537-4C0C-B847-09C3029AD4BC}">
  <ds:schemaRefs>
    <ds:schemaRef ds:uri="http://purl.org/dc/terms/"/>
    <ds:schemaRef ds:uri="http://purl.org/dc/dcmitype/"/>
    <ds:schemaRef ds:uri="http://schemas.microsoft.com/office/2006/metadata/properties"/>
    <ds:schemaRef ds:uri="4870059e-883b-4126-8623-1d6ffd49f1f2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2e6a712-018a-4155-b497-1f24ed2e055e"/>
  </ds:schemaRefs>
</ds:datastoreItem>
</file>

<file path=customXml/itemProps2.xml><?xml version="1.0" encoding="utf-8"?>
<ds:datastoreItem xmlns:ds="http://schemas.openxmlformats.org/officeDocument/2006/customXml" ds:itemID="{92B3725B-130A-4E8F-8F3E-D73DA96907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64F08E-7308-4C22-8385-7B62752E2248}">
  <ds:schemaRefs>
    <ds:schemaRef ds:uri="4870059e-883b-4126-8623-1d6ffd49f1f2"/>
    <ds:schemaRef ds:uri="e2e6a712-018a-4155-b497-1f24ed2e05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6584</Words>
  <Application>Microsoft Office PowerPoint</Application>
  <PresentationFormat>Widescreen</PresentationFormat>
  <Paragraphs>898</Paragraphs>
  <Slides>75</Slides>
  <Notes>66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2" baseType="lpstr">
      <vt:lpstr>Source Sans Pro Light</vt:lpstr>
      <vt:lpstr>Arial</vt:lpstr>
      <vt:lpstr>Rockwell Nova</vt:lpstr>
      <vt:lpstr>Rockwell Nova Light</vt:lpstr>
      <vt:lpstr>Walbaum Display</vt:lpstr>
      <vt:lpstr>Avenir Next LT Pro</vt:lpstr>
      <vt:lpstr>MingLiU</vt:lpstr>
      <vt:lpstr>Source Sans Pro SemiBold</vt:lpstr>
      <vt:lpstr>AvenirNext LT Pro Medium</vt:lpstr>
      <vt:lpstr>Aptos</vt:lpstr>
      <vt:lpstr>Calibri</vt:lpstr>
      <vt:lpstr>AvenirNext LT Pro Regular</vt:lpstr>
      <vt:lpstr>Avenir Next LT Pro Light</vt:lpstr>
      <vt:lpstr>System Font Regular</vt:lpstr>
      <vt:lpstr>Office Theme</vt:lpstr>
      <vt:lpstr>1_Office Theme</vt:lpstr>
      <vt:lpstr>3DFloatVTI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Potomac River Partners</dc:creator>
  <cp:lastModifiedBy>Peter Jacobsen</cp:lastModifiedBy>
  <cp:revision>7</cp:revision>
  <dcterms:created xsi:type="dcterms:W3CDTF">2025-12-15T17:28:11Z</dcterms:created>
  <dcterms:modified xsi:type="dcterms:W3CDTF">2026-01-29T22:39:02Z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0x01010084690B888AB03341874A1BA9CBB6D9BA</vt:lpwstr>
  </property>
  <property fmtid="{D5CDD505-2E9C-101B-9397-08002B2CF9AE}" pid="3" name="MediaServiceImageTags">
    <vt:lpwstr/>
  </property>
</Properties>
</file>